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1" r:id="rId4"/>
    <p:sldId id="262" r:id="rId5"/>
    <p:sldId id="263"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Lst>
  <p:sldSz cx="10680700" cy="7556500"/>
  <p:notesSz cx="10680700" cy="75565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152" y="108"/>
      </p:cViewPr>
      <p:guideLst>
        <p:guide orient="horz" pos="3168"/>
        <p:guide pos="2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1/19/2026</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1/19/2026</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0680700" cy="7556500"/>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txBox="1"/>
          <p:nvPr/>
        </p:nvSpPr>
        <p:spPr>
          <a:xfrm>
            <a:off x="1242096" y="3727184"/>
            <a:ext cx="6502332" cy="1092955"/>
          </a:xfrm>
          <a:prstGeom prst="rect">
            <a:avLst/>
          </a:prstGeom>
        </p:spPr>
        <p:txBody>
          <a:bodyPr vert="horz" wrap="square" lIns="0" tIns="0" rIns="0" bIns="0" rtlCol="0">
            <a:spAutoFit/>
          </a:bodyPr>
          <a:lstStyle/>
          <a:p>
            <a:pPr marL="0" marR="0">
              <a:lnSpc>
                <a:spcPts val="8305"/>
              </a:lnSpc>
              <a:spcBef>
                <a:spcPts val="0"/>
              </a:spcBef>
              <a:spcAft>
                <a:spcPts val="0"/>
              </a:spcAft>
            </a:pPr>
            <a:r>
              <a:rPr sz="7450" dirty="0">
                <a:solidFill>
                  <a:srgbClr val="FFFFFF"/>
                </a:solidFill>
                <a:latin typeface="Arial"/>
                <a:cs typeface="Arial"/>
              </a:rPr>
              <a:t>Seminars </a:t>
            </a:r>
            <a:r>
              <a:rPr sz="7450" b="1" spc="-10" dirty="0">
                <a:solidFill>
                  <a:srgbClr val="FFFFFF"/>
                </a:solidFill>
                <a:latin typeface="Arial"/>
                <a:cs typeface="Arial"/>
              </a:rPr>
              <a:t>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0680700" cy="7556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40634" y="54262"/>
            <a:ext cx="1451617" cy="144691"/>
          </a:xfrm>
          <a:prstGeom prst="rect">
            <a:avLst/>
          </a:prstGeom>
        </p:spPr>
        <p:txBody>
          <a:bodyPr vert="horz" wrap="square" lIns="0" tIns="0" rIns="0" bIns="0" rtlCol="0">
            <a:spAutoFit/>
          </a:bodyPr>
          <a:lstStyle/>
          <a:p>
            <a:pPr marL="0" marR="0">
              <a:lnSpc>
                <a:spcPts val="839"/>
              </a:lnSpc>
              <a:spcBef>
                <a:spcPts val="0"/>
              </a:spcBef>
              <a:spcAft>
                <a:spcPts val="0"/>
              </a:spcAft>
            </a:pPr>
            <a:r>
              <a:rPr sz="750" dirty="0">
                <a:solidFill>
                  <a:srgbClr val="000000"/>
                </a:solidFill>
                <a:latin typeface="Arial"/>
                <a:cs typeface="Arial"/>
              </a:rPr>
              <a:t>Machine Translated by Google</a:t>
            </a:r>
          </a:p>
        </p:txBody>
      </p:sp>
      <p:sp>
        <p:nvSpPr>
          <p:cNvPr id="4" name="object 4"/>
          <p:cNvSpPr txBox="1"/>
          <p:nvPr/>
        </p:nvSpPr>
        <p:spPr>
          <a:xfrm>
            <a:off x="513173" y="308208"/>
            <a:ext cx="889508" cy="122282"/>
          </a:xfrm>
          <a:prstGeom prst="rect">
            <a:avLst/>
          </a:prstGeom>
        </p:spPr>
        <p:txBody>
          <a:bodyPr vert="horz" wrap="square" lIns="0" tIns="0" rIns="0" bIns="0" rtlCol="0">
            <a:spAutoFit/>
          </a:bodyPr>
          <a:lstStyle/>
          <a:p>
            <a:pPr marL="0" marR="0">
              <a:lnSpc>
                <a:spcPts val="662"/>
              </a:lnSpc>
              <a:spcBef>
                <a:spcPts val="0"/>
              </a:spcBef>
              <a:spcAft>
                <a:spcPts val="0"/>
              </a:spcAft>
            </a:pPr>
            <a:r>
              <a:rPr sz="600" dirty="0">
                <a:solidFill>
                  <a:srgbClr val="FFFFFF"/>
                </a:solidFill>
                <a:latin typeface="Arial"/>
                <a:cs typeface="Arial"/>
              </a:rPr>
              <a:t>14 | Control technology</a:t>
            </a:r>
          </a:p>
        </p:txBody>
      </p:sp>
      <p:sp>
        <p:nvSpPr>
          <p:cNvPr id="5" name="object 5"/>
          <p:cNvSpPr txBox="1"/>
          <p:nvPr/>
        </p:nvSpPr>
        <p:spPr>
          <a:xfrm>
            <a:off x="3814199" y="776494"/>
            <a:ext cx="2396751" cy="455949"/>
          </a:xfrm>
          <a:prstGeom prst="rect">
            <a:avLst/>
          </a:prstGeom>
        </p:spPr>
        <p:txBody>
          <a:bodyPr vert="horz" wrap="square" lIns="0" tIns="0" rIns="0" bIns="0" rtlCol="0">
            <a:spAutoFit/>
          </a:bodyPr>
          <a:lstStyle/>
          <a:p>
            <a:pPr marL="11773" marR="0">
              <a:lnSpc>
                <a:spcPts val="1326"/>
              </a:lnSpc>
              <a:spcBef>
                <a:spcPts val="0"/>
              </a:spcBef>
              <a:spcAft>
                <a:spcPts val="0"/>
              </a:spcAft>
            </a:pPr>
            <a:r>
              <a:rPr sz="1200" b="1" dirty="0">
                <a:solidFill>
                  <a:srgbClr val="537898"/>
                </a:solidFill>
                <a:latin typeface="Arial"/>
                <a:cs typeface="Arial"/>
              </a:rPr>
              <a:t>Operation of </a:t>
            </a:r>
            <a:r>
              <a:rPr sz="1200" b="1" spc="-11" dirty="0">
                <a:solidFill>
                  <a:srgbClr val="537898"/>
                </a:solidFill>
                <a:latin typeface="Arial"/>
                <a:cs typeface="Arial"/>
              </a:rPr>
              <a:t>HIGH-LEIT</a:t>
            </a:r>
            <a:r>
              <a:rPr sz="1200" b="1" dirty="0">
                <a:solidFill>
                  <a:srgbClr val="537898"/>
                </a:solidFill>
                <a:latin typeface="Arial"/>
                <a:cs typeface="Arial"/>
              </a:rPr>
              <a:t> NT in a</a:t>
            </a:r>
          </a:p>
          <a:p>
            <a:pPr marL="0" marR="0">
              <a:lnSpc>
                <a:spcPts val="1326"/>
              </a:lnSpc>
              <a:spcBef>
                <a:spcPts val="687"/>
              </a:spcBef>
              <a:spcAft>
                <a:spcPts val="0"/>
              </a:spcAft>
            </a:pPr>
            <a:r>
              <a:rPr sz="1200" b="1" dirty="0">
                <a:solidFill>
                  <a:srgbClr val="537898"/>
                </a:solidFill>
                <a:latin typeface="Arial"/>
                <a:cs typeface="Arial"/>
              </a:rPr>
              <a:t>Active Directory domain</a:t>
            </a:r>
          </a:p>
        </p:txBody>
      </p:sp>
      <p:sp>
        <p:nvSpPr>
          <p:cNvPr id="6" name="object 6"/>
          <p:cNvSpPr txBox="1"/>
          <p:nvPr/>
        </p:nvSpPr>
        <p:spPr>
          <a:xfrm>
            <a:off x="507730" y="810210"/>
            <a:ext cx="2166922" cy="206534"/>
          </a:xfrm>
          <a:prstGeom prst="rect">
            <a:avLst/>
          </a:prstGeom>
        </p:spPr>
        <p:txBody>
          <a:bodyPr vert="horz" wrap="square" lIns="0" tIns="0" rIns="0" bIns="0" rtlCol="0">
            <a:spAutoFit/>
          </a:bodyPr>
          <a:lstStyle/>
          <a:p>
            <a:pPr marL="0" marR="0">
              <a:lnSpc>
                <a:spcPts val="1326"/>
              </a:lnSpc>
              <a:spcBef>
                <a:spcPts val="0"/>
              </a:spcBef>
              <a:spcAft>
                <a:spcPts val="0"/>
              </a:spcAft>
            </a:pPr>
            <a:r>
              <a:rPr sz="1200" b="1" dirty="0">
                <a:solidFill>
                  <a:srgbClr val="537898"/>
                </a:solidFill>
                <a:latin typeface="Arial"/>
                <a:cs typeface="Arial"/>
              </a:rPr>
              <a:t>Workshop for </a:t>
            </a:r>
            <a:r>
              <a:rPr sz="1200" b="1" spc="-11" dirty="0">
                <a:solidFill>
                  <a:srgbClr val="537898"/>
                </a:solidFill>
                <a:latin typeface="Arial"/>
                <a:cs typeface="Arial"/>
              </a:rPr>
              <a:t>HIGH-LEIT</a:t>
            </a:r>
            <a:r>
              <a:rPr sz="1200" b="1" dirty="0">
                <a:solidFill>
                  <a:srgbClr val="537898"/>
                </a:solidFill>
                <a:latin typeface="Arial"/>
                <a:cs typeface="Arial"/>
              </a:rPr>
              <a:t> NT</a:t>
            </a:r>
          </a:p>
        </p:txBody>
      </p:sp>
      <p:sp>
        <p:nvSpPr>
          <p:cNvPr id="7" name="object 7"/>
          <p:cNvSpPr txBox="1"/>
          <p:nvPr/>
        </p:nvSpPr>
        <p:spPr>
          <a:xfrm>
            <a:off x="7124727" y="810210"/>
            <a:ext cx="3145591" cy="388263"/>
          </a:xfrm>
          <a:prstGeom prst="rect">
            <a:avLst/>
          </a:prstGeom>
        </p:spPr>
        <p:txBody>
          <a:bodyPr vert="horz" wrap="square" lIns="0" tIns="0" rIns="0" bIns="0" rtlCol="0">
            <a:spAutoFit/>
          </a:bodyPr>
          <a:lstStyle/>
          <a:p>
            <a:pPr marL="0" marR="0">
              <a:lnSpc>
                <a:spcPts val="1326"/>
              </a:lnSpc>
              <a:spcBef>
                <a:spcPts val="0"/>
              </a:spcBef>
              <a:spcAft>
                <a:spcPts val="0"/>
              </a:spcAft>
            </a:pPr>
            <a:r>
              <a:rPr sz="1200" b="1" dirty="0">
                <a:solidFill>
                  <a:srgbClr val="537898"/>
                </a:solidFill>
                <a:latin typeface="Arial"/>
                <a:cs typeface="Arial"/>
              </a:rPr>
              <a:t>IT security workshop in the</a:t>
            </a:r>
          </a:p>
          <a:p>
            <a:pPr marL="9743" marR="0">
              <a:lnSpc>
                <a:spcPts val="1315"/>
              </a:lnSpc>
              <a:spcBef>
                <a:spcPts val="165"/>
              </a:spcBef>
              <a:spcAft>
                <a:spcPts val="0"/>
              </a:spcAft>
            </a:pPr>
            <a:r>
              <a:rPr sz="1200" b="1" spc="-12" dirty="0">
                <a:solidFill>
                  <a:srgbClr val="537898"/>
                </a:solidFill>
                <a:latin typeface="Arial"/>
                <a:cs typeface="Arial"/>
              </a:rPr>
              <a:t>Control</a:t>
            </a:r>
            <a:r>
              <a:rPr sz="1200" b="1" dirty="0">
                <a:solidFill>
                  <a:srgbClr val="537898"/>
                </a:solidFill>
                <a:latin typeface="Arial"/>
                <a:cs typeface="Arial"/>
              </a:rPr>
              <a:t> </a:t>
            </a:r>
            <a:r>
              <a:rPr sz="1200" b="1" spc="-12" dirty="0">
                <a:solidFill>
                  <a:srgbClr val="537898"/>
                </a:solidFill>
                <a:latin typeface="Arial"/>
                <a:cs typeface="Arial"/>
              </a:rPr>
              <a:t>technology</a:t>
            </a:r>
            <a:r>
              <a:rPr sz="1200" b="1" dirty="0">
                <a:solidFill>
                  <a:srgbClr val="537898"/>
                </a:solidFill>
                <a:latin typeface="Arial"/>
                <a:cs typeface="Arial"/>
              </a:rPr>
              <a:t> </a:t>
            </a:r>
            <a:r>
              <a:rPr sz="1200" b="1" spc="-10" dirty="0">
                <a:solidFill>
                  <a:srgbClr val="537898"/>
                </a:solidFill>
                <a:latin typeface="Arial"/>
                <a:cs typeface="Arial"/>
              </a:rPr>
              <a:t>for</a:t>
            </a:r>
            <a:r>
              <a:rPr sz="1200" b="1" dirty="0">
                <a:solidFill>
                  <a:srgbClr val="537898"/>
                </a:solidFill>
                <a:latin typeface="Arial"/>
                <a:cs typeface="Arial"/>
              </a:rPr>
              <a:t> </a:t>
            </a:r>
            <a:r>
              <a:rPr sz="1200" b="1" spc="-10" dirty="0">
                <a:solidFill>
                  <a:srgbClr val="537898"/>
                </a:solidFill>
                <a:latin typeface="Arial"/>
                <a:cs typeface="Arial"/>
              </a:rPr>
              <a:t>the</a:t>
            </a:r>
            <a:r>
              <a:rPr sz="1200" b="1" dirty="0">
                <a:solidFill>
                  <a:srgbClr val="537898"/>
                </a:solidFill>
                <a:latin typeface="Arial"/>
                <a:cs typeface="Arial"/>
              </a:rPr>
              <a:t> </a:t>
            </a:r>
            <a:r>
              <a:rPr sz="1200" b="1" spc="-12" dirty="0">
                <a:solidFill>
                  <a:srgbClr val="537898"/>
                </a:solidFill>
                <a:latin typeface="Arial"/>
                <a:cs typeface="Arial"/>
              </a:rPr>
              <a:t>network</a:t>
            </a:r>
            <a:r>
              <a:rPr sz="1200" b="1" dirty="0">
                <a:solidFill>
                  <a:srgbClr val="537898"/>
                </a:solidFill>
                <a:latin typeface="Arial"/>
                <a:cs typeface="Arial"/>
              </a:rPr>
              <a:t> </a:t>
            </a:r>
            <a:r>
              <a:rPr sz="1200" b="1" spc="-12" dirty="0">
                <a:solidFill>
                  <a:srgbClr val="537898"/>
                </a:solidFill>
                <a:latin typeface="Arial"/>
                <a:cs typeface="Arial"/>
              </a:rPr>
              <a:t>sector</a:t>
            </a:r>
          </a:p>
        </p:txBody>
      </p:sp>
      <p:sp>
        <p:nvSpPr>
          <p:cNvPr id="8" name="object 8"/>
          <p:cNvSpPr txBox="1"/>
          <p:nvPr/>
        </p:nvSpPr>
        <p:spPr>
          <a:xfrm>
            <a:off x="509760" y="1025909"/>
            <a:ext cx="1777840" cy="206534"/>
          </a:xfrm>
          <a:prstGeom prst="rect">
            <a:avLst/>
          </a:prstGeom>
        </p:spPr>
        <p:txBody>
          <a:bodyPr vert="horz" wrap="square" lIns="0" tIns="0" rIns="0" bIns="0" rtlCol="0">
            <a:spAutoFit/>
          </a:bodyPr>
          <a:lstStyle/>
          <a:p>
            <a:pPr marL="0" marR="0">
              <a:lnSpc>
                <a:spcPts val="1326"/>
              </a:lnSpc>
              <a:spcBef>
                <a:spcPts val="0"/>
              </a:spcBef>
              <a:spcAft>
                <a:spcPts val="0"/>
              </a:spcAft>
            </a:pPr>
            <a:r>
              <a:rPr sz="1200" b="1" dirty="0">
                <a:solidFill>
                  <a:srgbClr val="537898"/>
                </a:solidFill>
                <a:latin typeface="Arial"/>
                <a:cs typeface="Arial"/>
              </a:rPr>
              <a:t>System administrators</a:t>
            </a:r>
          </a:p>
        </p:txBody>
      </p:sp>
      <p:sp>
        <p:nvSpPr>
          <p:cNvPr id="9" name="object 9"/>
          <p:cNvSpPr txBox="1"/>
          <p:nvPr/>
        </p:nvSpPr>
        <p:spPr>
          <a:xfrm>
            <a:off x="866575" y="1623885"/>
            <a:ext cx="651466"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b="1" spc="13" dirty="0">
                <a:solidFill>
                  <a:srgbClr val="535557"/>
                </a:solidFill>
                <a:latin typeface="Arial"/>
                <a:cs typeface="Arial"/>
              </a:rPr>
              <a:t>Target</a:t>
            </a:r>
            <a:r>
              <a:rPr sz="600" b="1" dirty="0">
                <a:solidFill>
                  <a:srgbClr val="535557"/>
                </a:solidFill>
                <a:latin typeface="Arial"/>
                <a:cs typeface="Arial"/>
              </a:rPr>
              <a:t> </a:t>
            </a:r>
            <a:r>
              <a:rPr sz="600" b="1" spc="13" dirty="0">
                <a:solidFill>
                  <a:srgbClr val="535557"/>
                </a:solidFill>
                <a:latin typeface="Arial"/>
                <a:cs typeface="Arial"/>
              </a:rPr>
              <a:t>group</a:t>
            </a:r>
            <a:r>
              <a:rPr sz="600" b="1" dirty="0">
                <a:solidFill>
                  <a:srgbClr val="535557"/>
                </a:solidFill>
                <a:latin typeface="Arial"/>
                <a:cs typeface="Arial"/>
              </a:rPr>
              <a:t> :</a:t>
            </a:r>
          </a:p>
        </p:txBody>
      </p:sp>
      <p:sp>
        <p:nvSpPr>
          <p:cNvPr id="10" name="object 10"/>
          <p:cNvSpPr txBox="1"/>
          <p:nvPr/>
        </p:nvSpPr>
        <p:spPr>
          <a:xfrm>
            <a:off x="4175073" y="1634607"/>
            <a:ext cx="773256" cy="132704"/>
          </a:xfrm>
          <a:prstGeom prst="rect">
            <a:avLst/>
          </a:prstGeom>
        </p:spPr>
        <p:txBody>
          <a:bodyPr vert="horz" wrap="square" lIns="0" tIns="0" rIns="0" bIns="0" rtlCol="0">
            <a:spAutoFit/>
          </a:bodyPr>
          <a:lstStyle/>
          <a:p>
            <a:pPr marL="0" marR="0">
              <a:lnSpc>
                <a:spcPts val="744"/>
              </a:lnSpc>
              <a:spcBef>
                <a:spcPts val="0"/>
              </a:spcBef>
              <a:spcAft>
                <a:spcPts val="0"/>
              </a:spcAft>
            </a:pPr>
            <a:r>
              <a:rPr sz="650" b="1" dirty="0">
                <a:solidFill>
                  <a:srgbClr val="535557"/>
                </a:solidFill>
                <a:latin typeface="Arial"/>
                <a:cs typeface="Arial"/>
              </a:rPr>
              <a:t>Target audience</a:t>
            </a:r>
          </a:p>
        </p:txBody>
      </p:sp>
      <p:sp>
        <p:nvSpPr>
          <p:cNvPr id="11" name="object 11"/>
          <p:cNvSpPr txBox="1"/>
          <p:nvPr/>
        </p:nvSpPr>
        <p:spPr>
          <a:xfrm>
            <a:off x="7483573" y="1634608"/>
            <a:ext cx="773255" cy="132704"/>
          </a:xfrm>
          <a:prstGeom prst="rect">
            <a:avLst/>
          </a:prstGeom>
        </p:spPr>
        <p:txBody>
          <a:bodyPr vert="horz" wrap="square" lIns="0" tIns="0" rIns="0" bIns="0" rtlCol="0">
            <a:spAutoFit/>
          </a:bodyPr>
          <a:lstStyle/>
          <a:p>
            <a:pPr marL="0" marR="0">
              <a:lnSpc>
                <a:spcPts val="744"/>
              </a:lnSpc>
              <a:spcBef>
                <a:spcPts val="0"/>
              </a:spcBef>
              <a:spcAft>
                <a:spcPts val="0"/>
              </a:spcAft>
            </a:pPr>
            <a:r>
              <a:rPr sz="650" b="1" dirty="0">
                <a:solidFill>
                  <a:srgbClr val="535557"/>
                </a:solidFill>
                <a:latin typeface="Arial"/>
                <a:cs typeface="Arial"/>
              </a:rPr>
              <a:t>Target audience</a:t>
            </a:r>
          </a:p>
        </p:txBody>
      </p:sp>
      <p:sp>
        <p:nvSpPr>
          <p:cNvPr id="12" name="object 12"/>
          <p:cNvSpPr txBox="1"/>
          <p:nvPr/>
        </p:nvSpPr>
        <p:spPr>
          <a:xfrm>
            <a:off x="865027" y="1764325"/>
            <a:ext cx="2445964" cy="249454"/>
          </a:xfrm>
          <a:prstGeom prst="rect">
            <a:avLst/>
          </a:prstGeom>
        </p:spPr>
        <p:txBody>
          <a:bodyPr vert="horz" wrap="square" lIns="0" tIns="0" rIns="0" bIns="0" rtlCol="0">
            <a:spAutoFit/>
          </a:bodyPr>
          <a:lstStyle/>
          <a:p>
            <a:pPr marL="0" marR="0">
              <a:lnSpc>
                <a:spcPts val="697"/>
              </a:lnSpc>
              <a:spcBef>
                <a:spcPts val="0"/>
              </a:spcBef>
              <a:spcAft>
                <a:spcPts val="0"/>
              </a:spcAft>
            </a:pPr>
            <a:r>
              <a:rPr sz="600" spc="11" dirty="0">
                <a:solidFill>
                  <a:srgbClr val="535557"/>
                </a:solidFill>
                <a:latin typeface="Arial"/>
                <a:cs typeface="Arial"/>
              </a:rPr>
              <a:t>Administrators/system</a:t>
            </a:r>
            <a:r>
              <a:rPr sz="600" spc="15" dirty="0">
                <a:solidFill>
                  <a:srgbClr val="535557"/>
                </a:solidFill>
                <a:latin typeface="Arial"/>
                <a:cs typeface="Arial"/>
              </a:rPr>
              <a:t> </a:t>
            </a:r>
            <a:r>
              <a:rPr sz="600" spc="11" dirty="0">
                <a:solidFill>
                  <a:srgbClr val="535557"/>
                </a:solidFill>
                <a:latin typeface="Arial"/>
                <a:cs typeface="Arial"/>
              </a:rPr>
              <a:t>administrators</a:t>
            </a:r>
            <a:r>
              <a:rPr sz="600" dirty="0">
                <a:solidFill>
                  <a:srgbClr val="535557"/>
                </a:solidFill>
                <a:latin typeface="Arial"/>
                <a:cs typeface="Arial"/>
              </a:rPr>
              <a:t> </a:t>
            </a:r>
            <a:r>
              <a:rPr sz="600" spc="13" dirty="0">
                <a:solidFill>
                  <a:srgbClr val="535557"/>
                </a:solidFill>
                <a:latin typeface="Arial"/>
                <a:cs typeface="Arial"/>
              </a:rPr>
              <a:t>of</a:t>
            </a:r>
            <a:r>
              <a:rPr sz="600" dirty="0">
                <a:solidFill>
                  <a:srgbClr val="535557"/>
                </a:solidFill>
                <a:latin typeface="Arial"/>
                <a:cs typeface="Arial"/>
              </a:rPr>
              <a:t> </a:t>
            </a:r>
            <a:r>
              <a:rPr sz="600" spc="10" dirty="0">
                <a:solidFill>
                  <a:srgbClr val="535557"/>
                </a:solidFill>
                <a:latin typeface="Arial"/>
                <a:cs typeface="Arial"/>
              </a:rPr>
              <a:t>HIGH-LEIT</a:t>
            </a:r>
            <a:r>
              <a:rPr sz="600" spc="12" dirty="0">
                <a:solidFill>
                  <a:srgbClr val="535557"/>
                </a:solidFill>
                <a:latin typeface="Arial"/>
                <a:cs typeface="Arial"/>
              </a:rPr>
              <a:t> </a:t>
            </a:r>
            <a:r>
              <a:rPr sz="600" spc="17" dirty="0">
                <a:solidFill>
                  <a:srgbClr val="535557"/>
                </a:solidFill>
                <a:latin typeface="Arial"/>
                <a:cs typeface="Arial"/>
              </a:rPr>
              <a:t>NT</a:t>
            </a:r>
            <a:r>
              <a:rPr sz="600" dirty="0">
                <a:solidFill>
                  <a:srgbClr val="535557"/>
                </a:solidFill>
                <a:latin typeface="Arial"/>
                <a:cs typeface="Arial"/>
              </a:rPr>
              <a:t> </a:t>
            </a:r>
            <a:r>
              <a:rPr sz="600" spc="15" dirty="0">
                <a:solidFill>
                  <a:srgbClr val="535557"/>
                </a:solidFill>
                <a:latin typeface="Arial"/>
                <a:cs typeface="Arial"/>
              </a:rPr>
              <a:t>who</a:t>
            </a:r>
          </a:p>
          <a:p>
            <a:pPr marL="7650" marR="0">
              <a:lnSpc>
                <a:spcPts val="697"/>
              </a:lnSpc>
              <a:spcBef>
                <a:spcPts val="269"/>
              </a:spcBef>
              <a:spcAft>
                <a:spcPts val="0"/>
              </a:spcAft>
            </a:pPr>
            <a:r>
              <a:rPr sz="600" spc="12" dirty="0">
                <a:solidFill>
                  <a:srgbClr val="535557"/>
                </a:solidFill>
                <a:latin typeface="Arial"/>
                <a:cs typeface="Arial"/>
              </a:rPr>
              <a:t>would</a:t>
            </a:r>
            <a:r>
              <a:rPr sz="600" dirty="0">
                <a:solidFill>
                  <a:srgbClr val="535557"/>
                </a:solidFill>
                <a:latin typeface="Arial"/>
                <a:cs typeface="Arial"/>
              </a:rPr>
              <a:t> like</a:t>
            </a:r>
            <a:r>
              <a:rPr sz="600" spc="13" dirty="0">
                <a:solidFill>
                  <a:srgbClr val="535557"/>
                </a:solidFill>
                <a:latin typeface="Arial"/>
                <a:cs typeface="Arial"/>
              </a:rPr>
              <a:t> </a:t>
            </a:r>
            <a:r>
              <a:rPr sz="600" dirty="0">
                <a:solidFill>
                  <a:srgbClr val="535557"/>
                </a:solidFill>
                <a:latin typeface="Arial"/>
                <a:cs typeface="Arial"/>
              </a:rPr>
              <a:t>to</a:t>
            </a:r>
            <a:r>
              <a:rPr sz="600" spc="13" dirty="0">
                <a:solidFill>
                  <a:srgbClr val="535557"/>
                </a:solidFill>
                <a:latin typeface="Arial"/>
                <a:cs typeface="Arial"/>
              </a:rPr>
              <a:t> </a:t>
            </a:r>
            <a:r>
              <a:rPr sz="600" spc="11" dirty="0">
                <a:solidFill>
                  <a:srgbClr val="535557"/>
                </a:solidFill>
                <a:latin typeface="Arial"/>
                <a:cs typeface="Arial"/>
              </a:rPr>
              <a:t>gain</a:t>
            </a:r>
            <a:r>
              <a:rPr sz="600" dirty="0">
                <a:solidFill>
                  <a:srgbClr val="535557"/>
                </a:solidFill>
                <a:latin typeface="Arial"/>
                <a:cs typeface="Arial"/>
              </a:rPr>
              <a:t> </a:t>
            </a:r>
            <a:r>
              <a:rPr sz="600" spc="10" dirty="0">
                <a:solidFill>
                  <a:srgbClr val="535557"/>
                </a:solidFill>
                <a:latin typeface="Arial"/>
                <a:cs typeface="Arial"/>
              </a:rPr>
              <a:t>administrative insights</a:t>
            </a:r>
            <a:r>
              <a:rPr sz="600" dirty="0">
                <a:solidFill>
                  <a:srgbClr val="535557"/>
                </a:solidFill>
                <a:latin typeface="Arial"/>
                <a:cs typeface="Arial"/>
              </a:rPr>
              <a:t> into</a:t>
            </a:r>
            <a:r>
              <a:rPr sz="600" spc="12" dirty="0">
                <a:solidFill>
                  <a:srgbClr val="535557"/>
                </a:solidFill>
                <a:latin typeface="Arial"/>
                <a:cs typeface="Arial"/>
              </a:rPr>
              <a:t> </a:t>
            </a:r>
            <a:r>
              <a:rPr sz="600" spc="10" dirty="0">
                <a:solidFill>
                  <a:srgbClr val="535557"/>
                </a:solidFill>
                <a:latin typeface="Arial"/>
                <a:cs typeface="Arial"/>
              </a:rPr>
              <a:t>the </a:t>
            </a:r>
            <a:r>
              <a:rPr sz="600" spc="12" dirty="0">
                <a:solidFill>
                  <a:srgbClr val="535557"/>
                </a:solidFill>
                <a:latin typeface="Arial"/>
                <a:cs typeface="Arial"/>
              </a:rPr>
              <a:t>server</a:t>
            </a:r>
            <a:r>
              <a:rPr sz="600" dirty="0">
                <a:solidFill>
                  <a:srgbClr val="535557"/>
                </a:solidFill>
                <a:latin typeface="Arial"/>
                <a:cs typeface="Arial"/>
              </a:rPr>
              <a:t> </a:t>
            </a:r>
            <a:r>
              <a:rPr sz="600" spc="13" dirty="0">
                <a:solidFill>
                  <a:srgbClr val="535557"/>
                </a:solidFill>
                <a:latin typeface="Arial"/>
                <a:cs typeface="Arial"/>
              </a:rPr>
              <a:t>and</a:t>
            </a:r>
            <a:r>
              <a:rPr sz="600" dirty="0">
                <a:solidFill>
                  <a:srgbClr val="535557"/>
                </a:solidFill>
                <a:latin typeface="Arial"/>
                <a:cs typeface="Arial"/>
              </a:rPr>
              <a:t> </a:t>
            </a:r>
            <a:r>
              <a:rPr sz="600" spc="16" dirty="0">
                <a:solidFill>
                  <a:srgbClr val="535557"/>
                </a:solidFill>
                <a:latin typeface="Arial"/>
                <a:cs typeface="Arial"/>
              </a:rPr>
              <a:t>MMI.</a:t>
            </a:r>
          </a:p>
        </p:txBody>
      </p:sp>
      <p:sp>
        <p:nvSpPr>
          <p:cNvPr id="13" name="object 13"/>
          <p:cNvSpPr txBox="1"/>
          <p:nvPr/>
        </p:nvSpPr>
        <p:spPr>
          <a:xfrm>
            <a:off x="4173526" y="1764325"/>
            <a:ext cx="2101100"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spc="12" dirty="0">
                <a:solidFill>
                  <a:srgbClr val="535557"/>
                </a:solidFill>
                <a:latin typeface="Arial"/>
                <a:cs typeface="Arial"/>
              </a:rPr>
              <a:t>Administrators/System</a:t>
            </a:r>
            <a:r>
              <a:rPr sz="600" spc="15" dirty="0">
                <a:solidFill>
                  <a:srgbClr val="535557"/>
                </a:solidFill>
                <a:latin typeface="Arial"/>
                <a:cs typeface="Arial"/>
              </a:rPr>
              <a:t> </a:t>
            </a:r>
            <a:r>
              <a:rPr sz="600" spc="11" dirty="0">
                <a:solidFill>
                  <a:srgbClr val="535557"/>
                </a:solidFill>
                <a:latin typeface="Arial"/>
                <a:cs typeface="Arial"/>
              </a:rPr>
              <a:t>Administrators</a:t>
            </a:r>
            <a:r>
              <a:rPr sz="600" dirty="0">
                <a:solidFill>
                  <a:srgbClr val="535557"/>
                </a:solidFill>
                <a:latin typeface="Arial"/>
                <a:cs typeface="Arial"/>
              </a:rPr>
              <a:t> </a:t>
            </a:r>
            <a:r>
              <a:rPr sz="600" spc="13" dirty="0">
                <a:solidFill>
                  <a:srgbClr val="535557"/>
                </a:solidFill>
                <a:latin typeface="Arial"/>
                <a:cs typeface="Arial"/>
              </a:rPr>
              <a:t>of</a:t>
            </a:r>
            <a:r>
              <a:rPr sz="600" dirty="0">
                <a:solidFill>
                  <a:srgbClr val="535557"/>
                </a:solidFill>
                <a:latin typeface="Arial"/>
                <a:cs typeface="Arial"/>
              </a:rPr>
              <a:t> </a:t>
            </a:r>
            <a:r>
              <a:rPr sz="600" spc="10" dirty="0">
                <a:solidFill>
                  <a:srgbClr val="535557"/>
                </a:solidFill>
                <a:latin typeface="Arial"/>
                <a:cs typeface="Arial"/>
              </a:rPr>
              <a:t>HIGH-LEIT</a:t>
            </a:r>
            <a:r>
              <a:rPr sz="600" spc="12" dirty="0">
                <a:solidFill>
                  <a:srgbClr val="535557"/>
                </a:solidFill>
                <a:latin typeface="Arial"/>
                <a:cs typeface="Arial"/>
              </a:rPr>
              <a:t> </a:t>
            </a:r>
            <a:r>
              <a:rPr sz="600" spc="17" dirty="0">
                <a:solidFill>
                  <a:srgbClr val="535557"/>
                </a:solidFill>
                <a:latin typeface="Arial"/>
                <a:cs typeface="Arial"/>
              </a:rPr>
              <a:t>NT</a:t>
            </a:r>
          </a:p>
        </p:txBody>
      </p:sp>
      <p:sp>
        <p:nvSpPr>
          <p:cNvPr id="14" name="object 14"/>
          <p:cNvSpPr txBox="1"/>
          <p:nvPr/>
        </p:nvSpPr>
        <p:spPr>
          <a:xfrm>
            <a:off x="7482025" y="1764325"/>
            <a:ext cx="2101100"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spc="12" dirty="0">
                <a:solidFill>
                  <a:srgbClr val="535557"/>
                </a:solidFill>
                <a:latin typeface="Arial"/>
                <a:cs typeface="Arial"/>
              </a:rPr>
              <a:t>Administrators/System</a:t>
            </a:r>
            <a:r>
              <a:rPr sz="600" spc="15" dirty="0">
                <a:solidFill>
                  <a:srgbClr val="535557"/>
                </a:solidFill>
                <a:latin typeface="Arial"/>
                <a:cs typeface="Arial"/>
              </a:rPr>
              <a:t> </a:t>
            </a:r>
            <a:r>
              <a:rPr sz="600" spc="11" dirty="0">
                <a:solidFill>
                  <a:srgbClr val="535557"/>
                </a:solidFill>
                <a:latin typeface="Arial"/>
                <a:cs typeface="Arial"/>
              </a:rPr>
              <a:t>Administrators</a:t>
            </a:r>
            <a:r>
              <a:rPr sz="600" dirty="0">
                <a:solidFill>
                  <a:srgbClr val="535557"/>
                </a:solidFill>
                <a:latin typeface="Arial"/>
                <a:cs typeface="Arial"/>
              </a:rPr>
              <a:t> </a:t>
            </a:r>
            <a:r>
              <a:rPr sz="600" spc="13" dirty="0">
                <a:solidFill>
                  <a:srgbClr val="535557"/>
                </a:solidFill>
                <a:latin typeface="Arial"/>
                <a:cs typeface="Arial"/>
              </a:rPr>
              <a:t>of</a:t>
            </a:r>
            <a:r>
              <a:rPr sz="600" dirty="0">
                <a:solidFill>
                  <a:srgbClr val="535557"/>
                </a:solidFill>
                <a:latin typeface="Arial"/>
                <a:cs typeface="Arial"/>
              </a:rPr>
              <a:t> </a:t>
            </a:r>
            <a:r>
              <a:rPr sz="600" spc="10" dirty="0">
                <a:solidFill>
                  <a:srgbClr val="535557"/>
                </a:solidFill>
                <a:latin typeface="Arial"/>
                <a:cs typeface="Arial"/>
              </a:rPr>
              <a:t>HIGH-LEIT</a:t>
            </a:r>
            <a:r>
              <a:rPr sz="600" spc="12" dirty="0">
                <a:solidFill>
                  <a:srgbClr val="535557"/>
                </a:solidFill>
                <a:latin typeface="Arial"/>
                <a:cs typeface="Arial"/>
              </a:rPr>
              <a:t> </a:t>
            </a:r>
            <a:r>
              <a:rPr sz="600" spc="17" dirty="0">
                <a:solidFill>
                  <a:srgbClr val="535557"/>
                </a:solidFill>
                <a:latin typeface="Arial"/>
                <a:cs typeface="Arial"/>
              </a:rPr>
              <a:t>NT</a:t>
            </a:r>
          </a:p>
        </p:txBody>
      </p:sp>
      <p:sp>
        <p:nvSpPr>
          <p:cNvPr id="15" name="object 15"/>
          <p:cNvSpPr txBox="1"/>
          <p:nvPr/>
        </p:nvSpPr>
        <p:spPr>
          <a:xfrm>
            <a:off x="7481620" y="2161249"/>
            <a:ext cx="902436" cy="175189"/>
          </a:xfrm>
          <a:prstGeom prst="rect">
            <a:avLst/>
          </a:prstGeom>
        </p:spPr>
        <p:txBody>
          <a:bodyPr vert="horz" wrap="square" lIns="0" tIns="0" rIns="0" bIns="0" rtlCol="0">
            <a:spAutoFit/>
          </a:bodyPr>
          <a:lstStyle/>
          <a:p>
            <a:pPr marL="0" marR="0">
              <a:lnSpc>
                <a:spcPts val="1079"/>
              </a:lnSpc>
              <a:spcBef>
                <a:spcPts val="0"/>
              </a:spcBef>
              <a:spcAft>
                <a:spcPts val="0"/>
              </a:spcAft>
            </a:pPr>
            <a:r>
              <a:rPr sz="950" b="1" dirty="0">
                <a:solidFill>
                  <a:srgbClr val="535557"/>
                </a:solidFill>
                <a:latin typeface="Arial"/>
                <a:cs typeface="Arial"/>
              </a:rPr>
              <a:t>Requirement</a:t>
            </a:r>
          </a:p>
        </p:txBody>
      </p:sp>
      <p:sp>
        <p:nvSpPr>
          <p:cNvPr id="16" name="object 16"/>
          <p:cNvSpPr txBox="1"/>
          <p:nvPr/>
        </p:nvSpPr>
        <p:spPr>
          <a:xfrm>
            <a:off x="4173122" y="2184952"/>
            <a:ext cx="796983"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spc="17" dirty="0">
                <a:solidFill>
                  <a:srgbClr val="535557"/>
                </a:solidFill>
                <a:latin typeface="Arial"/>
                <a:cs typeface="Arial"/>
              </a:rPr>
              <a:t>No</a:t>
            </a:r>
            <a:r>
              <a:rPr sz="600" dirty="0">
                <a:solidFill>
                  <a:srgbClr val="535557"/>
                </a:solidFill>
                <a:latin typeface="Arial"/>
                <a:cs typeface="Arial"/>
              </a:rPr>
              <a:t> </a:t>
            </a:r>
            <a:r>
              <a:rPr sz="600" spc="10" dirty="0">
                <a:solidFill>
                  <a:srgbClr val="535557"/>
                </a:solidFill>
                <a:latin typeface="Arial"/>
                <a:cs typeface="Arial"/>
              </a:rPr>
              <a:t>prior</a:t>
            </a:r>
            <a:r>
              <a:rPr sz="600" dirty="0">
                <a:solidFill>
                  <a:srgbClr val="535557"/>
                </a:solidFill>
                <a:latin typeface="Arial"/>
                <a:cs typeface="Arial"/>
              </a:rPr>
              <a:t> </a:t>
            </a:r>
            <a:r>
              <a:rPr sz="600" spc="13" dirty="0">
                <a:solidFill>
                  <a:srgbClr val="535557"/>
                </a:solidFill>
                <a:latin typeface="Arial"/>
                <a:cs typeface="Arial"/>
              </a:rPr>
              <a:t>knowledge</a:t>
            </a:r>
          </a:p>
        </p:txBody>
      </p:sp>
      <p:sp>
        <p:nvSpPr>
          <p:cNvPr id="17" name="object 17"/>
          <p:cNvSpPr txBox="1"/>
          <p:nvPr/>
        </p:nvSpPr>
        <p:spPr>
          <a:xfrm>
            <a:off x="864621" y="2287189"/>
            <a:ext cx="902436" cy="175189"/>
          </a:xfrm>
          <a:prstGeom prst="rect">
            <a:avLst/>
          </a:prstGeom>
        </p:spPr>
        <p:txBody>
          <a:bodyPr vert="horz" wrap="square" lIns="0" tIns="0" rIns="0" bIns="0" rtlCol="0">
            <a:spAutoFit/>
          </a:bodyPr>
          <a:lstStyle/>
          <a:p>
            <a:pPr marL="0" marR="0">
              <a:lnSpc>
                <a:spcPts val="1079"/>
              </a:lnSpc>
              <a:spcBef>
                <a:spcPts val="0"/>
              </a:spcBef>
              <a:spcAft>
                <a:spcPts val="0"/>
              </a:spcAft>
            </a:pPr>
            <a:r>
              <a:rPr sz="950" b="1" dirty="0">
                <a:solidFill>
                  <a:srgbClr val="535557"/>
                </a:solidFill>
                <a:latin typeface="Arial"/>
                <a:cs typeface="Arial"/>
              </a:rPr>
              <a:t>Requirement</a:t>
            </a:r>
          </a:p>
        </p:txBody>
      </p:sp>
      <p:sp>
        <p:nvSpPr>
          <p:cNvPr id="18" name="object 18"/>
          <p:cNvSpPr txBox="1"/>
          <p:nvPr/>
        </p:nvSpPr>
        <p:spPr>
          <a:xfrm>
            <a:off x="4176610" y="2306083"/>
            <a:ext cx="475435"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b="1" spc="12" dirty="0">
                <a:solidFill>
                  <a:srgbClr val="535557"/>
                </a:solidFill>
                <a:latin typeface="Arial"/>
                <a:cs typeface="Arial"/>
              </a:rPr>
              <a:t>required</a:t>
            </a:r>
            <a:r>
              <a:rPr sz="600" b="1" spc="10" dirty="0">
                <a:solidFill>
                  <a:srgbClr val="535557"/>
                </a:solidFill>
                <a:latin typeface="Arial"/>
                <a:cs typeface="Arial"/>
              </a:rPr>
              <a:t> </a:t>
            </a:r>
            <a:r>
              <a:rPr sz="600" b="1" dirty="0">
                <a:solidFill>
                  <a:srgbClr val="535557"/>
                </a:solidFill>
                <a:latin typeface="Arial"/>
                <a:cs typeface="Arial"/>
              </a:rPr>
              <a:t>.</a:t>
            </a:r>
          </a:p>
        </p:txBody>
      </p:sp>
      <p:sp>
        <p:nvSpPr>
          <p:cNvPr id="19" name="object 19"/>
          <p:cNvSpPr txBox="1"/>
          <p:nvPr/>
        </p:nvSpPr>
        <p:spPr>
          <a:xfrm>
            <a:off x="7485109" y="2306083"/>
            <a:ext cx="2086147"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spc="12" dirty="0">
                <a:solidFill>
                  <a:srgbClr val="535557"/>
                </a:solidFill>
                <a:latin typeface="Arial"/>
                <a:cs typeface="Arial"/>
              </a:rPr>
              <a:t>Basic</a:t>
            </a:r>
            <a:r>
              <a:rPr sz="600" dirty="0">
                <a:solidFill>
                  <a:srgbClr val="535557"/>
                </a:solidFill>
                <a:latin typeface="Arial"/>
                <a:cs typeface="Arial"/>
              </a:rPr>
              <a:t> </a:t>
            </a:r>
            <a:r>
              <a:rPr sz="600" spc="13" dirty="0">
                <a:solidFill>
                  <a:srgbClr val="535557"/>
                </a:solidFill>
                <a:latin typeface="Arial"/>
                <a:cs typeface="Arial"/>
              </a:rPr>
              <a:t>knowledge</a:t>
            </a:r>
            <a:r>
              <a:rPr sz="600" dirty="0">
                <a:solidFill>
                  <a:srgbClr val="535557"/>
                </a:solidFill>
                <a:latin typeface="Arial"/>
                <a:cs typeface="Arial"/>
              </a:rPr>
              <a:t> </a:t>
            </a:r>
            <a:r>
              <a:rPr sz="600" spc="13" dirty="0">
                <a:solidFill>
                  <a:srgbClr val="535557"/>
                </a:solidFill>
                <a:latin typeface="Arial"/>
                <a:cs typeface="Arial"/>
              </a:rPr>
              <a:t>of</a:t>
            </a:r>
            <a:r>
              <a:rPr sz="600" dirty="0">
                <a:solidFill>
                  <a:srgbClr val="535557"/>
                </a:solidFill>
                <a:latin typeface="Arial"/>
                <a:cs typeface="Arial"/>
              </a:rPr>
              <a:t> </a:t>
            </a:r>
            <a:r>
              <a:rPr sz="600" spc="11" dirty="0">
                <a:solidFill>
                  <a:srgbClr val="535557"/>
                </a:solidFill>
                <a:latin typeface="Arial"/>
                <a:cs typeface="Arial"/>
              </a:rPr>
              <a:t>control</a:t>
            </a:r>
            <a:r>
              <a:rPr sz="600" dirty="0">
                <a:solidFill>
                  <a:srgbClr val="535557"/>
                </a:solidFill>
                <a:latin typeface="Arial"/>
                <a:cs typeface="Arial"/>
              </a:rPr>
              <a:t> </a:t>
            </a:r>
            <a:r>
              <a:rPr sz="600" spc="12" dirty="0">
                <a:solidFill>
                  <a:srgbClr val="535557"/>
                </a:solidFill>
                <a:latin typeface="Arial"/>
                <a:cs typeface="Arial"/>
              </a:rPr>
              <a:t>technology</a:t>
            </a:r>
            <a:r>
              <a:rPr sz="600" dirty="0">
                <a:solidFill>
                  <a:srgbClr val="535557"/>
                </a:solidFill>
                <a:latin typeface="Arial"/>
                <a:cs typeface="Arial"/>
              </a:rPr>
              <a:t> </a:t>
            </a:r>
            <a:r>
              <a:rPr sz="600" spc="13" dirty="0">
                <a:solidFill>
                  <a:srgbClr val="535557"/>
                </a:solidFill>
                <a:latin typeface="Arial"/>
                <a:cs typeface="Arial"/>
              </a:rPr>
              <a:t>as</a:t>
            </a:r>
            <a:r>
              <a:rPr sz="600" dirty="0">
                <a:solidFill>
                  <a:srgbClr val="535557"/>
                </a:solidFill>
                <a:latin typeface="Arial"/>
                <a:cs typeface="Arial"/>
              </a:rPr>
              <a:t> </a:t>
            </a:r>
            <a:r>
              <a:rPr sz="600" spc="12" dirty="0">
                <a:solidFill>
                  <a:srgbClr val="535557"/>
                </a:solidFill>
                <a:latin typeface="Arial"/>
                <a:cs typeface="Arial"/>
              </a:rPr>
              <a:t>well</a:t>
            </a:r>
            <a:r>
              <a:rPr sz="600" dirty="0">
                <a:solidFill>
                  <a:srgbClr val="535557"/>
                </a:solidFill>
                <a:latin typeface="Arial"/>
                <a:cs typeface="Arial"/>
              </a:rPr>
              <a:t> </a:t>
            </a:r>
            <a:r>
              <a:rPr sz="600" spc="13" dirty="0">
                <a:solidFill>
                  <a:srgbClr val="535557"/>
                </a:solidFill>
                <a:latin typeface="Arial"/>
                <a:cs typeface="Arial"/>
              </a:rPr>
              <a:t>as</a:t>
            </a:r>
            <a:r>
              <a:rPr sz="600" dirty="0">
                <a:solidFill>
                  <a:srgbClr val="535557"/>
                </a:solidFill>
                <a:latin typeface="Arial"/>
                <a:cs typeface="Arial"/>
              </a:rPr>
              <a:t> in</a:t>
            </a:r>
            <a:r>
              <a:rPr sz="600" spc="15" dirty="0">
                <a:solidFill>
                  <a:srgbClr val="535557"/>
                </a:solidFill>
                <a:latin typeface="Arial"/>
                <a:cs typeface="Arial"/>
              </a:rPr>
              <a:t> </a:t>
            </a:r>
            <a:r>
              <a:rPr sz="600" spc="10" dirty="0">
                <a:solidFill>
                  <a:srgbClr val="535557"/>
                </a:solidFill>
                <a:latin typeface="Arial"/>
                <a:cs typeface="Arial"/>
              </a:rPr>
              <a:t>the</a:t>
            </a:r>
          </a:p>
        </p:txBody>
      </p:sp>
      <p:sp>
        <p:nvSpPr>
          <p:cNvPr id="20" name="object 20"/>
          <p:cNvSpPr txBox="1"/>
          <p:nvPr/>
        </p:nvSpPr>
        <p:spPr>
          <a:xfrm>
            <a:off x="867083" y="2432025"/>
            <a:ext cx="638481"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spc="14" dirty="0">
                <a:solidFill>
                  <a:srgbClr val="535557"/>
                </a:solidFill>
                <a:latin typeface="Arial"/>
                <a:cs typeface="Arial"/>
              </a:rPr>
              <a:t>Seminar</a:t>
            </a:r>
            <a:r>
              <a:rPr sz="600" dirty="0">
                <a:solidFill>
                  <a:srgbClr val="535557"/>
                </a:solidFill>
                <a:latin typeface="Arial"/>
                <a:cs typeface="Arial"/>
              </a:rPr>
              <a:t> S</a:t>
            </a:r>
            <a:r>
              <a:rPr sz="600" spc="23" dirty="0">
                <a:solidFill>
                  <a:srgbClr val="535557"/>
                </a:solidFill>
                <a:latin typeface="Arial"/>
                <a:cs typeface="Arial"/>
              </a:rPr>
              <a:t> </a:t>
            </a:r>
            <a:r>
              <a:rPr sz="600" spc="13" dirty="0">
                <a:solidFill>
                  <a:srgbClr val="535557"/>
                </a:solidFill>
                <a:latin typeface="Arial"/>
                <a:cs typeface="Arial"/>
              </a:rPr>
              <a:t>307</a:t>
            </a:r>
          </a:p>
        </p:txBody>
      </p:sp>
      <p:sp>
        <p:nvSpPr>
          <p:cNvPr id="21" name="object 21"/>
          <p:cNvSpPr txBox="1"/>
          <p:nvPr/>
        </p:nvSpPr>
        <p:spPr>
          <a:xfrm>
            <a:off x="7489676" y="2433011"/>
            <a:ext cx="479807"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dirty="0">
                <a:solidFill>
                  <a:srgbClr val="535557"/>
                </a:solidFill>
                <a:latin typeface="Arial"/>
                <a:cs typeface="Arial"/>
              </a:rPr>
              <a:t>IT</a:t>
            </a:r>
            <a:r>
              <a:rPr sz="600" spc="15" dirty="0">
                <a:solidFill>
                  <a:srgbClr val="535557"/>
                </a:solidFill>
                <a:latin typeface="Arial"/>
                <a:cs typeface="Arial"/>
              </a:rPr>
              <a:t> </a:t>
            </a:r>
            <a:r>
              <a:rPr sz="600" spc="10" dirty="0">
                <a:solidFill>
                  <a:srgbClr val="535557"/>
                </a:solidFill>
                <a:latin typeface="Arial"/>
                <a:cs typeface="Arial"/>
              </a:rPr>
              <a:t>security</a:t>
            </a:r>
          </a:p>
        </p:txBody>
      </p:sp>
      <p:sp>
        <p:nvSpPr>
          <p:cNvPr id="22" name="object 22"/>
          <p:cNvSpPr txBox="1"/>
          <p:nvPr/>
        </p:nvSpPr>
        <p:spPr>
          <a:xfrm>
            <a:off x="4181215" y="2589834"/>
            <a:ext cx="485521"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b="1" spc="14" dirty="0">
                <a:solidFill>
                  <a:srgbClr val="535557"/>
                </a:solidFill>
                <a:latin typeface="Arial"/>
                <a:cs typeface="Arial"/>
              </a:rPr>
              <a:t>Modules</a:t>
            </a:r>
            <a:r>
              <a:rPr sz="600" b="1" dirty="0">
                <a:solidFill>
                  <a:srgbClr val="535557"/>
                </a:solidFill>
                <a:latin typeface="Arial"/>
                <a:cs typeface="Arial"/>
              </a:rPr>
              <a:t> </a:t>
            </a:r>
            <a:r>
              <a:rPr sz="600" dirty="0">
                <a:solidFill>
                  <a:srgbClr val="535557"/>
                </a:solidFill>
                <a:latin typeface="Arial"/>
                <a:cs typeface="Arial"/>
              </a:rPr>
              <a:t>•</a:t>
            </a:r>
          </a:p>
        </p:txBody>
      </p:sp>
      <p:sp>
        <p:nvSpPr>
          <p:cNvPr id="23" name="object 23"/>
          <p:cNvSpPr txBox="1"/>
          <p:nvPr/>
        </p:nvSpPr>
        <p:spPr>
          <a:xfrm>
            <a:off x="872715" y="2715775"/>
            <a:ext cx="485521"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b="1" spc="14" dirty="0">
                <a:solidFill>
                  <a:srgbClr val="535557"/>
                </a:solidFill>
                <a:latin typeface="Arial"/>
                <a:cs typeface="Arial"/>
              </a:rPr>
              <a:t>Modules</a:t>
            </a:r>
            <a:r>
              <a:rPr sz="600" b="1" dirty="0">
                <a:solidFill>
                  <a:srgbClr val="535557"/>
                </a:solidFill>
                <a:latin typeface="Arial"/>
                <a:cs typeface="Arial"/>
              </a:rPr>
              <a:t> </a:t>
            </a:r>
            <a:r>
              <a:rPr sz="600" dirty="0">
                <a:solidFill>
                  <a:srgbClr val="535557"/>
                </a:solidFill>
                <a:latin typeface="Arial"/>
                <a:cs typeface="Arial"/>
              </a:rPr>
              <a:t>•</a:t>
            </a:r>
          </a:p>
        </p:txBody>
      </p:sp>
      <p:sp>
        <p:nvSpPr>
          <p:cNvPr id="24" name="object 24"/>
          <p:cNvSpPr txBox="1"/>
          <p:nvPr/>
        </p:nvSpPr>
        <p:spPr>
          <a:xfrm>
            <a:off x="7489713" y="2724771"/>
            <a:ext cx="485521"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b="1" spc="14" dirty="0">
                <a:solidFill>
                  <a:srgbClr val="535557"/>
                </a:solidFill>
                <a:latin typeface="Arial"/>
                <a:cs typeface="Arial"/>
              </a:rPr>
              <a:t>Modules</a:t>
            </a:r>
            <a:r>
              <a:rPr sz="600" b="1" dirty="0">
                <a:solidFill>
                  <a:srgbClr val="535557"/>
                </a:solidFill>
                <a:latin typeface="Arial"/>
                <a:cs typeface="Arial"/>
              </a:rPr>
              <a:t> </a:t>
            </a:r>
            <a:r>
              <a:rPr sz="600" dirty="0">
                <a:solidFill>
                  <a:srgbClr val="535557"/>
                </a:solidFill>
                <a:latin typeface="Arial"/>
                <a:cs typeface="Arial"/>
              </a:rPr>
              <a:t>•</a:t>
            </a:r>
          </a:p>
        </p:txBody>
      </p:sp>
      <p:sp>
        <p:nvSpPr>
          <p:cNvPr id="25" name="object 25"/>
          <p:cNvSpPr txBox="1"/>
          <p:nvPr/>
        </p:nvSpPr>
        <p:spPr>
          <a:xfrm>
            <a:off x="4182319" y="2753592"/>
            <a:ext cx="2837040"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spc="13" dirty="0">
                <a:solidFill>
                  <a:srgbClr val="535557"/>
                </a:solidFill>
                <a:latin typeface="Arial"/>
                <a:cs typeface="Arial"/>
              </a:rPr>
              <a:t>Fundamentals</a:t>
            </a:r>
            <a:r>
              <a:rPr sz="600" dirty="0">
                <a:solidFill>
                  <a:srgbClr val="535557"/>
                </a:solidFill>
                <a:latin typeface="Arial"/>
                <a:cs typeface="Arial"/>
              </a:rPr>
              <a:t> </a:t>
            </a:r>
            <a:r>
              <a:rPr sz="600" spc="13" dirty="0">
                <a:solidFill>
                  <a:srgbClr val="535557"/>
                </a:solidFill>
                <a:latin typeface="Arial"/>
                <a:cs typeface="Arial"/>
              </a:rPr>
              <a:t>of</a:t>
            </a:r>
            <a:r>
              <a:rPr sz="600" dirty="0">
                <a:solidFill>
                  <a:srgbClr val="535557"/>
                </a:solidFill>
                <a:latin typeface="Arial"/>
                <a:cs typeface="Arial"/>
              </a:rPr>
              <a:t> virtualization</a:t>
            </a:r>
            <a:r>
              <a:rPr sz="600" spc="11" dirty="0">
                <a:solidFill>
                  <a:srgbClr val="535557"/>
                </a:solidFill>
                <a:latin typeface="Arial"/>
                <a:cs typeface="Arial"/>
              </a:rPr>
              <a:t> using</a:t>
            </a:r>
            <a:r>
              <a:rPr sz="600" dirty="0">
                <a:solidFill>
                  <a:srgbClr val="535557"/>
                </a:solidFill>
                <a:latin typeface="Arial"/>
                <a:cs typeface="Arial"/>
              </a:rPr>
              <a:t> Hyper-V</a:t>
            </a:r>
            <a:r>
              <a:rPr sz="600" spc="15" dirty="0">
                <a:solidFill>
                  <a:srgbClr val="535557"/>
                </a:solidFill>
                <a:latin typeface="Arial"/>
                <a:cs typeface="Arial"/>
              </a:rPr>
              <a:t> </a:t>
            </a:r>
            <a:r>
              <a:rPr sz="600" spc="13" dirty="0">
                <a:solidFill>
                  <a:srgbClr val="535557"/>
                </a:solidFill>
                <a:latin typeface="Arial"/>
                <a:cs typeface="Arial"/>
              </a:rPr>
              <a:t>as</a:t>
            </a:r>
            <a:r>
              <a:rPr sz="600" dirty="0">
                <a:solidFill>
                  <a:srgbClr val="535557"/>
                </a:solidFill>
                <a:latin typeface="Arial"/>
                <a:cs typeface="Arial"/>
              </a:rPr>
              <a:t> </a:t>
            </a:r>
            <a:r>
              <a:rPr sz="600" spc="13" dirty="0">
                <a:solidFill>
                  <a:srgbClr val="535557"/>
                </a:solidFill>
                <a:latin typeface="Arial"/>
                <a:cs typeface="Arial"/>
              </a:rPr>
              <a:t>an</a:t>
            </a:r>
            <a:r>
              <a:rPr sz="600" dirty="0">
                <a:solidFill>
                  <a:srgbClr val="535557"/>
                </a:solidFill>
                <a:latin typeface="Arial"/>
                <a:cs typeface="Arial"/>
              </a:rPr>
              <a:t> </a:t>
            </a:r>
            <a:r>
              <a:rPr sz="600" spc="13" dirty="0">
                <a:solidFill>
                  <a:srgbClr val="535557"/>
                </a:solidFill>
                <a:latin typeface="Arial"/>
                <a:cs typeface="Arial"/>
              </a:rPr>
              <a:t>example</a:t>
            </a:r>
            <a:r>
              <a:rPr sz="600" dirty="0">
                <a:solidFill>
                  <a:srgbClr val="535557"/>
                </a:solidFill>
                <a:latin typeface="Arial"/>
                <a:cs typeface="Arial"/>
              </a:rPr>
              <a:t> •</a:t>
            </a:r>
            <a:r>
              <a:rPr sz="600" spc="15" dirty="0">
                <a:solidFill>
                  <a:srgbClr val="535557"/>
                </a:solidFill>
                <a:latin typeface="Arial"/>
                <a:cs typeface="Arial"/>
              </a:rPr>
              <a:t> </a:t>
            </a:r>
            <a:r>
              <a:rPr sz="600" spc="13" dirty="0">
                <a:solidFill>
                  <a:srgbClr val="535557"/>
                </a:solidFill>
                <a:latin typeface="Arial"/>
                <a:cs typeface="Arial"/>
              </a:rPr>
              <a:t>Fundamentals</a:t>
            </a:r>
          </a:p>
        </p:txBody>
      </p:sp>
      <p:sp>
        <p:nvSpPr>
          <p:cNvPr id="26" name="object 26"/>
          <p:cNvSpPr txBox="1"/>
          <p:nvPr/>
        </p:nvSpPr>
        <p:spPr>
          <a:xfrm>
            <a:off x="873819" y="2879533"/>
            <a:ext cx="2184259" cy="561577"/>
          </a:xfrm>
          <a:prstGeom prst="rect">
            <a:avLst/>
          </a:prstGeom>
        </p:spPr>
        <p:txBody>
          <a:bodyPr vert="horz" wrap="square" lIns="0" tIns="0" rIns="0" bIns="0" rtlCol="0">
            <a:spAutoFit/>
          </a:bodyPr>
          <a:lstStyle/>
          <a:p>
            <a:pPr marL="0" marR="0">
              <a:lnSpc>
                <a:spcPts val="697"/>
              </a:lnSpc>
              <a:spcBef>
                <a:spcPts val="0"/>
              </a:spcBef>
              <a:spcAft>
                <a:spcPts val="0"/>
              </a:spcAft>
            </a:pPr>
            <a:r>
              <a:rPr sz="600" spc="13" dirty="0">
                <a:solidFill>
                  <a:srgbClr val="535557"/>
                </a:solidFill>
                <a:latin typeface="Arial"/>
                <a:cs typeface="Arial"/>
              </a:rPr>
              <a:t>Fundamentals</a:t>
            </a:r>
            <a:r>
              <a:rPr sz="600" dirty="0">
                <a:solidFill>
                  <a:srgbClr val="535557"/>
                </a:solidFill>
                <a:latin typeface="Arial"/>
                <a:cs typeface="Arial"/>
              </a:rPr>
              <a:t> </a:t>
            </a:r>
            <a:r>
              <a:rPr sz="600" spc="13" dirty="0">
                <a:solidFill>
                  <a:srgbClr val="535557"/>
                </a:solidFill>
                <a:latin typeface="Arial"/>
                <a:cs typeface="Arial"/>
              </a:rPr>
              <a:t>of</a:t>
            </a:r>
            <a:r>
              <a:rPr sz="600" dirty="0">
                <a:solidFill>
                  <a:srgbClr val="535557"/>
                </a:solidFill>
                <a:latin typeface="Arial"/>
                <a:cs typeface="Arial"/>
              </a:rPr>
              <a:t> </a:t>
            </a:r>
            <a:r>
              <a:rPr sz="600" spc="10" dirty="0">
                <a:solidFill>
                  <a:srgbClr val="535557"/>
                </a:solidFill>
                <a:latin typeface="Arial"/>
                <a:cs typeface="Arial"/>
              </a:rPr>
              <a:t>the HIGH-LEIT</a:t>
            </a:r>
            <a:r>
              <a:rPr sz="600" spc="12" dirty="0">
                <a:solidFill>
                  <a:srgbClr val="535557"/>
                </a:solidFill>
                <a:latin typeface="Arial"/>
                <a:cs typeface="Arial"/>
              </a:rPr>
              <a:t> </a:t>
            </a:r>
            <a:r>
              <a:rPr sz="600" spc="17" dirty="0">
                <a:solidFill>
                  <a:srgbClr val="535557"/>
                </a:solidFill>
                <a:latin typeface="Arial"/>
                <a:cs typeface="Arial"/>
              </a:rPr>
              <a:t>NT</a:t>
            </a:r>
            <a:r>
              <a:rPr sz="600" dirty="0">
                <a:solidFill>
                  <a:srgbClr val="535557"/>
                </a:solidFill>
                <a:latin typeface="Arial"/>
                <a:cs typeface="Arial"/>
              </a:rPr>
              <a:t> </a:t>
            </a:r>
            <a:r>
              <a:rPr sz="600" spc="11" dirty="0">
                <a:solidFill>
                  <a:srgbClr val="535557"/>
                </a:solidFill>
                <a:latin typeface="Arial"/>
                <a:cs typeface="Arial"/>
              </a:rPr>
              <a:t>system</a:t>
            </a:r>
            <a:r>
              <a:rPr sz="600" spc="16" dirty="0">
                <a:solidFill>
                  <a:srgbClr val="535557"/>
                </a:solidFill>
                <a:latin typeface="Arial"/>
                <a:cs typeface="Arial"/>
              </a:rPr>
              <a:t> </a:t>
            </a:r>
            <a:r>
              <a:rPr sz="600" spc="13" dirty="0">
                <a:solidFill>
                  <a:srgbClr val="535557"/>
                </a:solidFill>
                <a:latin typeface="Arial"/>
                <a:cs typeface="Arial"/>
              </a:rPr>
              <a:t>concept</a:t>
            </a:r>
            <a:r>
              <a:rPr sz="600" dirty="0">
                <a:solidFill>
                  <a:srgbClr val="535557"/>
                </a:solidFill>
                <a:latin typeface="Arial"/>
                <a:cs typeface="Arial"/>
              </a:rPr>
              <a:t> •</a:t>
            </a:r>
          </a:p>
          <a:p>
            <a:pPr marL="0" marR="0">
              <a:lnSpc>
                <a:spcPts val="697"/>
              </a:lnSpc>
              <a:spcBef>
                <a:spcPts val="444"/>
              </a:spcBef>
              <a:spcAft>
                <a:spcPts val="0"/>
              </a:spcAft>
            </a:pPr>
            <a:r>
              <a:rPr sz="600" spc="14" dirty="0">
                <a:solidFill>
                  <a:srgbClr val="535557"/>
                </a:solidFill>
                <a:latin typeface="Arial"/>
                <a:cs typeface="Arial"/>
              </a:rPr>
              <a:t>Components</a:t>
            </a:r>
            <a:r>
              <a:rPr sz="600" dirty="0">
                <a:solidFill>
                  <a:srgbClr val="535557"/>
                </a:solidFill>
                <a:latin typeface="Arial"/>
                <a:cs typeface="Arial"/>
              </a:rPr>
              <a:t> </a:t>
            </a:r>
            <a:r>
              <a:rPr sz="600" spc="13" dirty="0">
                <a:solidFill>
                  <a:srgbClr val="535557"/>
                </a:solidFill>
                <a:latin typeface="Arial"/>
                <a:cs typeface="Arial"/>
              </a:rPr>
              <a:t>of</a:t>
            </a:r>
            <a:r>
              <a:rPr sz="600" dirty="0">
                <a:solidFill>
                  <a:srgbClr val="535557"/>
                </a:solidFill>
                <a:latin typeface="Arial"/>
                <a:cs typeface="Arial"/>
              </a:rPr>
              <a:t> </a:t>
            </a:r>
            <a:r>
              <a:rPr sz="600" spc="10" dirty="0">
                <a:solidFill>
                  <a:srgbClr val="535557"/>
                </a:solidFill>
                <a:latin typeface="Arial"/>
                <a:cs typeface="Arial"/>
              </a:rPr>
              <a:t>the HIGH-LEIT</a:t>
            </a:r>
            <a:r>
              <a:rPr sz="600" spc="12" dirty="0">
                <a:solidFill>
                  <a:srgbClr val="535557"/>
                </a:solidFill>
                <a:latin typeface="Arial"/>
                <a:cs typeface="Arial"/>
              </a:rPr>
              <a:t> </a:t>
            </a:r>
            <a:r>
              <a:rPr sz="600" spc="17" dirty="0">
                <a:solidFill>
                  <a:srgbClr val="535557"/>
                </a:solidFill>
                <a:latin typeface="Arial"/>
                <a:cs typeface="Arial"/>
              </a:rPr>
              <a:t>NT</a:t>
            </a:r>
            <a:r>
              <a:rPr sz="600" dirty="0">
                <a:solidFill>
                  <a:srgbClr val="535557"/>
                </a:solidFill>
                <a:latin typeface="Arial"/>
                <a:cs typeface="Arial"/>
              </a:rPr>
              <a:t> </a:t>
            </a:r>
            <a:r>
              <a:rPr sz="600" spc="11" dirty="0">
                <a:solidFill>
                  <a:srgbClr val="535557"/>
                </a:solidFill>
                <a:latin typeface="Arial"/>
                <a:cs typeface="Arial"/>
              </a:rPr>
              <a:t>software</a:t>
            </a:r>
            <a:r>
              <a:rPr sz="600" dirty="0">
                <a:solidFill>
                  <a:srgbClr val="535557"/>
                </a:solidFill>
                <a:latin typeface="Arial"/>
                <a:cs typeface="Arial"/>
              </a:rPr>
              <a:t> •</a:t>
            </a:r>
            <a:r>
              <a:rPr sz="600" spc="15" dirty="0">
                <a:solidFill>
                  <a:srgbClr val="535557"/>
                </a:solidFill>
                <a:latin typeface="Arial"/>
                <a:cs typeface="Arial"/>
              </a:rPr>
              <a:t> </a:t>
            </a:r>
            <a:r>
              <a:rPr sz="600" spc="11" dirty="0">
                <a:solidFill>
                  <a:srgbClr val="535557"/>
                </a:solidFill>
                <a:latin typeface="Arial"/>
                <a:cs typeface="Arial"/>
              </a:rPr>
              <a:t>Operation</a:t>
            </a:r>
          </a:p>
          <a:p>
            <a:pPr marL="0" marR="0">
              <a:lnSpc>
                <a:spcPts val="697"/>
              </a:lnSpc>
              <a:spcBef>
                <a:spcPts val="494"/>
              </a:spcBef>
              <a:spcAft>
                <a:spcPts val="0"/>
              </a:spcAft>
            </a:pPr>
            <a:r>
              <a:rPr sz="600" spc="13" dirty="0">
                <a:solidFill>
                  <a:srgbClr val="535557"/>
                </a:solidFill>
                <a:latin typeface="Arial"/>
                <a:cs typeface="Arial"/>
              </a:rPr>
              <a:t>and</a:t>
            </a:r>
            <a:r>
              <a:rPr sz="600" dirty="0">
                <a:solidFill>
                  <a:srgbClr val="535557"/>
                </a:solidFill>
                <a:latin typeface="Arial"/>
                <a:cs typeface="Arial"/>
              </a:rPr>
              <a:t> </a:t>
            </a:r>
            <a:r>
              <a:rPr sz="600" spc="11" dirty="0">
                <a:solidFill>
                  <a:srgbClr val="535557"/>
                </a:solidFill>
                <a:latin typeface="Arial"/>
                <a:cs typeface="Arial"/>
              </a:rPr>
              <a:t>monitoring</a:t>
            </a:r>
            <a:r>
              <a:rPr sz="600" dirty="0">
                <a:solidFill>
                  <a:srgbClr val="535557"/>
                </a:solidFill>
                <a:latin typeface="Arial"/>
                <a:cs typeface="Arial"/>
              </a:rPr>
              <a:t> </a:t>
            </a:r>
            <a:r>
              <a:rPr sz="600" spc="13" dirty="0">
                <a:solidFill>
                  <a:srgbClr val="535557"/>
                </a:solidFill>
                <a:latin typeface="Arial"/>
                <a:cs typeface="Arial"/>
              </a:rPr>
              <a:t>of</a:t>
            </a:r>
            <a:r>
              <a:rPr sz="600" dirty="0">
                <a:solidFill>
                  <a:srgbClr val="535557"/>
                </a:solidFill>
                <a:latin typeface="Arial"/>
                <a:cs typeface="Arial"/>
              </a:rPr>
              <a:t> </a:t>
            </a:r>
            <a:r>
              <a:rPr sz="600" spc="10" dirty="0">
                <a:solidFill>
                  <a:srgbClr val="535557"/>
                </a:solidFill>
                <a:latin typeface="Arial"/>
                <a:cs typeface="Arial"/>
              </a:rPr>
              <a:t>the </a:t>
            </a:r>
            <a:r>
              <a:rPr sz="600" spc="11" dirty="0">
                <a:solidFill>
                  <a:srgbClr val="535557"/>
                </a:solidFill>
                <a:latin typeface="Arial"/>
                <a:cs typeface="Arial"/>
              </a:rPr>
              <a:t>control</a:t>
            </a:r>
            <a:r>
              <a:rPr sz="600" dirty="0">
                <a:solidFill>
                  <a:srgbClr val="535557"/>
                </a:solidFill>
                <a:latin typeface="Arial"/>
                <a:cs typeface="Arial"/>
              </a:rPr>
              <a:t> </a:t>
            </a:r>
            <a:r>
              <a:rPr sz="600" spc="11" dirty="0">
                <a:solidFill>
                  <a:srgbClr val="535557"/>
                </a:solidFill>
                <a:latin typeface="Arial"/>
                <a:cs typeface="Arial"/>
              </a:rPr>
              <a:t>system</a:t>
            </a:r>
            <a:r>
              <a:rPr sz="600" spc="16" dirty="0">
                <a:solidFill>
                  <a:srgbClr val="535557"/>
                </a:solidFill>
                <a:latin typeface="Arial"/>
                <a:cs typeface="Arial"/>
              </a:rPr>
              <a:t> </a:t>
            </a:r>
            <a:r>
              <a:rPr sz="600" dirty="0">
                <a:solidFill>
                  <a:srgbClr val="535557"/>
                </a:solidFill>
                <a:latin typeface="Arial"/>
                <a:cs typeface="Arial"/>
              </a:rPr>
              <a:t>•</a:t>
            </a:r>
            <a:r>
              <a:rPr sz="600" spc="15" dirty="0">
                <a:solidFill>
                  <a:srgbClr val="535557"/>
                </a:solidFill>
                <a:latin typeface="Arial"/>
                <a:cs typeface="Arial"/>
              </a:rPr>
              <a:t> </a:t>
            </a:r>
            <a:r>
              <a:rPr sz="600" spc="11" dirty="0">
                <a:solidFill>
                  <a:srgbClr val="535557"/>
                </a:solidFill>
                <a:latin typeface="Arial"/>
                <a:cs typeface="Arial"/>
              </a:rPr>
              <a:t>Diagnostics</a:t>
            </a:r>
            <a:r>
              <a:rPr sz="600" dirty="0">
                <a:solidFill>
                  <a:srgbClr val="535557"/>
                </a:solidFill>
                <a:latin typeface="Arial"/>
                <a:cs typeface="Arial"/>
              </a:rPr>
              <a:t> in</a:t>
            </a:r>
            <a:r>
              <a:rPr sz="600" spc="15" dirty="0">
                <a:solidFill>
                  <a:srgbClr val="535557"/>
                </a:solidFill>
                <a:latin typeface="Arial"/>
                <a:cs typeface="Arial"/>
              </a:rPr>
              <a:t> </a:t>
            </a:r>
            <a:r>
              <a:rPr sz="600" spc="12" dirty="0">
                <a:solidFill>
                  <a:srgbClr val="535557"/>
                </a:solidFill>
                <a:latin typeface="Arial"/>
                <a:cs typeface="Arial"/>
              </a:rPr>
              <a:t>case</a:t>
            </a:r>
          </a:p>
          <a:p>
            <a:pPr marL="0" marR="0">
              <a:lnSpc>
                <a:spcPts val="697"/>
              </a:lnSpc>
              <a:spcBef>
                <a:spcPts val="444"/>
              </a:spcBef>
              <a:spcAft>
                <a:spcPts val="0"/>
              </a:spcAft>
            </a:pPr>
            <a:r>
              <a:rPr sz="600" spc="13" dirty="0">
                <a:solidFill>
                  <a:srgbClr val="535557"/>
                </a:solidFill>
                <a:latin typeface="Arial"/>
                <a:cs typeface="Arial"/>
              </a:rPr>
              <a:t>of</a:t>
            </a:r>
            <a:r>
              <a:rPr sz="600" dirty="0">
                <a:solidFill>
                  <a:srgbClr val="535557"/>
                </a:solidFill>
                <a:latin typeface="Arial"/>
                <a:cs typeface="Arial"/>
              </a:rPr>
              <a:t> faults</a:t>
            </a:r>
            <a:r>
              <a:rPr sz="600" spc="10" dirty="0">
                <a:solidFill>
                  <a:srgbClr val="535557"/>
                </a:solidFill>
                <a:latin typeface="Arial"/>
                <a:cs typeface="Arial"/>
              </a:rPr>
              <a:t> </a:t>
            </a:r>
            <a:r>
              <a:rPr sz="600" spc="11" dirty="0">
                <a:solidFill>
                  <a:srgbClr val="535557"/>
                </a:solidFill>
                <a:latin typeface="Arial"/>
                <a:cs typeface="Arial"/>
              </a:rPr>
              <a:t>(server</a:t>
            </a:r>
            <a:r>
              <a:rPr sz="600" dirty="0">
                <a:solidFill>
                  <a:srgbClr val="535557"/>
                </a:solidFill>
                <a:latin typeface="Arial"/>
                <a:cs typeface="Arial"/>
              </a:rPr>
              <a:t> </a:t>
            </a:r>
            <a:r>
              <a:rPr sz="600" spc="13" dirty="0">
                <a:solidFill>
                  <a:srgbClr val="535557"/>
                </a:solidFill>
                <a:latin typeface="Arial"/>
                <a:cs typeface="Arial"/>
              </a:rPr>
              <a:t>and</a:t>
            </a:r>
            <a:r>
              <a:rPr sz="600" dirty="0">
                <a:solidFill>
                  <a:srgbClr val="535557"/>
                </a:solidFill>
                <a:latin typeface="Arial"/>
                <a:cs typeface="Arial"/>
              </a:rPr>
              <a:t> </a:t>
            </a:r>
            <a:r>
              <a:rPr sz="600" spc="16" dirty="0">
                <a:solidFill>
                  <a:srgbClr val="535557"/>
                </a:solidFill>
                <a:latin typeface="Arial"/>
                <a:cs typeface="Arial"/>
              </a:rPr>
              <a:t>MMI)</a:t>
            </a:r>
            <a:r>
              <a:rPr sz="600" dirty="0">
                <a:solidFill>
                  <a:srgbClr val="535557"/>
                </a:solidFill>
                <a:latin typeface="Arial"/>
                <a:cs typeface="Arial"/>
              </a:rPr>
              <a:t> •</a:t>
            </a:r>
            <a:r>
              <a:rPr sz="600" spc="15" dirty="0">
                <a:solidFill>
                  <a:srgbClr val="535557"/>
                </a:solidFill>
                <a:latin typeface="Arial"/>
                <a:cs typeface="Arial"/>
              </a:rPr>
              <a:t> </a:t>
            </a:r>
            <a:r>
              <a:rPr sz="600" spc="12" dirty="0">
                <a:solidFill>
                  <a:srgbClr val="535557"/>
                </a:solidFill>
                <a:latin typeface="Arial"/>
                <a:cs typeface="Arial"/>
              </a:rPr>
              <a:t>Data</a:t>
            </a:r>
            <a:r>
              <a:rPr sz="600" dirty="0">
                <a:solidFill>
                  <a:srgbClr val="535557"/>
                </a:solidFill>
                <a:latin typeface="Arial"/>
                <a:cs typeface="Arial"/>
              </a:rPr>
              <a:t> </a:t>
            </a:r>
            <a:r>
              <a:rPr sz="600" spc="13" dirty="0">
                <a:solidFill>
                  <a:srgbClr val="535557"/>
                </a:solidFill>
                <a:latin typeface="Arial"/>
                <a:cs typeface="Arial"/>
              </a:rPr>
              <a:t>and</a:t>
            </a:r>
            <a:r>
              <a:rPr sz="600" dirty="0">
                <a:solidFill>
                  <a:srgbClr val="535557"/>
                </a:solidFill>
                <a:latin typeface="Arial"/>
                <a:cs typeface="Arial"/>
              </a:rPr>
              <a:t> </a:t>
            </a:r>
            <a:r>
              <a:rPr sz="600" spc="11" dirty="0">
                <a:solidFill>
                  <a:srgbClr val="535557"/>
                </a:solidFill>
                <a:latin typeface="Arial"/>
                <a:cs typeface="Arial"/>
              </a:rPr>
              <a:t>system</a:t>
            </a:r>
            <a:r>
              <a:rPr sz="600" spc="16" dirty="0">
                <a:solidFill>
                  <a:srgbClr val="535557"/>
                </a:solidFill>
                <a:latin typeface="Arial"/>
                <a:cs typeface="Arial"/>
              </a:rPr>
              <a:t> </a:t>
            </a:r>
            <a:r>
              <a:rPr sz="600" spc="11" dirty="0">
                <a:solidFill>
                  <a:srgbClr val="535557"/>
                </a:solidFill>
                <a:latin typeface="Arial"/>
                <a:cs typeface="Arial"/>
              </a:rPr>
              <a:t>recovery</a:t>
            </a:r>
          </a:p>
        </p:txBody>
      </p:sp>
      <p:sp>
        <p:nvSpPr>
          <p:cNvPr id="27" name="object 27"/>
          <p:cNvSpPr txBox="1"/>
          <p:nvPr/>
        </p:nvSpPr>
        <p:spPr>
          <a:xfrm>
            <a:off x="4182319" y="2898571"/>
            <a:ext cx="1633541" cy="252310"/>
          </a:xfrm>
          <a:prstGeom prst="rect">
            <a:avLst/>
          </a:prstGeom>
        </p:spPr>
        <p:txBody>
          <a:bodyPr vert="horz" wrap="square" lIns="0" tIns="0" rIns="0" bIns="0" rtlCol="0">
            <a:spAutoFit/>
          </a:bodyPr>
          <a:lstStyle/>
          <a:p>
            <a:pPr marL="0" marR="0">
              <a:lnSpc>
                <a:spcPts val="697"/>
              </a:lnSpc>
              <a:spcBef>
                <a:spcPts val="0"/>
              </a:spcBef>
              <a:spcAft>
                <a:spcPts val="0"/>
              </a:spcAft>
            </a:pPr>
            <a:r>
              <a:rPr sz="600" spc="13" dirty="0">
                <a:solidFill>
                  <a:srgbClr val="535557"/>
                </a:solidFill>
                <a:latin typeface="Arial"/>
                <a:cs typeface="Arial"/>
              </a:rPr>
              <a:t>of</a:t>
            </a:r>
            <a:r>
              <a:rPr sz="600" dirty="0">
                <a:solidFill>
                  <a:srgbClr val="535557"/>
                </a:solidFill>
                <a:latin typeface="Arial"/>
                <a:cs typeface="Arial"/>
              </a:rPr>
              <a:t> </a:t>
            </a:r>
            <a:r>
              <a:rPr sz="600" spc="10" dirty="0">
                <a:solidFill>
                  <a:srgbClr val="535557"/>
                </a:solidFill>
                <a:latin typeface="Arial"/>
                <a:cs typeface="Arial"/>
              </a:rPr>
              <a:t>Active Directory</a:t>
            </a:r>
            <a:r>
              <a:rPr sz="600" dirty="0">
                <a:solidFill>
                  <a:srgbClr val="535557"/>
                </a:solidFill>
                <a:latin typeface="Arial"/>
                <a:cs typeface="Arial"/>
              </a:rPr>
              <a:t> •</a:t>
            </a:r>
            <a:r>
              <a:rPr sz="600" spc="15" dirty="0">
                <a:solidFill>
                  <a:srgbClr val="535557"/>
                </a:solidFill>
                <a:latin typeface="Arial"/>
                <a:cs typeface="Arial"/>
              </a:rPr>
              <a:t> Use</a:t>
            </a:r>
            <a:r>
              <a:rPr sz="600" dirty="0">
                <a:solidFill>
                  <a:srgbClr val="535557"/>
                </a:solidFill>
                <a:latin typeface="Arial"/>
                <a:cs typeface="Arial"/>
              </a:rPr>
              <a:t> </a:t>
            </a:r>
            <a:r>
              <a:rPr sz="600" spc="13" dirty="0">
                <a:solidFill>
                  <a:srgbClr val="535557"/>
                </a:solidFill>
                <a:latin typeface="Arial"/>
                <a:cs typeface="Arial"/>
              </a:rPr>
              <a:t>cases</a:t>
            </a:r>
            <a:r>
              <a:rPr sz="600" dirty="0">
                <a:solidFill>
                  <a:srgbClr val="535557"/>
                </a:solidFill>
                <a:latin typeface="Arial"/>
                <a:cs typeface="Arial"/>
              </a:rPr>
              <a:t> </a:t>
            </a:r>
            <a:r>
              <a:rPr sz="600" spc="10" dirty="0">
                <a:solidFill>
                  <a:srgbClr val="535557"/>
                </a:solidFill>
                <a:latin typeface="Arial"/>
                <a:cs typeface="Arial"/>
              </a:rPr>
              <a:t>for</a:t>
            </a:r>
            <a:r>
              <a:rPr sz="600" dirty="0">
                <a:solidFill>
                  <a:srgbClr val="535557"/>
                </a:solidFill>
                <a:latin typeface="Arial"/>
                <a:cs typeface="Arial"/>
              </a:rPr>
              <a:t> </a:t>
            </a:r>
            <a:r>
              <a:rPr sz="600" spc="13" dirty="0">
                <a:solidFill>
                  <a:srgbClr val="535557"/>
                </a:solidFill>
                <a:latin typeface="Arial"/>
                <a:cs typeface="Arial"/>
              </a:rPr>
              <a:t>domain</a:t>
            </a:r>
          </a:p>
          <a:p>
            <a:pPr marL="0" marR="0">
              <a:lnSpc>
                <a:spcPts val="697"/>
              </a:lnSpc>
              <a:spcBef>
                <a:spcPts val="292"/>
              </a:spcBef>
              <a:spcAft>
                <a:spcPts val="0"/>
              </a:spcAft>
            </a:pPr>
            <a:r>
              <a:rPr sz="600" spc="10" dirty="0">
                <a:solidFill>
                  <a:srgbClr val="535557"/>
                </a:solidFill>
                <a:latin typeface="Arial"/>
                <a:cs typeface="Arial"/>
              </a:rPr>
              <a:t>controllers</a:t>
            </a:r>
          </a:p>
        </p:txBody>
      </p:sp>
      <p:sp>
        <p:nvSpPr>
          <p:cNvPr id="28" name="object 28"/>
          <p:cNvSpPr txBox="1"/>
          <p:nvPr/>
        </p:nvSpPr>
        <p:spPr>
          <a:xfrm>
            <a:off x="7490818" y="2888529"/>
            <a:ext cx="1721737"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spc="13" dirty="0">
                <a:solidFill>
                  <a:srgbClr val="535557"/>
                </a:solidFill>
                <a:latin typeface="Arial"/>
                <a:cs typeface="Arial"/>
              </a:rPr>
              <a:t>Secure</a:t>
            </a:r>
            <a:r>
              <a:rPr sz="600" dirty="0">
                <a:solidFill>
                  <a:srgbClr val="535557"/>
                </a:solidFill>
                <a:latin typeface="Arial"/>
                <a:cs typeface="Arial"/>
              </a:rPr>
              <a:t> </a:t>
            </a:r>
            <a:r>
              <a:rPr sz="600" spc="12" dirty="0">
                <a:solidFill>
                  <a:srgbClr val="535557"/>
                </a:solidFill>
                <a:latin typeface="Arial"/>
                <a:cs typeface="Arial"/>
              </a:rPr>
              <a:t>network</a:t>
            </a:r>
            <a:r>
              <a:rPr sz="600" dirty="0">
                <a:solidFill>
                  <a:srgbClr val="535557"/>
                </a:solidFill>
                <a:latin typeface="Arial"/>
                <a:cs typeface="Arial"/>
              </a:rPr>
              <a:t> </a:t>
            </a:r>
            <a:r>
              <a:rPr sz="600" spc="13" dirty="0">
                <a:solidFill>
                  <a:srgbClr val="535557"/>
                </a:solidFill>
                <a:latin typeface="Arial"/>
                <a:cs typeface="Arial"/>
              </a:rPr>
              <a:t>and</a:t>
            </a:r>
            <a:r>
              <a:rPr sz="600" dirty="0">
                <a:solidFill>
                  <a:srgbClr val="535557"/>
                </a:solidFill>
                <a:latin typeface="Arial"/>
                <a:cs typeface="Arial"/>
              </a:rPr>
              <a:t> </a:t>
            </a:r>
            <a:r>
              <a:rPr sz="600" spc="11" dirty="0">
                <a:solidFill>
                  <a:srgbClr val="535557"/>
                </a:solidFill>
                <a:latin typeface="Arial"/>
                <a:cs typeface="Arial"/>
              </a:rPr>
              <a:t>system</a:t>
            </a:r>
            <a:r>
              <a:rPr sz="600" spc="16" dirty="0">
                <a:solidFill>
                  <a:srgbClr val="535557"/>
                </a:solidFill>
                <a:latin typeface="Arial"/>
                <a:cs typeface="Arial"/>
              </a:rPr>
              <a:t> </a:t>
            </a:r>
            <a:r>
              <a:rPr sz="600" spc="11" dirty="0">
                <a:solidFill>
                  <a:srgbClr val="535557"/>
                </a:solidFill>
                <a:latin typeface="Arial"/>
                <a:cs typeface="Arial"/>
              </a:rPr>
              <a:t>design</a:t>
            </a:r>
            <a:r>
              <a:rPr sz="600" dirty="0">
                <a:solidFill>
                  <a:srgbClr val="535557"/>
                </a:solidFill>
                <a:latin typeface="Arial"/>
                <a:cs typeface="Arial"/>
              </a:rPr>
              <a:t> •</a:t>
            </a:r>
            <a:r>
              <a:rPr sz="600" spc="15" dirty="0">
                <a:solidFill>
                  <a:srgbClr val="535557"/>
                </a:solidFill>
                <a:latin typeface="Arial"/>
                <a:cs typeface="Arial"/>
              </a:rPr>
              <a:t> </a:t>
            </a:r>
            <a:r>
              <a:rPr sz="600" spc="12" dirty="0">
                <a:solidFill>
                  <a:srgbClr val="535557"/>
                </a:solidFill>
                <a:latin typeface="Arial"/>
                <a:cs typeface="Arial"/>
              </a:rPr>
              <a:t>System</a:t>
            </a:r>
          </a:p>
        </p:txBody>
      </p:sp>
      <p:sp>
        <p:nvSpPr>
          <p:cNvPr id="29" name="object 29"/>
          <p:cNvSpPr txBox="1"/>
          <p:nvPr/>
        </p:nvSpPr>
        <p:spPr>
          <a:xfrm>
            <a:off x="7490818" y="3033508"/>
            <a:ext cx="744281"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spc="12" dirty="0">
                <a:solidFill>
                  <a:srgbClr val="535557"/>
                </a:solidFill>
                <a:latin typeface="Arial"/>
                <a:cs typeface="Arial"/>
              </a:rPr>
              <a:t>hardening</a:t>
            </a:r>
            <a:r>
              <a:rPr sz="600" dirty="0">
                <a:solidFill>
                  <a:srgbClr val="535557"/>
                </a:solidFill>
                <a:latin typeface="Arial"/>
                <a:cs typeface="Arial"/>
              </a:rPr>
              <a:t> </a:t>
            </a:r>
            <a:r>
              <a:rPr sz="600" spc="11" dirty="0">
                <a:solidFill>
                  <a:srgbClr val="535557"/>
                </a:solidFill>
                <a:latin typeface="Arial"/>
                <a:cs typeface="Arial"/>
              </a:rPr>
              <a:t>using</a:t>
            </a:r>
            <a:r>
              <a:rPr sz="600" dirty="0">
                <a:solidFill>
                  <a:srgbClr val="535557"/>
                </a:solidFill>
                <a:latin typeface="Arial"/>
                <a:cs typeface="Arial"/>
              </a:rPr>
              <a:t> a</a:t>
            </a:r>
          </a:p>
        </p:txBody>
      </p:sp>
      <p:sp>
        <p:nvSpPr>
          <p:cNvPr id="30" name="object 30"/>
          <p:cNvSpPr txBox="1"/>
          <p:nvPr/>
        </p:nvSpPr>
        <p:spPr>
          <a:xfrm>
            <a:off x="4286907" y="3151171"/>
            <a:ext cx="811078"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dirty="0">
                <a:solidFill>
                  <a:srgbClr val="535557"/>
                </a:solidFill>
                <a:latin typeface="Arial"/>
                <a:cs typeface="Arial"/>
              </a:rPr>
              <a:t>in</a:t>
            </a:r>
            <a:r>
              <a:rPr sz="600" spc="15" dirty="0">
                <a:solidFill>
                  <a:srgbClr val="535557"/>
                </a:solidFill>
                <a:latin typeface="Arial"/>
                <a:cs typeface="Arial"/>
              </a:rPr>
              <a:t> </a:t>
            </a:r>
            <a:r>
              <a:rPr sz="600" dirty="0">
                <a:solidFill>
                  <a:srgbClr val="535557"/>
                </a:solidFill>
                <a:latin typeface="Arial"/>
                <a:cs typeface="Arial"/>
              </a:rPr>
              <a:t>high-leit </a:t>
            </a:r>
            <a:r>
              <a:rPr sz="600" spc="12" dirty="0">
                <a:solidFill>
                  <a:srgbClr val="535557"/>
                </a:solidFill>
                <a:latin typeface="Arial"/>
                <a:cs typeface="Arial"/>
              </a:rPr>
              <a:t>networks</a:t>
            </a:r>
          </a:p>
        </p:txBody>
      </p:sp>
      <p:sp>
        <p:nvSpPr>
          <p:cNvPr id="31" name="object 31"/>
          <p:cNvSpPr txBox="1"/>
          <p:nvPr/>
        </p:nvSpPr>
        <p:spPr>
          <a:xfrm>
            <a:off x="7591409" y="3160437"/>
            <a:ext cx="1325174"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spc="14" dirty="0">
                <a:solidFill>
                  <a:srgbClr val="535557"/>
                </a:solidFill>
                <a:latin typeface="Arial"/>
                <a:cs typeface="Arial"/>
              </a:rPr>
              <a:t>Windows</a:t>
            </a:r>
            <a:r>
              <a:rPr sz="600" dirty="0">
                <a:solidFill>
                  <a:srgbClr val="535557"/>
                </a:solidFill>
                <a:latin typeface="Arial"/>
                <a:cs typeface="Arial"/>
              </a:rPr>
              <a:t> </a:t>
            </a:r>
            <a:r>
              <a:rPr sz="600" spc="10" dirty="0">
                <a:solidFill>
                  <a:srgbClr val="535557"/>
                </a:solidFill>
                <a:latin typeface="Arial"/>
                <a:cs typeface="Arial"/>
              </a:rPr>
              <a:t>Active Directory</a:t>
            </a:r>
            <a:r>
              <a:rPr sz="600" dirty="0">
                <a:solidFill>
                  <a:srgbClr val="535557"/>
                </a:solidFill>
                <a:latin typeface="Arial"/>
                <a:cs typeface="Arial"/>
              </a:rPr>
              <a:t> •</a:t>
            </a:r>
            <a:r>
              <a:rPr sz="600" spc="15" dirty="0">
                <a:solidFill>
                  <a:srgbClr val="535557"/>
                </a:solidFill>
                <a:latin typeface="Arial"/>
                <a:cs typeface="Arial"/>
              </a:rPr>
              <a:t> </a:t>
            </a:r>
            <a:r>
              <a:rPr sz="600" spc="12" dirty="0">
                <a:solidFill>
                  <a:srgbClr val="535557"/>
                </a:solidFill>
                <a:latin typeface="Arial"/>
                <a:cs typeface="Arial"/>
              </a:rPr>
              <a:t>Patch</a:t>
            </a:r>
          </a:p>
        </p:txBody>
      </p:sp>
      <p:sp>
        <p:nvSpPr>
          <p:cNvPr id="32" name="object 32"/>
          <p:cNvSpPr txBox="1"/>
          <p:nvPr/>
        </p:nvSpPr>
        <p:spPr>
          <a:xfrm>
            <a:off x="4182319" y="3315459"/>
            <a:ext cx="2806542" cy="416597"/>
          </a:xfrm>
          <a:prstGeom prst="rect">
            <a:avLst/>
          </a:prstGeom>
        </p:spPr>
        <p:txBody>
          <a:bodyPr vert="horz" wrap="square" lIns="0" tIns="0" rIns="0" bIns="0" rtlCol="0">
            <a:spAutoFit/>
          </a:bodyPr>
          <a:lstStyle/>
          <a:p>
            <a:pPr marL="0" marR="0">
              <a:lnSpc>
                <a:spcPts val="697"/>
              </a:lnSpc>
              <a:spcBef>
                <a:spcPts val="0"/>
              </a:spcBef>
              <a:spcAft>
                <a:spcPts val="0"/>
              </a:spcAft>
            </a:pPr>
            <a:r>
              <a:rPr sz="600" dirty="0">
                <a:solidFill>
                  <a:srgbClr val="535557"/>
                </a:solidFill>
                <a:latin typeface="Arial"/>
                <a:cs typeface="Arial"/>
              </a:rPr>
              <a:t>•</a:t>
            </a:r>
            <a:r>
              <a:rPr sz="600" spc="15" dirty="0">
                <a:solidFill>
                  <a:srgbClr val="535557"/>
                </a:solidFill>
                <a:latin typeface="Arial"/>
                <a:cs typeface="Arial"/>
              </a:rPr>
              <a:t> </a:t>
            </a:r>
            <a:r>
              <a:rPr sz="600" spc="10" dirty="0">
                <a:solidFill>
                  <a:srgbClr val="535557"/>
                </a:solidFill>
                <a:latin typeface="Arial"/>
                <a:cs typeface="Arial"/>
              </a:rPr>
              <a:t>Interaction with HIGH-LEIT</a:t>
            </a:r>
            <a:r>
              <a:rPr sz="600" spc="12" dirty="0">
                <a:solidFill>
                  <a:srgbClr val="535557"/>
                </a:solidFill>
                <a:latin typeface="Arial"/>
                <a:cs typeface="Arial"/>
              </a:rPr>
              <a:t> </a:t>
            </a:r>
            <a:r>
              <a:rPr sz="600" spc="17" dirty="0">
                <a:solidFill>
                  <a:srgbClr val="535557"/>
                </a:solidFill>
                <a:latin typeface="Arial"/>
                <a:cs typeface="Arial"/>
              </a:rPr>
              <a:t>NT</a:t>
            </a:r>
            <a:r>
              <a:rPr sz="600" dirty="0">
                <a:solidFill>
                  <a:srgbClr val="535557"/>
                </a:solidFill>
                <a:latin typeface="Arial"/>
                <a:cs typeface="Arial"/>
              </a:rPr>
              <a:t> •</a:t>
            </a:r>
            <a:r>
              <a:rPr sz="600" spc="15" dirty="0">
                <a:solidFill>
                  <a:srgbClr val="535557"/>
                </a:solidFill>
                <a:latin typeface="Arial"/>
                <a:cs typeface="Arial"/>
              </a:rPr>
              <a:t> </a:t>
            </a:r>
            <a:r>
              <a:rPr sz="600" spc="11" dirty="0">
                <a:solidFill>
                  <a:srgbClr val="535557"/>
                </a:solidFill>
                <a:latin typeface="Arial"/>
                <a:cs typeface="Arial"/>
              </a:rPr>
              <a:t>Function</a:t>
            </a:r>
            <a:r>
              <a:rPr sz="600" dirty="0">
                <a:solidFill>
                  <a:srgbClr val="535557"/>
                </a:solidFill>
                <a:latin typeface="Arial"/>
                <a:cs typeface="Arial"/>
              </a:rPr>
              <a:t> </a:t>
            </a:r>
            <a:r>
              <a:rPr sz="600" spc="13" dirty="0">
                <a:solidFill>
                  <a:srgbClr val="535557"/>
                </a:solidFill>
                <a:latin typeface="Arial"/>
                <a:cs typeface="Arial"/>
              </a:rPr>
              <a:t>and</a:t>
            </a:r>
          </a:p>
          <a:p>
            <a:pPr marL="0" marR="0">
              <a:lnSpc>
                <a:spcPts val="697"/>
              </a:lnSpc>
              <a:spcBef>
                <a:spcPts val="444"/>
              </a:spcBef>
              <a:spcAft>
                <a:spcPts val="0"/>
              </a:spcAft>
            </a:pPr>
            <a:r>
              <a:rPr sz="600" spc="10" dirty="0">
                <a:solidFill>
                  <a:srgbClr val="535557"/>
                </a:solidFill>
                <a:latin typeface="Arial"/>
                <a:cs typeface="Arial"/>
              </a:rPr>
              <a:t>configuration </a:t>
            </a:r>
            <a:r>
              <a:rPr sz="600" spc="13" dirty="0">
                <a:solidFill>
                  <a:srgbClr val="535557"/>
                </a:solidFill>
                <a:latin typeface="Arial"/>
                <a:cs typeface="Arial"/>
              </a:rPr>
              <a:t>of</a:t>
            </a:r>
            <a:r>
              <a:rPr sz="600" dirty="0">
                <a:solidFill>
                  <a:srgbClr val="535557"/>
                </a:solidFill>
                <a:latin typeface="Arial"/>
                <a:cs typeface="Arial"/>
              </a:rPr>
              <a:t> </a:t>
            </a:r>
            <a:r>
              <a:rPr sz="600" spc="13" dirty="0">
                <a:solidFill>
                  <a:srgbClr val="535557"/>
                </a:solidFill>
                <a:latin typeface="Arial"/>
                <a:cs typeface="Arial"/>
              </a:rPr>
              <a:t>Group</a:t>
            </a:r>
            <a:r>
              <a:rPr sz="600" dirty="0">
                <a:solidFill>
                  <a:srgbClr val="535557"/>
                </a:solidFill>
                <a:latin typeface="Arial"/>
                <a:cs typeface="Arial"/>
              </a:rPr>
              <a:t> </a:t>
            </a:r>
            <a:r>
              <a:rPr sz="600" spc="10" dirty="0">
                <a:solidFill>
                  <a:srgbClr val="535557"/>
                </a:solidFill>
                <a:latin typeface="Arial"/>
                <a:cs typeface="Arial"/>
              </a:rPr>
              <a:t>Policy</a:t>
            </a:r>
            <a:r>
              <a:rPr sz="600" dirty="0">
                <a:solidFill>
                  <a:srgbClr val="535557"/>
                </a:solidFill>
                <a:latin typeface="Arial"/>
                <a:cs typeface="Arial"/>
              </a:rPr>
              <a:t> </a:t>
            </a:r>
            <a:r>
              <a:rPr sz="600" spc="12" dirty="0">
                <a:solidFill>
                  <a:srgbClr val="535557"/>
                </a:solidFill>
                <a:latin typeface="Arial"/>
                <a:cs typeface="Arial"/>
              </a:rPr>
              <a:t>Objects</a:t>
            </a:r>
            <a:r>
              <a:rPr sz="600" dirty="0">
                <a:solidFill>
                  <a:srgbClr val="535557"/>
                </a:solidFill>
                <a:latin typeface="Arial"/>
                <a:cs typeface="Arial"/>
              </a:rPr>
              <a:t> </a:t>
            </a:r>
            <a:r>
              <a:rPr sz="600" spc="15" dirty="0">
                <a:solidFill>
                  <a:srgbClr val="535557"/>
                </a:solidFill>
                <a:latin typeface="Arial"/>
                <a:cs typeface="Arial"/>
              </a:rPr>
              <a:t>(GPOs)</a:t>
            </a:r>
            <a:r>
              <a:rPr sz="600" dirty="0">
                <a:solidFill>
                  <a:srgbClr val="535557"/>
                </a:solidFill>
                <a:latin typeface="Arial"/>
                <a:cs typeface="Arial"/>
              </a:rPr>
              <a:t> •</a:t>
            </a:r>
            <a:r>
              <a:rPr sz="600" spc="15" dirty="0">
                <a:solidFill>
                  <a:srgbClr val="535557"/>
                </a:solidFill>
                <a:latin typeface="Arial"/>
                <a:cs typeface="Arial"/>
              </a:rPr>
              <a:t> </a:t>
            </a:r>
            <a:r>
              <a:rPr sz="600" spc="12" dirty="0">
                <a:solidFill>
                  <a:srgbClr val="535557"/>
                </a:solidFill>
                <a:latin typeface="Arial"/>
                <a:cs typeface="Arial"/>
              </a:rPr>
              <a:t>System</a:t>
            </a:r>
            <a:r>
              <a:rPr sz="600" spc="15" dirty="0">
                <a:solidFill>
                  <a:srgbClr val="535557"/>
                </a:solidFill>
                <a:latin typeface="Arial"/>
                <a:cs typeface="Arial"/>
              </a:rPr>
              <a:t> </a:t>
            </a:r>
            <a:r>
              <a:rPr sz="600" spc="12" dirty="0">
                <a:solidFill>
                  <a:srgbClr val="535557"/>
                </a:solidFill>
                <a:latin typeface="Arial"/>
                <a:cs typeface="Arial"/>
              </a:rPr>
              <a:t>hardening</a:t>
            </a:r>
            <a:r>
              <a:rPr sz="600" dirty="0">
                <a:solidFill>
                  <a:srgbClr val="535557"/>
                </a:solidFill>
                <a:latin typeface="Arial"/>
                <a:cs typeface="Arial"/>
              </a:rPr>
              <a:t> •</a:t>
            </a:r>
            <a:r>
              <a:rPr sz="600" spc="15" dirty="0">
                <a:solidFill>
                  <a:srgbClr val="535557"/>
                </a:solidFill>
                <a:latin typeface="Arial"/>
                <a:cs typeface="Arial"/>
              </a:rPr>
              <a:t> </a:t>
            </a:r>
            <a:r>
              <a:rPr sz="600" spc="14" dirty="0">
                <a:solidFill>
                  <a:srgbClr val="535557"/>
                </a:solidFill>
                <a:latin typeface="Arial"/>
                <a:cs typeface="Arial"/>
              </a:rPr>
              <a:t>Domain</a:t>
            </a:r>
          </a:p>
          <a:p>
            <a:pPr marL="0" marR="0">
              <a:lnSpc>
                <a:spcPts val="697"/>
              </a:lnSpc>
              <a:spcBef>
                <a:spcPts val="494"/>
              </a:spcBef>
              <a:spcAft>
                <a:spcPts val="0"/>
              </a:spcAft>
            </a:pPr>
            <a:r>
              <a:rPr sz="600" spc="10" dirty="0">
                <a:solidFill>
                  <a:srgbClr val="535557"/>
                </a:solidFill>
                <a:latin typeface="Arial"/>
                <a:cs typeface="Arial"/>
              </a:rPr>
              <a:t>administration</a:t>
            </a:r>
          </a:p>
        </p:txBody>
      </p:sp>
      <p:sp>
        <p:nvSpPr>
          <p:cNvPr id="33" name="object 33"/>
          <p:cNvSpPr txBox="1"/>
          <p:nvPr/>
        </p:nvSpPr>
        <p:spPr>
          <a:xfrm>
            <a:off x="7490818" y="3305416"/>
            <a:ext cx="1044910"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spc="15" dirty="0">
                <a:solidFill>
                  <a:srgbClr val="535557"/>
                </a:solidFill>
                <a:latin typeface="Arial"/>
                <a:cs typeface="Arial"/>
              </a:rPr>
              <a:t>management</a:t>
            </a:r>
            <a:r>
              <a:rPr sz="600" dirty="0">
                <a:solidFill>
                  <a:srgbClr val="535557"/>
                </a:solidFill>
                <a:latin typeface="Arial"/>
                <a:cs typeface="Arial"/>
              </a:rPr>
              <a:t> •</a:t>
            </a:r>
            <a:r>
              <a:rPr sz="600" spc="15" dirty="0">
                <a:solidFill>
                  <a:srgbClr val="535557"/>
                </a:solidFill>
                <a:latin typeface="Arial"/>
                <a:cs typeface="Arial"/>
              </a:rPr>
              <a:t> </a:t>
            </a:r>
            <a:r>
              <a:rPr sz="600" dirty="0">
                <a:solidFill>
                  <a:srgbClr val="535557"/>
                </a:solidFill>
                <a:latin typeface="Arial"/>
                <a:cs typeface="Arial"/>
              </a:rPr>
              <a:t>Availability</a:t>
            </a:r>
          </a:p>
        </p:txBody>
      </p:sp>
      <p:sp>
        <p:nvSpPr>
          <p:cNvPr id="34" name="object 34"/>
          <p:cNvSpPr txBox="1"/>
          <p:nvPr/>
        </p:nvSpPr>
        <p:spPr>
          <a:xfrm>
            <a:off x="7490818" y="3450396"/>
            <a:ext cx="2012430" cy="271618"/>
          </a:xfrm>
          <a:prstGeom prst="rect">
            <a:avLst/>
          </a:prstGeom>
        </p:spPr>
        <p:txBody>
          <a:bodyPr vert="horz" wrap="square" lIns="0" tIns="0" rIns="0" bIns="0" rtlCol="0">
            <a:spAutoFit/>
          </a:bodyPr>
          <a:lstStyle/>
          <a:p>
            <a:pPr marL="0" marR="0">
              <a:lnSpc>
                <a:spcPts val="697"/>
              </a:lnSpc>
              <a:spcBef>
                <a:spcPts val="0"/>
              </a:spcBef>
              <a:spcAft>
                <a:spcPts val="0"/>
              </a:spcAft>
            </a:pPr>
            <a:r>
              <a:rPr sz="600" spc="11" dirty="0">
                <a:solidFill>
                  <a:srgbClr val="535557"/>
                </a:solidFill>
                <a:latin typeface="Arial"/>
                <a:cs typeface="Arial"/>
              </a:rPr>
              <a:t>through</a:t>
            </a:r>
            <a:r>
              <a:rPr sz="600" dirty="0">
                <a:solidFill>
                  <a:srgbClr val="535557"/>
                </a:solidFill>
                <a:latin typeface="Arial"/>
                <a:cs typeface="Arial"/>
              </a:rPr>
              <a:t> </a:t>
            </a:r>
            <a:r>
              <a:rPr sz="600" spc="11" dirty="0">
                <a:solidFill>
                  <a:srgbClr val="535557"/>
                </a:solidFill>
                <a:latin typeface="Arial"/>
                <a:cs typeface="Arial"/>
              </a:rPr>
              <a:t>system</a:t>
            </a:r>
            <a:r>
              <a:rPr sz="600" spc="16" dirty="0">
                <a:solidFill>
                  <a:srgbClr val="535557"/>
                </a:solidFill>
                <a:latin typeface="Arial"/>
                <a:cs typeface="Arial"/>
              </a:rPr>
              <a:t> </a:t>
            </a:r>
            <a:r>
              <a:rPr sz="600" spc="11" dirty="0">
                <a:solidFill>
                  <a:srgbClr val="535557"/>
                </a:solidFill>
                <a:latin typeface="Arial"/>
                <a:cs typeface="Arial"/>
              </a:rPr>
              <a:t>monitoring</a:t>
            </a:r>
            <a:r>
              <a:rPr sz="600" dirty="0">
                <a:solidFill>
                  <a:srgbClr val="535557"/>
                </a:solidFill>
                <a:latin typeface="Arial"/>
                <a:cs typeface="Arial"/>
              </a:rPr>
              <a:t> •</a:t>
            </a:r>
            <a:r>
              <a:rPr sz="600" spc="15" dirty="0">
                <a:solidFill>
                  <a:srgbClr val="535557"/>
                </a:solidFill>
                <a:latin typeface="Arial"/>
                <a:cs typeface="Arial"/>
              </a:rPr>
              <a:t> </a:t>
            </a:r>
            <a:r>
              <a:rPr sz="600" spc="10" dirty="0">
                <a:solidFill>
                  <a:srgbClr val="535557"/>
                </a:solidFill>
                <a:latin typeface="Arial"/>
                <a:cs typeface="Arial"/>
              </a:rPr>
              <a:t>Functionality</a:t>
            </a:r>
            <a:r>
              <a:rPr sz="600" dirty="0">
                <a:solidFill>
                  <a:srgbClr val="535557"/>
                </a:solidFill>
                <a:latin typeface="Arial"/>
                <a:cs typeface="Arial"/>
              </a:rPr>
              <a:t> </a:t>
            </a:r>
            <a:r>
              <a:rPr sz="600" spc="13" dirty="0">
                <a:solidFill>
                  <a:srgbClr val="535557"/>
                </a:solidFill>
                <a:latin typeface="Arial"/>
                <a:cs typeface="Arial"/>
              </a:rPr>
              <a:t>of</a:t>
            </a:r>
            <a:r>
              <a:rPr sz="600" dirty="0">
                <a:solidFill>
                  <a:srgbClr val="535557"/>
                </a:solidFill>
                <a:latin typeface="Arial"/>
                <a:cs typeface="Arial"/>
              </a:rPr>
              <a:t> </a:t>
            </a:r>
            <a:r>
              <a:rPr sz="600" spc="13" dirty="0">
                <a:solidFill>
                  <a:srgbClr val="535557"/>
                </a:solidFill>
                <a:latin typeface="Arial"/>
                <a:cs typeface="Arial"/>
              </a:rPr>
              <a:t>anomaly</a:t>
            </a:r>
          </a:p>
          <a:p>
            <a:pPr marL="0" marR="0">
              <a:lnSpc>
                <a:spcPts val="697"/>
              </a:lnSpc>
              <a:spcBef>
                <a:spcPts val="444"/>
              </a:spcBef>
              <a:spcAft>
                <a:spcPts val="0"/>
              </a:spcAft>
            </a:pPr>
            <a:r>
              <a:rPr sz="600" spc="10" dirty="0">
                <a:solidFill>
                  <a:srgbClr val="535557"/>
                </a:solidFill>
                <a:latin typeface="Arial"/>
                <a:cs typeface="Arial"/>
              </a:rPr>
              <a:t>detection within </a:t>
            </a:r>
            <a:r>
              <a:rPr sz="600" dirty="0">
                <a:solidFill>
                  <a:srgbClr val="535557"/>
                </a:solidFill>
                <a:latin typeface="Arial"/>
                <a:cs typeface="Arial"/>
              </a:rPr>
              <a:t>a</a:t>
            </a:r>
            <a:r>
              <a:rPr sz="600" spc="20" dirty="0">
                <a:solidFill>
                  <a:srgbClr val="535557"/>
                </a:solidFill>
                <a:latin typeface="Arial"/>
                <a:cs typeface="Arial"/>
              </a:rPr>
              <a:t> </a:t>
            </a:r>
            <a:r>
              <a:rPr sz="600" spc="11" dirty="0">
                <a:solidFill>
                  <a:srgbClr val="535557"/>
                </a:solidFill>
                <a:latin typeface="Arial"/>
                <a:cs typeface="Arial"/>
              </a:rPr>
              <a:t>control</a:t>
            </a:r>
            <a:r>
              <a:rPr sz="600" dirty="0">
                <a:solidFill>
                  <a:srgbClr val="535557"/>
                </a:solidFill>
                <a:latin typeface="Arial"/>
                <a:cs typeface="Arial"/>
              </a:rPr>
              <a:t> </a:t>
            </a:r>
            <a:r>
              <a:rPr sz="600" spc="12" dirty="0">
                <a:solidFill>
                  <a:srgbClr val="535557"/>
                </a:solidFill>
                <a:latin typeface="Arial"/>
                <a:cs typeface="Arial"/>
              </a:rPr>
              <a:t>center</a:t>
            </a:r>
          </a:p>
        </p:txBody>
      </p:sp>
      <p:sp>
        <p:nvSpPr>
          <p:cNvPr id="35" name="object 35"/>
          <p:cNvSpPr txBox="1"/>
          <p:nvPr/>
        </p:nvSpPr>
        <p:spPr>
          <a:xfrm>
            <a:off x="863924" y="3755060"/>
            <a:ext cx="534917" cy="118191"/>
          </a:xfrm>
          <a:prstGeom prst="rect">
            <a:avLst/>
          </a:prstGeom>
        </p:spPr>
        <p:txBody>
          <a:bodyPr vert="horz" wrap="square" lIns="0" tIns="0" rIns="0" bIns="0" rtlCol="0">
            <a:spAutoFit/>
          </a:bodyPr>
          <a:lstStyle/>
          <a:p>
            <a:pPr marL="0" marR="0">
              <a:lnSpc>
                <a:spcPts val="630"/>
              </a:lnSpc>
              <a:spcBef>
                <a:spcPts val="0"/>
              </a:spcBef>
              <a:spcAft>
                <a:spcPts val="0"/>
              </a:spcAft>
            </a:pPr>
            <a:r>
              <a:rPr sz="550" b="1" dirty="0">
                <a:solidFill>
                  <a:srgbClr val="535557"/>
                </a:solidFill>
                <a:latin typeface="Arial"/>
                <a:cs typeface="Arial"/>
              </a:rPr>
              <a:t>appointment</a:t>
            </a:r>
          </a:p>
        </p:txBody>
      </p:sp>
      <p:sp>
        <p:nvSpPr>
          <p:cNvPr id="36" name="object 36"/>
          <p:cNvSpPr txBox="1"/>
          <p:nvPr/>
        </p:nvSpPr>
        <p:spPr>
          <a:xfrm>
            <a:off x="872791" y="3876674"/>
            <a:ext cx="606387"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spc="-16" dirty="0">
                <a:solidFill>
                  <a:srgbClr val="535557"/>
                </a:solidFill>
                <a:latin typeface="Arial"/>
                <a:cs typeface="Arial"/>
              </a:rPr>
              <a:t>May</a:t>
            </a:r>
            <a:r>
              <a:rPr sz="650" dirty="0">
                <a:solidFill>
                  <a:srgbClr val="535557"/>
                </a:solidFill>
                <a:latin typeface="Arial"/>
                <a:cs typeface="Arial"/>
              </a:rPr>
              <a:t> </a:t>
            </a:r>
            <a:r>
              <a:rPr sz="650" spc="-13" dirty="0">
                <a:solidFill>
                  <a:srgbClr val="535557"/>
                </a:solidFill>
                <a:latin typeface="Arial"/>
                <a:cs typeface="Arial"/>
              </a:rPr>
              <a:t>19,</a:t>
            </a:r>
            <a:r>
              <a:rPr sz="650" dirty="0">
                <a:solidFill>
                  <a:srgbClr val="535557"/>
                </a:solidFill>
                <a:latin typeface="Arial"/>
                <a:cs typeface="Arial"/>
              </a:rPr>
              <a:t> </a:t>
            </a:r>
            <a:r>
              <a:rPr sz="650" spc="-13" dirty="0">
                <a:solidFill>
                  <a:srgbClr val="535557"/>
                </a:solidFill>
                <a:latin typeface="Arial"/>
                <a:cs typeface="Arial"/>
              </a:rPr>
              <a:t>2026</a:t>
            </a:r>
          </a:p>
        </p:txBody>
      </p:sp>
      <p:sp>
        <p:nvSpPr>
          <p:cNvPr id="37" name="object 37"/>
          <p:cNvSpPr txBox="1"/>
          <p:nvPr/>
        </p:nvSpPr>
        <p:spPr>
          <a:xfrm>
            <a:off x="7480921" y="4015939"/>
            <a:ext cx="534918" cy="118191"/>
          </a:xfrm>
          <a:prstGeom prst="rect">
            <a:avLst/>
          </a:prstGeom>
        </p:spPr>
        <p:txBody>
          <a:bodyPr vert="horz" wrap="square" lIns="0" tIns="0" rIns="0" bIns="0" rtlCol="0">
            <a:spAutoFit/>
          </a:bodyPr>
          <a:lstStyle/>
          <a:p>
            <a:pPr marL="0" marR="0">
              <a:lnSpc>
                <a:spcPts val="630"/>
              </a:lnSpc>
              <a:spcBef>
                <a:spcPts val="0"/>
              </a:spcBef>
              <a:spcAft>
                <a:spcPts val="0"/>
              </a:spcAft>
            </a:pPr>
            <a:r>
              <a:rPr sz="550" b="1" dirty="0">
                <a:solidFill>
                  <a:srgbClr val="535557"/>
                </a:solidFill>
                <a:latin typeface="Arial"/>
                <a:cs typeface="Arial"/>
              </a:rPr>
              <a:t>appointment</a:t>
            </a:r>
          </a:p>
        </p:txBody>
      </p:sp>
      <p:sp>
        <p:nvSpPr>
          <p:cNvPr id="38" name="object 38"/>
          <p:cNvSpPr txBox="1"/>
          <p:nvPr/>
        </p:nvSpPr>
        <p:spPr>
          <a:xfrm>
            <a:off x="4172422" y="4042927"/>
            <a:ext cx="534917" cy="118191"/>
          </a:xfrm>
          <a:prstGeom prst="rect">
            <a:avLst/>
          </a:prstGeom>
        </p:spPr>
        <p:txBody>
          <a:bodyPr vert="horz" wrap="square" lIns="0" tIns="0" rIns="0" bIns="0" rtlCol="0">
            <a:spAutoFit/>
          </a:bodyPr>
          <a:lstStyle/>
          <a:p>
            <a:pPr marL="0" marR="0">
              <a:lnSpc>
                <a:spcPts val="630"/>
              </a:lnSpc>
              <a:spcBef>
                <a:spcPts val="0"/>
              </a:spcBef>
              <a:spcAft>
                <a:spcPts val="0"/>
              </a:spcAft>
            </a:pPr>
            <a:r>
              <a:rPr sz="550" b="1" dirty="0">
                <a:solidFill>
                  <a:srgbClr val="535557"/>
                </a:solidFill>
                <a:latin typeface="Arial"/>
                <a:cs typeface="Arial"/>
              </a:rPr>
              <a:t>appointment</a:t>
            </a:r>
          </a:p>
        </p:txBody>
      </p:sp>
      <p:sp>
        <p:nvSpPr>
          <p:cNvPr id="39" name="object 39"/>
          <p:cNvSpPr txBox="1"/>
          <p:nvPr/>
        </p:nvSpPr>
        <p:spPr>
          <a:xfrm>
            <a:off x="7484082" y="4137907"/>
            <a:ext cx="572542"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spc="13" dirty="0">
                <a:solidFill>
                  <a:srgbClr val="535557"/>
                </a:solidFill>
                <a:latin typeface="Arial"/>
                <a:cs typeface="Arial"/>
              </a:rPr>
              <a:t>June</a:t>
            </a:r>
            <a:r>
              <a:rPr sz="600" dirty="0">
                <a:solidFill>
                  <a:srgbClr val="535557"/>
                </a:solidFill>
                <a:latin typeface="Arial"/>
                <a:cs typeface="Arial"/>
              </a:rPr>
              <a:t> </a:t>
            </a:r>
            <a:r>
              <a:rPr sz="600" spc="13" dirty="0">
                <a:solidFill>
                  <a:srgbClr val="535557"/>
                </a:solidFill>
                <a:latin typeface="Arial"/>
                <a:cs typeface="Arial"/>
              </a:rPr>
              <a:t>9,</a:t>
            </a:r>
            <a:r>
              <a:rPr sz="600" dirty="0">
                <a:solidFill>
                  <a:srgbClr val="535557"/>
                </a:solidFill>
                <a:latin typeface="Arial"/>
                <a:cs typeface="Arial"/>
              </a:rPr>
              <a:t> </a:t>
            </a:r>
            <a:r>
              <a:rPr sz="600" spc="13" dirty="0">
                <a:solidFill>
                  <a:srgbClr val="535557"/>
                </a:solidFill>
                <a:latin typeface="Arial"/>
                <a:cs typeface="Arial"/>
              </a:rPr>
              <a:t>2026</a:t>
            </a:r>
          </a:p>
        </p:txBody>
      </p:sp>
      <p:sp>
        <p:nvSpPr>
          <p:cNvPr id="40" name="object 40"/>
          <p:cNvSpPr txBox="1"/>
          <p:nvPr/>
        </p:nvSpPr>
        <p:spPr>
          <a:xfrm>
            <a:off x="868110" y="4179981"/>
            <a:ext cx="329753" cy="175189"/>
          </a:xfrm>
          <a:prstGeom prst="rect">
            <a:avLst/>
          </a:prstGeom>
        </p:spPr>
        <p:txBody>
          <a:bodyPr vert="horz" wrap="square" lIns="0" tIns="0" rIns="0" bIns="0" rtlCol="0">
            <a:spAutoFit/>
          </a:bodyPr>
          <a:lstStyle/>
          <a:p>
            <a:pPr marL="0" marR="0">
              <a:lnSpc>
                <a:spcPts val="1079"/>
              </a:lnSpc>
              <a:spcBef>
                <a:spcPts val="0"/>
              </a:spcBef>
              <a:spcAft>
                <a:spcPts val="0"/>
              </a:spcAft>
            </a:pPr>
            <a:r>
              <a:rPr sz="950" b="1" dirty="0">
                <a:solidFill>
                  <a:srgbClr val="535557"/>
                </a:solidFill>
                <a:latin typeface="Arial"/>
                <a:cs typeface="Arial"/>
              </a:rPr>
              <a:t>fee</a:t>
            </a:r>
          </a:p>
        </p:txBody>
      </p:sp>
      <p:sp>
        <p:nvSpPr>
          <p:cNvPr id="41" name="object 41"/>
          <p:cNvSpPr txBox="1"/>
          <p:nvPr/>
        </p:nvSpPr>
        <p:spPr>
          <a:xfrm>
            <a:off x="4177979" y="4164895"/>
            <a:ext cx="709014"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spc="17" dirty="0">
                <a:solidFill>
                  <a:srgbClr val="535557"/>
                </a:solidFill>
                <a:latin typeface="Arial"/>
                <a:cs typeface="Arial"/>
              </a:rPr>
              <a:t>May</a:t>
            </a:r>
            <a:r>
              <a:rPr sz="600" dirty="0">
                <a:solidFill>
                  <a:srgbClr val="535557"/>
                </a:solidFill>
                <a:latin typeface="Arial"/>
                <a:cs typeface="Arial"/>
              </a:rPr>
              <a:t> </a:t>
            </a:r>
            <a:r>
              <a:rPr sz="600" spc="12" dirty="0">
                <a:solidFill>
                  <a:srgbClr val="535557"/>
                </a:solidFill>
                <a:latin typeface="Arial"/>
                <a:cs typeface="Arial"/>
              </a:rPr>
              <a:t>20-21,</a:t>
            </a:r>
            <a:r>
              <a:rPr sz="600" dirty="0">
                <a:solidFill>
                  <a:srgbClr val="535557"/>
                </a:solidFill>
                <a:latin typeface="Arial"/>
                <a:cs typeface="Arial"/>
              </a:rPr>
              <a:t> </a:t>
            </a:r>
            <a:r>
              <a:rPr sz="600" spc="13" dirty="0">
                <a:solidFill>
                  <a:srgbClr val="535557"/>
                </a:solidFill>
                <a:latin typeface="Arial"/>
                <a:cs typeface="Arial"/>
              </a:rPr>
              <a:t>2026</a:t>
            </a:r>
          </a:p>
        </p:txBody>
      </p:sp>
      <p:sp>
        <p:nvSpPr>
          <p:cNvPr id="42" name="object 42"/>
          <p:cNvSpPr txBox="1"/>
          <p:nvPr/>
        </p:nvSpPr>
        <p:spPr>
          <a:xfrm>
            <a:off x="870508" y="4363331"/>
            <a:ext cx="1480560" cy="257680"/>
          </a:xfrm>
          <a:prstGeom prst="rect">
            <a:avLst/>
          </a:prstGeom>
        </p:spPr>
        <p:txBody>
          <a:bodyPr vert="horz" wrap="square" lIns="0" tIns="0" rIns="0" bIns="0" rtlCol="0">
            <a:spAutoFit/>
          </a:bodyPr>
          <a:lstStyle/>
          <a:p>
            <a:pPr marL="2283" marR="0">
              <a:lnSpc>
                <a:spcPts val="697"/>
              </a:lnSpc>
              <a:spcBef>
                <a:spcPts val="0"/>
              </a:spcBef>
              <a:spcAft>
                <a:spcPts val="0"/>
              </a:spcAft>
            </a:pPr>
            <a:r>
              <a:rPr sz="600" spc="12" dirty="0">
                <a:solidFill>
                  <a:srgbClr val="535557"/>
                </a:solidFill>
                <a:latin typeface="Arial"/>
                <a:cs typeface="Arial"/>
              </a:rPr>
              <a:t>€1,400</a:t>
            </a:r>
            <a:r>
              <a:rPr sz="600" spc="77" dirty="0">
                <a:solidFill>
                  <a:srgbClr val="535557"/>
                </a:solidFill>
                <a:latin typeface="Arial"/>
                <a:cs typeface="Arial"/>
              </a:rPr>
              <a:t> </a:t>
            </a:r>
            <a:r>
              <a:rPr sz="600" spc="14" dirty="0">
                <a:solidFill>
                  <a:srgbClr val="535557"/>
                </a:solidFill>
                <a:latin typeface="Arial"/>
                <a:cs typeface="Arial"/>
              </a:rPr>
              <a:t>Seminar</a:t>
            </a:r>
            <a:r>
              <a:rPr sz="600" dirty="0">
                <a:solidFill>
                  <a:srgbClr val="535557"/>
                </a:solidFill>
                <a:latin typeface="Arial"/>
                <a:cs typeface="Arial"/>
              </a:rPr>
              <a:t> </a:t>
            </a:r>
            <a:r>
              <a:rPr sz="600" spc="13" dirty="0">
                <a:solidFill>
                  <a:srgbClr val="535557"/>
                </a:solidFill>
                <a:latin typeface="Arial"/>
                <a:cs typeface="Arial"/>
              </a:rPr>
              <a:t>no.</a:t>
            </a:r>
            <a:r>
              <a:rPr sz="600" dirty="0">
                <a:solidFill>
                  <a:srgbClr val="535557"/>
                </a:solidFill>
                <a:latin typeface="Arial"/>
                <a:cs typeface="Arial"/>
              </a:rPr>
              <a:t> S</a:t>
            </a:r>
            <a:r>
              <a:rPr sz="600" spc="23" dirty="0">
                <a:solidFill>
                  <a:srgbClr val="535557"/>
                </a:solidFill>
                <a:latin typeface="Arial"/>
                <a:cs typeface="Arial"/>
              </a:rPr>
              <a:t> </a:t>
            </a:r>
            <a:r>
              <a:rPr sz="600" spc="13" dirty="0">
                <a:solidFill>
                  <a:srgbClr val="535557"/>
                </a:solidFill>
                <a:latin typeface="Arial"/>
                <a:cs typeface="Arial"/>
              </a:rPr>
              <a:t>300</a:t>
            </a:r>
            <a:r>
              <a:rPr sz="600" dirty="0">
                <a:solidFill>
                  <a:srgbClr val="535557"/>
                </a:solidFill>
                <a:latin typeface="Arial"/>
                <a:cs typeface="Arial"/>
              </a:rPr>
              <a:t> (1</a:t>
            </a:r>
            <a:r>
              <a:rPr sz="600" spc="12" dirty="0">
                <a:solidFill>
                  <a:srgbClr val="535557"/>
                </a:solidFill>
                <a:latin typeface="Arial"/>
                <a:cs typeface="Arial"/>
              </a:rPr>
              <a:t> </a:t>
            </a:r>
            <a:r>
              <a:rPr sz="600" spc="13" dirty="0">
                <a:solidFill>
                  <a:srgbClr val="535557"/>
                </a:solidFill>
                <a:latin typeface="Arial"/>
                <a:cs typeface="Arial"/>
              </a:rPr>
              <a:t>seminar</a:t>
            </a:r>
          </a:p>
          <a:p>
            <a:pPr marL="0" marR="0">
              <a:lnSpc>
                <a:spcPts val="697"/>
              </a:lnSpc>
              <a:spcBef>
                <a:spcPts val="334"/>
              </a:spcBef>
              <a:spcAft>
                <a:spcPts val="0"/>
              </a:spcAft>
            </a:pPr>
            <a:r>
              <a:rPr sz="600" spc="13" dirty="0">
                <a:solidFill>
                  <a:srgbClr val="535557"/>
                </a:solidFill>
                <a:latin typeface="Arial"/>
                <a:cs typeface="Arial"/>
              </a:rPr>
              <a:t>day)</a:t>
            </a:r>
          </a:p>
        </p:txBody>
      </p:sp>
      <p:sp>
        <p:nvSpPr>
          <p:cNvPr id="43" name="object 43"/>
          <p:cNvSpPr txBox="1"/>
          <p:nvPr/>
        </p:nvSpPr>
        <p:spPr>
          <a:xfrm>
            <a:off x="7485107" y="4464564"/>
            <a:ext cx="250862"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b="1" spc="14" dirty="0">
                <a:solidFill>
                  <a:srgbClr val="535557"/>
                </a:solidFill>
                <a:latin typeface="Arial"/>
                <a:cs typeface="Arial"/>
              </a:rPr>
              <a:t>Fee</a:t>
            </a:r>
          </a:p>
        </p:txBody>
      </p:sp>
      <p:sp>
        <p:nvSpPr>
          <p:cNvPr id="44" name="object 44"/>
          <p:cNvSpPr txBox="1"/>
          <p:nvPr/>
        </p:nvSpPr>
        <p:spPr>
          <a:xfrm>
            <a:off x="4176609" y="4491552"/>
            <a:ext cx="250862"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b="1" spc="14" dirty="0">
                <a:solidFill>
                  <a:srgbClr val="535557"/>
                </a:solidFill>
                <a:latin typeface="Arial"/>
                <a:cs typeface="Arial"/>
              </a:rPr>
              <a:t>Fee</a:t>
            </a:r>
          </a:p>
        </p:txBody>
      </p:sp>
      <p:sp>
        <p:nvSpPr>
          <p:cNvPr id="45" name="object 45"/>
          <p:cNvSpPr txBox="1"/>
          <p:nvPr/>
        </p:nvSpPr>
        <p:spPr>
          <a:xfrm>
            <a:off x="7487506" y="4624210"/>
            <a:ext cx="1300036" cy="257680"/>
          </a:xfrm>
          <a:prstGeom prst="rect">
            <a:avLst/>
          </a:prstGeom>
        </p:spPr>
        <p:txBody>
          <a:bodyPr vert="horz" wrap="square" lIns="0" tIns="0" rIns="0" bIns="0" rtlCol="0">
            <a:spAutoFit/>
          </a:bodyPr>
          <a:lstStyle/>
          <a:p>
            <a:pPr marL="2283" marR="0">
              <a:lnSpc>
                <a:spcPts val="697"/>
              </a:lnSpc>
              <a:spcBef>
                <a:spcPts val="0"/>
              </a:spcBef>
              <a:spcAft>
                <a:spcPts val="0"/>
              </a:spcAft>
            </a:pPr>
            <a:r>
              <a:rPr sz="600" spc="12" dirty="0">
                <a:solidFill>
                  <a:srgbClr val="535557"/>
                </a:solidFill>
                <a:latin typeface="Arial"/>
                <a:cs typeface="Arial"/>
              </a:rPr>
              <a:t>€1,400.00</a:t>
            </a:r>
            <a:r>
              <a:rPr sz="600" spc="78" dirty="0">
                <a:solidFill>
                  <a:srgbClr val="535557"/>
                </a:solidFill>
                <a:latin typeface="Arial"/>
                <a:cs typeface="Arial"/>
              </a:rPr>
              <a:t> </a:t>
            </a:r>
            <a:r>
              <a:rPr sz="600" spc="14" dirty="0">
                <a:solidFill>
                  <a:srgbClr val="535557"/>
                </a:solidFill>
                <a:latin typeface="Arial"/>
                <a:cs typeface="Arial"/>
              </a:rPr>
              <a:t>Seminar</a:t>
            </a:r>
            <a:r>
              <a:rPr sz="600" dirty="0">
                <a:solidFill>
                  <a:srgbClr val="535557"/>
                </a:solidFill>
                <a:latin typeface="Arial"/>
                <a:cs typeface="Arial"/>
              </a:rPr>
              <a:t> </a:t>
            </a:r>
            <a:r>
              <a:rPr sz="600" spc="15" dirty="0">
                <a:solidFill>
                  <a:srgbClr val="535557"/>
                </a:solidFill>
                <a:latin typeface="Arial"/>
                <a:cs typeface="Arial"/>
              </a:rPr>
              <a:t>No.</a:t>
            </a:r>
            <a:r>
              <a:rPr sz="600" dirty="0">
                <a:solidFill>
                  <a:srgbClr val="535557"/>
                </a:solidFill>
                <a:latin typeface="Arial"/>
                <a:cs typeface="Arial"/>
              </a:rPr>
              <a:t> S</a:t>
            </a:r>
            <a:r>
              <a:rPr sz="600" spc="23" dirty="0">
                <a:solidFill>
                  <a:srgbClr val="535557"/>
                </a:solidFill>
                <a:latin typeface="Arial"/>
                <a:cs typeface="Arial"/>
              </a:rPr>
              <a:t> </a:t>
            </a:r>
            <a:r>
              <a:rPr sz="600" spc="13" dirty="0">
                <a:solidFill>
                  <a:srgbClr val="535557"/>
                </a:solidFill>
                <a:latin typeface="Arial"/>
                <a:cs typeface="Arial"/>
              </a:rPr>
              <a:t>310</a:t>
            </a:r>
            <a:r>
              <a:rPr sz="600" dirty="0">
                <a:solidFill>
                  <a:srgbClr val="535557"/>
                </a:solidFill>
                <a:latin typeface="Arial"/>
                <a:cs typeface="Arial"/>
              </a:rPr>
              <a:t> (1</a:t>
            </a:r>
          </a:p>
          <a:p>
            <a:pPr marL="0" marR="0">
              <a:lnSpc>
                <a:spcPts val="697"/>
              </a:lnSpc>
              <a:spcBef>
                <a:spcPts val="334"/>
              </a:spcBef>
              <a:spcAft>
                <a:spcPts val="0"/>
              </a:spcAft>
            </a:pPr>
            <a:r>
              <a:rPr sz="600" spc="13" dirty="0">
                <a:solidFill>
                  <a:srgbClr val="535557"/>
                </a:solidFill>
                <a:latin typeface="Arial"/>
                <a:cs typeface="Arial"/>
              </a:rPr>
              <a:t>seminar</a:t>
            </a:r>
            <a:r>
              <a:rPr sz="600" dirty="0">
                <a:solidFill>
                  <a:srgbClr val="535557"/>
                </a:solidFill>
                <a:latin typeface="Arial"/>
                <a:cs typeface="Arial"/>
              </a:rPr>
              <a:t> </a:t>
            </a:r>
            <a:r>
              <a:rPr sz="600" spc="13" dirty="0">
                <a:solidFill>
                  <a:srgbClr val="535557"/>
                </a:solidFill>
                <a:latin typeface="Arial"/>
                <a:cs typeface="Arial"/>
              </a:rPr>
              <a:t>day)</a:t>
            </a:r>
          </a:p>
        </p:txBody>
      </p:sp>
      <p:sp>
        <p:nvSpPr>
          <p:cNvPr id="46" name="object 46"/>
          <p:cNvSpPr txBox="1"/>
          <p:nvPr/>
        </p:nvSpPr>
        <p:spPr>
          <a:xfrm>
            <a:off x="4177979" y="4651197"/>
            <a:ext cx="1297753" cy="257680"/>
          </a:xfrm>
          <a:prstGeom prst="rect">
            <a:avLst/>
          </a:prstGeom>
        </p:spPr>
        <p:txBody>
          <a:bodyPr vert="horz" wrap="square" lIns="0" tIns="0" rIns="0" bIns="0" rtlCol="0">
            <a:spAutoFit/>
          </a:bodyPr>
          <a:lstStyle/>
          <a:p>
            <a:pPr marL="0" marR="0">
              <a:lnSpc>
                <a:spcPts val="697"/>
              </a:lnSpc>
              <a:spcBef>
                <a:spcPts val="0"/>
              </a:spcBef>
              <a:spcAft>
                <a:spcPts val="0"/>
              </a:spcAft>
            </a:pPr>
            <a:r>
              <a:rPr sz="600" spc="12" dirty="0">
                <a:solidFill>
                  <a:srgbClr val="535557"/>
                </a:solidFill>
                <a:latin typeface="Arial"/>
                <a:cs typeface="Arial"/>
              </a:rPr>
              <a:t>€2,775.00</a:t>
            </a:r>
            <a:r>
              <a:rPr sz="600" spc="78" dirty="0">
                <a:solidFill>
                  <a:srgbClr val="535557"/>
                </a:solidFill>
                <a:latin typeface="Arial"/>
                <a:cs typeface="Arial"/>
              </a:rPr>
              <a:t> </a:t>
            </a:r>
            <a:r>
              <a:rPr sz="600" spc="14" dirty="0">
                <a:solidFill>
                  <a:srgbClr val="535557"/>
                </a:solidFill>
                <a:latin typeface="Arial"/>
                <a:cs typeface="Arial"/>
              </a:rPr>
              <a:t>Seminar</a:t>
            </a:r>
            <a:r>
              <a:rPr sz="600" dirty="0">
                <a:solidFill>
                  <a:srgbClr val="535557"/>
                </a:solidFill>
                <a:latin typeface="Arial"/>
                <a:cs typeface="Arial"/>
              </a:rPr>
              <a:t> </a:t>
            </a:r>
            <a:r>
              <a:rPr sz="600" spc="15" dirty="0">
                <a:solidFill>
                  <a:srgbClr val="535557"/>
                </a:solidFill>
                <a:latin typeface="Arial"/>
                <a:cs typeface="Arial"/>
              </a:rPr>
              <a:t>No.</a:t>
            </a:r>
            <a:r>
              <a:rPr sz="600" dirty="0">
                <a:solidFill>
                  <a:srgbClr val="535557"/>
                </a:solidFill>
                <a:latin typeface="Arial"/>
                <a:cs typeface="Arial"/>
              </a:rPr>
              <a:t> S</a:t>
            </a:r>
            <a:r>
              <a:rPr sz="600" spc="23" dirty="0">
                <a:solidFill>
                  <a:srgbClr val="535557"/>
                </a:solidFill>
                <a:latin typeface="Arial"/>
                <a:cs typeface="Arial"/>
              </a:rPr>
              <a:t> </a:t>
            </a:r>
            <a:r>
              <a:rPr sz="600" spc="13" dirty="0">
                <a:solidFill>
                  <a:srgbClr val="535557"/>
                </a:solidFill>
                <a:latin typeface="Arial"/>
                <a:cs typeface="Arial"/>
              </a:rPr>
              <a:t>312</a:t>
            </a:r>
            <a:r>
              <a:rPr sz="600" dirty="0">
                <a:solidFill>
                  <a:srgbClr val="535557"/>
                </a:solidFill>
                <a:latin typeface="Arial"/>
                <a:cs typeface="Arial"/>
              </a:rPr>
              <a:t> (2</a:t>
            </a:r>
          </a:p>
          <a:p>
            <a:pPr marL="1027" marR="0">
              <a:lnSpc>
                <a:spcPts val="697"/>
              </a:lnSpc>
              <a:spcBef>
                <a:spcPts val="334"/>
              </a:spcBef>
              <a:spcAft>
                <a:spcPts val="0"/>
              </a:spcAft>
            </a:pPr>
            <a:r>
              <a:rPr sz="600" spc="13" dirty="0">
                <a:solidFill>
                  <a:srgbClr val="535557"/>
                </a:solidFill>
                <a:latin typeface="Arial"/>
                <a:cs typeface="Arial"/>
              </a:rPr>
              <a:t>seminar</a:t>
            </a:r>
            <a:r>
              <a:rPr sz="600" dirty="0">
                <a:solidFill>
                  <a:srgbClr val="535557"/>
                </a:solidFill>
                <a:latin typeface="Arial"/>
                <a:cs typeface="Arial"/>
              </a:rPr>
              <a:t> </a:t>
            </a:r>
            <a:r>
              <a:rPr sz="600" spc="13" dirty="0">
                <a:solidFill>
                  <a:srgbClr val="535557"/>
                </a:solidFill>
                <a:latin typeface="Arial"/>
                <a:cs typeface="Arial"/>
              </a:rPr>
              <a:t>days)</a:t>
            </a:r>
          </a:p>
        </p:txBody>
      </p:sp>
      <p:sp>
        <p:nvSpPr>
          <p:cNvPr id="47" name="object 47"/>
          <p:cNvSpPr txBox="1"/>
          <p:nvPr/>
        </p:nvSpPr>
        <p:spPr>
          <a:xfrm>
            <a:off x="872715" y="4763499"/>
            <a:ext cx="541531"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b="1" spc="14" dirty="0">
                <a:solidFill>
                  <a:srgbClr val="535557"/>
                </a:solidFill>
                <a:latin typeface="Arial"/>
                <a:cs typeface="Arial"/>
              </a:rPr>
              <a:t>Speaker</a:t>
            </a:r>
            <a:r>
              <a:rPr sz="600" b="1" dirty="0">
                <a:solidFill>
                  <a:srgbClr val="535557"/>
                </a:solidFill>
                <a:latin typeface="Arial"/>
                <a:cs typeface="Arial"/>
              </a:rPr>
              <a:t> </a:t>
            </a:r>
            <a:r>
              <a:rPr sz="600" spc="11" dirty="0">
                <a:solidFill>
                  <a:srgbClr val="535557"/>
                </a:solidFill>
                <a:latin typeface="Arial"/>
                <a:cs typeface="Arial"/>
              </a:rPr>
              <a:t>Ulf</a:t>
            </a:r>
          </a:p>
        </p:txBody>
      </p:sp>
      <p:sp>
        <p:nvSpPr>
          <p:cNvPr id="48" name="object 48"/>
          <p:cNvSpPr txBox="1"/>
          <p:nvPr/>
        </p:nvSpPr>
        <p:spPr>
          <a:xfrm>
            <a:off x="872563" y="4927257"/>
            <a:ext cx="943017"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spc="12" dirty="0">
                <a:solidFill>
                  <a:srgbClr val="535557"/>
                </a:solidFill>
                <a:latin typeface="Arial"/>
                <a:cs typeface="Arial"/>
              </a:rPr>
              <a:t>Kudlocz,</a:t>
            </a:r>
            <a:r>
              <a:rPr sz="600" dirty="0">
                <a:solidFill>
                  <a:srgbClr val="535557"/>
                </a:solidFill>
                <a:latin typeface="Arial"/>
                <a:cs typeface="Arial"/>
              </a:rPr>
              <a:t> Dipl.-Ing. </a:t>
            </a:r>
            <a:r>
              <a:rPr sz="600" spc="13" dirty="0">
                <a:solidFill>
                  <a:srgbClr val="535557"/>
                </a:solidFill>
                <a:latin typeface="Arial"/>
                <a:cs typeface="Arial"/>
              </a:rPr>
              <a:t>(FH)</a:t>
            </a:r>
          </a:p>
        </p:txBody>
      </p:sp>
      <p:sp>
        <p:nvSpPr>
          <p:cNvPr id="49" name="object 49"/>
          <p:cNvSpPr txBox="1"/>
          <p:nvPr/>
        </p:nvSpPr>
        <p:spPr>
          <a:xfrm>
            <a:off x="7489713" y="5018731"/>
            <a:ext cx="552317" cy="152907"/>
          </a:xfrm>
          <a:prstGeom prst="rect">
            <a:avLst/>
          </a:prstGeom>
        </p:spPr>
        <p:txBody>
          <a:bodyPr vert="horz" wrap="square" lIns="0" tIns="0" rIns="0" bIns="0" rtlCol="0">
            <a:spAutoFit/>
          </a:bodyPr>
          <a:lstStyle/>
          <a:p>
            <a:pPr marL="0" marR="0">
              <a:lnSpc>
                <a:spcPts val="903"/>
              </a:lnSpc>
              <a:spcBef>
                <a:spcPts val="0"/>
              </a:spcBef>
              <a:spcAft>
                <a:spcPts val="0"/>
              </a:spcAft>
            </a:pPr>
            <a:r>
              <a:rPr sz="800" b="1" dirty="0">
                <a:solidFill>
                  <a:srgbClr val="535557"/>
                </a:solidFill>
                <a:latin typeface="Arial"/>
                <a:cs typeface="Arial"/>
              </a:rPr>
              <a:t>Speaker</a:t>
            </a:r>
          </a:p>
        </p:txBody>
      </p:sp>
      <p:sp>
        <p:nvSpPr>
          <p:cNvPr id="50" name="object 50"/>
          <p:cNvSpPr txBox="1"/>
          <p:nvPr/>
        </p:nvSpPr>
        <p:spPr>
          <a:xfrm>
            <a:off x="4181215" y="5051366"/>
            <a:ext cx="590033"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b="1" spc="14" dirty="0">
                <a:solidFill>
                  <a:srgbClr val="535557"/>
                </a:solidFill>
                <a:latin typeface="Arial"/>
                <a:cs typeface="Arial"/>
              </a:rPr>
              <a:t>Speaker</a:t>
            </a:r>
            <a:r>
              <a:rPr sz="600" b="1" dirty="0">
                <a:solidFill>
                  <a:srgbClr val="535557"/>
                </a:solidFill>
                <a:latin typeface="Arial"/>
                <a:cs typeface="Arial"/>
              </a:rPr>
              <a:t> </a:t>
            </a:r>
            <a:r>
              <a:rPr sz="600" spc="12" dirty="0">
                <a:solidFill>
                  <a:srgbClr val="535557"/>
                </a:solidFill>
                <a:latin typeface="Arial"/>
                <a:cs typeface="Arial"/>
              </a:rPr>
              <a:t>Olaf</a:t>
            </a:r>
          </a:p>
        </p:txBody>
      </p:sp>
      <p:sp>
        <p:nvSpPr>
          <p:cNvPr id="51" name="object 51"/>
          <p:cNvSpPr txBox="1"/>
          <p:nvPr/>
        </p:nvSpPr>
        <p:spPr>
          <a:xfrm>
            <a:off x="7480884" y="5168829"/>
            <a:ext cx="629684"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spc="12" dirty="0">
                <a:solidFill>
                  <a:srgbClr val="535557"/>
                </a:solidFill>
                <a:latin typeface="Arial"/>
                <a:cs typeface="Arial"/>
              </a:rPr>
              <a:t>Tobias</a:t>
            </a:r>
            <a:r>
              <a:rPr sz="600" dirty="0">
                <a:solidFill>
                  <a:srgbClr val="535557"/>
                </a:solidFill>
                <a:latin typeface="Arial"/>
                <a:cs typeface="Arial"/>
              </a:rPr>
              <a:t> </a:t>
            </a:r>
            <a:r>
              <a:rPr sz="600" spc="13" dirty="0">
                <a:solidFill>
                  <a:srgbClr val="535557"/>
                </a:solidFill>
                <a:latin typeface="Arial"/>
                <a:cs typeface="Arial"/>
              </a:rPr>
              <a:t>Jahnke</a:t>
            </a:r>
          </a:p>
        </p:txBody>
      </p:sp>
      <p:sp>
        <p:nvSpPr>
          <p:cNvPr id="52" name="object 52"/>
          <p:cNvSpPr txBox="1"/>
          <p:nvPr/>
        </p:nvSpPr>
        <p:spPr>
          <a:xfrm>
            <a:off x="864621" y="5194641"/>
            <a:ext cx="520669" cy="175189"/>
          </a:xfrm>
          <a:prstGeom prst="rect">
            <a:avLst/>
          </a:prstGeom>
        </p:spPr>
        <p:txBody>
          <a:bodyPr vert="horz" wrap="square" lIns="0" tIns="0" rIns="0" bIns="0" rtlCol="0">
            <a:spAutoFit/>
          </a:bodyPr>
          <a:lstStyle/>
          <a:p>
            <a:pPr marL="0" marR="0">
              <a:lnSpc>
                <a:spcPts val="1079"/>
              </a:lnSpc>
              <a:spcBef>
                <a:spcPts val="0"/>
              </a:spcBef>
              <a:spcAft>
                <a:spcPts val="0"/>
              </a:spcAft>
            </a:pPr>
            <a:r>
              <a:rPr sz="950" b="1" spc="10" dirty="0">
                <a:solidFill>
                  <a:srgbClr val="535557"/>
                </a:solidFill>
                <a:latin typeface="Arial"/>
                <a:cs typeface="Arial"/>
              </a:rPr>
              <a:t>Venue</a:t>
            </a:r>
          </a:p>
        </p:txBody>
      </p:sp>
      <p:sp>
        <p:nvSpPr>
          <p:cNvPr id="53" name="object 53"/>
          <p:cNvSpPr txBox="1"/>
          <p:nvPr/>
        </p:nvSpPr>
        <p:spPr>
          <a:xfrm>
            <a:off x="4177067" y="5215124"/>
            <a:ext cx="683390"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spc="13" dirty="0">
                <a:solidFill>
                  <a:srgbClr val="535557"/>
                </a:solidFill>
                <a:latin typeface="Arial"/>
                <a:cs typeface="Arial"/>
              </a:rPr>
              <a:t>Janke,</a:t>
            </a:r>
            <a:r>
              <a:rPr sz="600" dirty="0">
                <a:solidFill>
                  <a:srgbClr val="535557"/>
                </a:solidFill>
                <a:latin typeface="Arial"/>
                <a:cs typeface="Arial"/>
              </a:rPr>
              <a:t> Dipl.-Ing.</a:t>
            </a:r>
          </a:p>
        </p:txBody>
      </p:sp>
      <p:sp>
        <p:nvSpPr>
          <p:cNvPr id="54" name="object 54"/>
          <p:cNvSpPr txBox="1"/>
          <p:nvPr/>
        </p:nvSpPr>
        <p:spPr>
          <a:xfrm>
            <a:off x="872677" y="5358784"/>
            <a:ext cx="422714"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spc="10" dirty="0">
                <a:solidFill>
                  <a:srgbClr val="535557"/>
                </a:solidFill>
                <a:latin typeface="Arial"/>
                <a:cs typeface="Arial"/>
              </a:rPr>
              <a:t>Ettlingen</a:t>
            </a:r>
          </a:p>
        </p:txBody>
      </p:sp>
      <p:sp>
        <p:nvSpPr>
          <p:cNvPr id="55" name="object 55"/>
          <p:cNvSpPr txBox="1"/>
          <p:nvPr/>
        </p:nvSpPr>
        <p:spPr>
          <a:xfrm>
            <a:off x="4175583" y="5342052"/>
            <a:ext cx="1196233"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spc="13" dirty="0">
                <a:solidFill>
                  <a:srgbClr val="535557"/>
                </a:solidFill>
                <a:latin typeface="Arial"/>
                <a:cs typeface="Arial"/>
              </a:rPr>
              <a:t>Systema</a:t>
            </a:r>
            <a:r>
              <a:rPr sz="600" dirty="0">
                <a:solidFill>
                  <a:srgbClr val="535557"/>
                </a:solidFill>
                <a:latin typeface="Arial"/>
                <a:cs typeface="Arial"/>
              </a:rPr>
              <a:t> </a:t>
            </a:r>
            <a:r>
              <a:rPr sz="600" spc="12" dirty="0">
                <a:solidFill>
                  <a:srgbClr val="535557"/>
                </a:solidFill>
                <a:latin typeface="Arial"/>
                <a:cs typeface="Arial"/>
              </a:rPr>
              <a:t>Datentechnik</a:t>
            </a:r>
            <a:r>
              <a:rPr sz="600" dirty="0">
                <a:solidFill>
                  <a:srgbClr val="535557"/>
                </a:solidFill>
                <a:latin typeface="Arial"/>
                <a:cs typeface="Arial"/>
              </a:rPr>
              <a:t> </a:t>
            </a:r>
            <a:r>
              <a:rPr sz="600" spc="17" dirty="0">
                <a:solidFill>
                  <a:srgbClr val="535557"/>
                </a:solidFill>
                <a:latin typeface="Arial"/>
                <a:cs typeface="Arial"/>
              </a:rPr>
              <a:t>GmbH</a:t>
            </a:r>
          </a:p>
        </p:txBody>
      </p:sp>
      <p:sp>
        <p:nvSpPr>
          <p:cNvPr id="56" name="object 56"/>
          <p:cNvSpPr txBox="1"/>
          <p:nvPr/>
        </p:nvSpPr>
        <p:spPr>
          <a:xfrm>
            <a:off x="7481619" y="5455521"/>
            <a:ext cx="520669" cy="175189"/>
          </a:xfrm>
          <a:prstGeom prst="rect">
            <a:avLst/>
          </a:prstGeom>
        </p:spPr>
        <p:txBody>
          <a:bodyPr vert="horz" wrap="square" lIns="0" tIns="0" rIns="0" bIns="0" rtlCol="0">
            <a:spAutoFit/>
          </a:bodyPr>
          <a:lstStyle/>
          <a:p>
            <a:pPr marL="0" marR="0">
              <a:lnSpc>
                <a:spcPts val="1079"/>
              </a:lnSpc>
              <a:spcBef>
                <a:spcPts val="0"/>
              </a:spcBef>
              <a:spcAft>
                <a:spcPts val="0"/>
              </a:spcAft>
            </a:pPr>
            <a:r>
              <a:rPr sz="950" b="1" spc="10" dirty="0">
                <a:solidFill>
                  <a:srgbClr val="535557"/>
                </a:solidFill>
                <a:latin typeface="Arial"/>
                <a:cs typeface="Arial"/>
              </a:rPr>
              <a:t>Venue</a:t>
            </a:r>
          </a:p>
        </p:txBody>
      </p:sp>
      <p:sp>
        <p:nvSpPr>
          <p:cNvPr id="57" name="object 57"/>
          <p:cNvSpPr txBox="1"/>
          <p:nvPr/>
        </p:nvSpPr>
        <p:spPr>
          <a:xfrm>
            <a:off x="4173120" y="5608449"/>
            <a:ext cx="520669" cy="175189"/>
          </a:xfrm>
          <a:prstGeom prst="rect">
            <a:avLst/>
          </a:prstGeom>
        </p:spPr>
        <p:txBody>
          <a:bodyPr vert="horz" wrap="square" lIns="0" tIns="0" rIns="0" bIns="0" rtlCol="0">
            <a:spAutoFit/>
          </a:bodyPr>
          <a:lstStyle/>
          <a:p>
            <a:pPr marL="0" marR="0">
              <a:lnSpc>
                <a:spcPts val="1079"/>
              </a:lnSpc>
              <a:spcBef>
                <a:spcPts val="0"/>
              </a:spcBef>
              <a:spcAft>
                <a:spcPts val="0"/>
              </a:spcAft>
            </a:pPr>
            <a:r>
              <a:rPr sz="950" b="1" spc="10" dirty="0">
                <a:solidFill>
                  <a:srgbClr val="535557"/>
                </a:solidFill>
                <a:latin typeface="Arial"/>
                <a:cs typeface="Arial"/>
              </a:rPr>
              <a:t>Venue</a:t>
            </a:r>
          </a:p>
        </p:txBody>
      </p:sp>
      <p:sp>
        <p:nvSpPr>
          <p:cNvPr id="58" name="object 58"/>
          <p:cNvSpPr txBox="1"/>
          <p:nvPr/>
        </p:nvSpPr>
        <p:spPr>
          <a:xfrm>
            <a:off x="7489674" y="5619663"/>
            <a:ext cx="422714"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spc="10" dirty="0">
                <a:solidFill>
                  <a:srgbClr val="535557"/>
                </a:solidFill>
                <a:latin typeface="Arial"/>
                <a:cs typeface="Arial"/>
              </a:rPr>
              <a:t>Ettlingen</a:t>
            </a:r>
          </a:p>
        </p:txBody>
      </p:sp>
      <p:sp>
        <p:nvSpPr>
          <p:cNvPr id="59" name="object 59"/>
          <p:cNvSpPr txBox="1"/>
          <p:nvPr/>
        </p:nvSpPr>
        <p:spPr>
          <a:xfrm>
            <a:off x="4181176" y="5772592"/>
            <a:ext cx="422714" cy="126638"/>
          </a:xfrm>
          <a:prstGeom prst="rect">
            <a:avLst/>
          </a:prstGeom>
        </p:spPr>
        <p:txBody>
          <a:bodyPr vert="horz" wrap="square" lIns="0" tIns="0" rIns="0" bIns="0" rtlCol="0">
            <a:spAutoFit/>
          </a:bodyPr>
          <a:lstStyle/>
          <a:p>
            <a:pPr marL="0" marR="0">
              <a:lnSpc>
                <a:spcPts val="697"/>
              </a:lnSpc>
              <a:spcBef>
                <a:spcPts val="0"/>
              </a:spcBef>
              <a:spcAft>
                <a:spcPts val="0"/>
              </a:spcAft>
            </a:pPr>
            <a:r>
              <a:rPr sz="600" spc="10" dirty="0">
                <a:solidFill>
                  <a:srgbClr val="535557"/>
                </a:solidFill>
                <a:latin typeface="Arial"/>
                <a:cs typeface="Arial"/>
              </a:rPr>
              <a:t>Ettlingen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0680700" cy="7556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40634" y="54262"/>
            <a:ext cx="1451617" cy="144691"/>
          </a:xfrm>
          <a:prstGeom prst="rect">
            <a:avLst/>
          </a:prstGeom>
        </p:spPr>
        <p:txBody>
          <a:bodyPr vert="horz" wrap="square" lIns="0" tIns="0" rIns="0" bIns="0" rtlCol="0">
            <a:spAutoFit/>
          </a:bodyPr>
          <a:lstStyle/>
          <a:p>
            <a:pPr marL="0" marR="0">
              <a:lnSpc>
                <a:spcPts val="839"/>
              </a:lnSpc>
              <a:spcBef>
                <a:spcPts val="0"/>
              </a:spcBef>
              <a:spcAft>
                <a:spcPts val="0"/>
              </a:spcAft>
            </a:pPr>
            <a:r>
              <a:rPr sz="750" dirty="0">
                <a:solidFill>
                  <a:srgbClr val="000000"/>
                </a:solidFill>
                <a:latin typeface="Arial"/>
                <a:cs typeface="Arial"/>
              </a:rPr>
              <a:t>Machine Translated by Google</a:t>
            </a:r>
          </a:p>
        </p:txBody>
      </p:sp>
      <p:sp>
        <p:nvSpPr>
          <p:cNvPr id="4" name="object 4"/>
          <p:cNvSpPr txBox="1"/>
          <p:nvPr/>
        </p:nvSpPr>
        <p:spPr>
          <a:xfrm>
            <a:off x="2556854" y="3574853"/>
            <a:ext cx="5044441" cy="2059031"/>
          </a:xfrm>
          <a:prstGeom prst="rect">
            <a:avLst/>
          </a:prstGeom>
        </p:spPr>
        <p:txBody>
          <a:bodyPr vert="horz" wrap="square" lIns="0" tIns="0" rIns="0" bIns="0" rtlCol="0">
            <a:spAutoFit/>
          </a:bodyPr>
          <a:lstStyle/>
          <a:p>
            <a:pPr marL="667415" marR="0">
              <a:lnSpc>
                <a:spcPts val="4635"/>
              </a:lnSpc>
              <a:spcBef>
                <a:spcPts val="0"/>
              </a:spcBef>
              <a:spcAft>
                <a:spcPts val="0"/>
              </a:spcAft>
            </a:pPr>
            <a:r>
              <a:rPr sz="4150" b="1" dirty="0">
                <a:solidFill>
                  <a:srgbClr val="FFFFFF"/>
                </a:solidFill>
                <a:latin typeface="Arial"/>
                <a:cs typeface="Arial"/>
              </a:rPr>
              <a:t>METERING AND</a:t>
            </a:r>
          </a:p>
          <a:p>
            <a:pPr marL="0" marR="0">
              <a:lnSpc>
                <a:spcPts val="4635"/>
              </a:lnSpc>
              <a:spcBef>
                <a:spcPts val="1171"/>
              </a:spcBef>
              <a:spcAft>
                <a:spcPts val="0"/>
              </a:spcAft>
            </a:pPr>
            <a:r>
              <a:rPr sz="4150" b="1" dirty="0">
                <a:solidFill>
                  <a:srgbClr val="FFFFFF"/>
                </a:solidFill>
                <a:latin typeface="Arial"/>
                <a:cs typeface="Arial"/>
              </a:rPr>
              <a:t>LOW VOLTAGE</a:t>
            </a:r>
          </a:p>
          <a:p>
            <a:pPr marL="747797" marR="0">
              <a:lnSpc>
                <a:spcPts val="3382"/>
              </a:lnSpc>
              <a:spcBef>
                <a:spcPts val="2136"/>
              </a:spcBef>
              <a:spcAft>
                <a:spcPts val="0"/>
              </a:spcAft>
            </a:pPr>
            <a:r>
              <a:rPr sz="3050" b="1" spc="-16" dirty="0">
                <a:solidFill>
                  <a:srgbClr val="FFFFFF"/>
                </a:solidFill>
                <a:latin typeface="Arial"/>
                <a:cs typeface="Arial"/>
              </a:rPr>
              <a:t>NETWORK</a:t>
            </a:r>
            <a:r>
              <a:rPr sz="3050" b="1" dirty="0">
                <a:solidFill>
                  <a:srgbClr val="FFFFFF"/>
                </a:solidFill>
                <a:latin typeface="Arial"/>
                <a:cs typeface="Arial"/>
              </a:rPr>
              <a:t> </a:t>
            </a:r>
            <a:r>
              <a:rPr sz="3050" b="1" spc="-15" dirty="0">
                <a:solidFill>
                  <a:srgbClr val="FFFFFF"/>
                </a:solidFill>
                <a:latin typeface="Arial"/>
                <a:cs typeface="Arial"/>
              </a:rPr>
              <a:t>GUIDANCE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0680700" cy="7556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40634" y="54262"/>
            <a:ext cx="1451617" cy="377052"/>
          </a:xfrm>
          <a:prstGeom prst="rect">
            <a:avLst/>
          </a:prstGeom>
        </p:spPr>
        <p:txBody>
          <a:bodyPr vert="horz" wrap="square" lIns="0" tIns="0" rIns="0" bIns="0" rtlCol="0">
            <a:spAutoFit/>
          </a:bodyPr>
          <a:lstStyle/>
          <a:p>
            <a:pPr marL="0" marR="0">
              <a:lnSpc>
                <a:spcPts val="839"/>
              </a:lnSpc>
              <a:spcBef>
                <a:spcPts val="0"/>
              </a:spcBef>
              <a:spcAft>
                <a:spcPts val="0"/>
              </a:spcAft>
            </a:pPr>
            <a:r>
              <a:rPr sz="750" dirty="0">
                <a:solidFill>
                  <a:srgbClr val="000000"/>
                </a:solidFill>
                <a:latin typeface="Arial"/>
                <a:cs typeface="Arial"/>
              </a:rPr>
              <a:t>Machine Translated by Google</a:t>
            </a:r>
          </a:p>
          <a:p>
            <a:pPr marL="372538" marR="0">
              <a:lnSpc>
                <a:spcPts val="700"/>
              </a:lnSpc>
              <a:spcBef>
                <a:spcPts val="1179"/>
              </a:spcBef>
              <a:spcAft>
                <a:spcPts val="0"/>
              </a:spcAft>
            </a:pPr>
            <a:r>
              <a:rPr sz="650" spc="-13" dirty="0">
                <a:solidFill>
                  <a:srgbClr val="FFFFFF"/>
                </a:solidFill>
                <a:latin typeface="Arial"/>
                <a:cs typeface="Arial"/>
              </a:rPr>
              <a:t>16</a:t>
            </a:r>
            <a:r>
              <a:rPr sz="650" dirty="0">
                <a:solidFill>
                  <a:srgbClr val="FFFFFF"/>
                </a:solidFill>
                <a:latin typeface="Arial"/>
                <a:cs typeface="Arial"/>
              </a:rPr>
              <a:t> |</a:t>
            </a:r>
            <a:r>
              <a:rPr sz="650" spc="-12" dirty="0">
                <a:solidFill>
                  <a:srgbClr val="FFFFFF"/>
                </a:solidFill>
                <a:latin typeface="Arial"/>
                <a:cs typeface="Arial"/>
              </a:rPr>
              <a:t> </a:t>
            </a:r>
            <a:r>
              <a:rPr sz="650" spc="-11" dirty="0">
                <a:solidFill>
                  <a:srgbClr val="FFFFFF"/>
                </a:solidFill>
                <a:latin typeface="Arial"/>
                <a:cs typeface="Arial"/>
              </a:rPr>
              <a:t>Metering</a:t>
            </a:r>
          </a:p>
        </p:txBody>
      </p:sp>
      <p:sp>
        <p:nvSpPr>
          <p:cNvPr id="4" name="object 4"/>
          <p:cNvSpPr txBox="1"/>
          <p:nvPr/>
        </p:nvSpPr>
        <p:spPr>
          <a:xfrm>
            <a:off x="517473" y="783686"/>
            <a:ext cx="1544038" cy="235170"/>
          </a:xfrm>
          <a:prstGeom prst="rect">
            <a:avLst/>
          </a:prstGeom>
        </p:spPr>
        <p:txBody>
          <a:bodyPr vert="horz" wrap="square" lIns="0" tIns="0" rIns="0" bIns="0" rtlCol="0">
            <a:spAutoFit/>
          </a:bodyPr>
          <a:lstStyle/>
          <a:p>
            <a:pPr marL="0" marR="0">
              <a:lnSpc>
                <a:spcPts val="1551"/>
              </a:lnSpc>
              <a:spcBef>
                <a:spcPts val="0"/>
              </a:spcBef>
              <a:spcAft>
                <a:spcPts val="0"/>
              </a:spcAft>
            </a:pPr>
            <a:r>
              <a:rPr sz="1400" b="1" dirty="0">
                <a:solidFill>
                  <a:srgbClr val="537898"/>
                </a:solidFill>
                <a:latin typeface="Arial"/>
                <a:cs typeface="Arial"/>
              </a:rPr>
              <a:t>IDSpecto.ADMIN</a:t>
            </a:r>
          </a:p>
        </p:txBody>
      </p:sp>
      <p:sp>
        <p:nvSpPr>
          <p:cNvPr id="5" name="object 5"/>
          <p:cNvSpPr txBox="1"/>
          <p:nvPr/>
        </p:nvSpPr>
        <p:spPr>
          <a:xfrm>
            <a:off x="3818259" y="783686"/>
            <a:ext cx="1015186" cy="235170"/>
          </a:xfrm>
          <a:prstGeom prst="rect">
            <a:avLst/>
          </a:prstGeom>
        </p:spPr>
        <p:txBody>
          <a:bodyPr vert="horz" wrap="square" lIns="0" tIns="0" rIns="0" bIns="0" rtlCol="0">
            <a:spAutoFit/>
          </a:bodyPr>
          <a:lstStyle/>
          <a:p>
            <a:pPr marL="0" marR="0">
              <a:lnSpc>
                <a:spcPts val="1551"/>
              </a:lnSpc>
              <a:spcBef>
                <a:spcPts val="0"/>
              </a:spcBef>
              <a:spcAft>
                <a:spcPts val="0"/>
              </a:spcAft>
            </a:pPr>
            <a:r>
              <a:rPr sz="1400" b="1" dirty="0">
                <a:solidFill>
                  <a:srgbClr val="537898"/>
                </a:solidFill>
                <a:latin typeface="Arial"/>
                <a:cs typeface="Arial"/>
              </a:rPr>
              <a:t>Skalar.pro</a:t>
            </a:r>
          </a:p>
        </p:txBody>
      </p:sp>
      <p:sp>
        <p:nvSpPr>
          <p:cNvPr id="6" name="object 6"/>
          <p:cNvSpPr txBox="1"/>
          <p:nvPr/>
        </p:nvSpPr>
        <p:spPr>
          <a:xfrm>
            <a:off x="7128381" y="790882"/>
            <a:ext cx="1269737" cy="235170"/>
          </a:xfrm>
          <a:prstGeom prst="rect">
            <a:avLst/>
          </a:prstGeom>
        </p:spPr>
        <p:txBody>
          <a:bodyPr vert="horz" wrap="square" lIns="0" tIns="0" rIns="0" bIns="0" rtlCol="0">
            <a:spAutoFit/>
          </a:bodyPr>
          <a:lstStyle/>
          <a:p>
            <a:pPr marL="0" marR="0">
              <a:lnSpc>
                <a:spcPts val="1551"/>
              </a:lnSpc>
              <a:spcBef>
                <a:spcPts val="0"/>
              </a:spcBef>
              <a:spcAft>
                <a:spcPts val="0"/>
              </a:spcAft>
            </a:pPr>
            <a:r>
              <a:rPr sz="1400" b="1" dirty="0">
                <a:solidFill>
                  <a:srgbClr val="537898"/>
                </a:solidFill>
                <a:latin typeface="Arial"/>
                <a:cs typeface="Arial"/>
              </a:rPr>
              <a:t>CLS operator</a:t>
            </a:r>
          </a:p>
        </p:txBody>
      </p:sp>
      <p:sp>
        <p:nvSpPr>
          <p:cNvPr id="7" name="object 7"/>
          <p:cNvSpPr txBox="1"/>
          <p:nvPr/>
        </p:nvSpPr>
        <p:spPr>
          <a:xfrm>
            <a:off x="866575" y="1623446"/>
            <a:ext cx="663638"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b="1" spc="-12" dirty="0">
                <a:solidFill>
                  <a:srgbClr val="535557"/>
                </a:solidFill>
                <a:latin typeface="Arial"/>
                <a:cs typeface="Arial"/>
              </a:rPr>
              <a:t>Target</a:t>
            </a:r>
            <a:r>
              <a:rPr sz="650" b="1" dirty="0">
                <a:solidFill>
                  <a:srgbClr val="535557"/>
                </a:solidFill>
                <a:latin typeface="Arial"/>
                <a:cs typeface="Arial"/>
              </a:rPr>
              <a:t> </a:t>
            </a:r>
            <a:r>
              <a:rPr sz="650" b="1" spc="-13" dirty="0">
                <a:solidFill>
                  <a:srgbClr val="535557"/>
                </a:solidFill>
                <a:latin typeface="Arial"/>
                <a:cs typeface="Arial"/>
              </a:rPr>
              <a:t>group</a:t>
            </a:r>
            <a:r>
              <a:rPr sz="650" b="1" dirty="0">
                <a:solidFill>
                  <a:srgbClr val="535557"/>
                </a:solidFill>
                <a:latin typeface="Arial"/>
                <a:cs typeface="Arial"/>
              </a:rPr>
              <a:t> :</a:t>
            </a:r>
          </a:p>
        </p:txBody>
      </p:sp>
      <p:sp>
        <p:nvSpPr>
          <p:cNvPr id="8" name="object 8"/>
          <p:cNvSpPr txBox="1"/>
          <p:nvPr/>
        </p:nvSpPr>
        <p:spPr>
          <a:xfrm>
            <a:off x="4175073" y="1623446"/>
            <a:ext cx="663638"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b="1" spc="-12" dirty="0">
                <a:solidFill>
                  <a:srgbClr val="535557"/>
                </a:solidFill>
                <a:latin typeface="Arial"/>
                <a:cs typeface="Arial"/>
              </a:rPr>
              <a:t>Target</a:t>
            </a:r>
            <a:r>
              <a:rPr sz="650" b="1" dirty="0">
                <a:solidFill>
                  <a:srgbClr val="535557"/>
                </a:solidFill>
                <a:latin typeface="Arial"/>
                <a:cs typeface="Arial"/>
              </a:rPr>
              <a:t> </a:t>
            </a:r>
            <a:r>
              <a:rPr sz="650" b="1" spc="-13" dirty="0">
                <a:solidFill>
                  <a:srgbClr val="535557"/>
                </a:solidFill>
                <a:latin typeface="Arial"/>
                <a:cs typeface="Arial"/>
              </a:rPr>
              <a:t>group</a:t>
            </a:r>
            <a:r>
              <a:rPr sz="650" b="1" dirty="0">
                <a:solidFill>
                  <a:srgbClr val="535557"/>
                </a:solidFill>
                <a:latin typeface="Arial"/>
                <a:cs typeface="Arial"/>
              </a:rPr>
              <a:t> :</a:t>
            </a:r>
          </a:p>
        </p:txBody>
      </p:sp>
      <p:sp>
        <p:nvSpPr>
          <p:cNvPr id="9" name="object 9"/>
          <p:cNvSpPr txBox="1"/>
          <p:nvPr/>
        </p:nvSpPr>
        <p:spPr>
          <a:xfrm>
            <a:off x="7483573" y="1630642"/>
            <a:ext cx="663639"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b="1" spc="-12" dirty="0">
                <a:solidFill>
                  <a:srgbClr val="535557"/>
                </a:solidFill>
                <a:latin typeface="Arial"/>
                <a:cs typeface="Arial"/>
              </a:rPr>
              <a:t>Target</a:t>
            </a:r>
            <a:r>
              <a:rPr sz="650" b="1" dirty="0">
                <a:solidFill>
                  <a:srgbClr val="535557"/>
                </a:solidFill>
                <a:latin typeface="Arial"/>
                <a:cs typeface="Arial"/>
              </a:rPr>
              <a:t> </a:t>
            </a:r>
            <a:r>
              <a:rPr sz="650" b="1" spc="-13" dirty="0">
                <a:solidFill>
                  <a:srgbClr val="535557"/>
                </a:solidFill>
                <a:latin typeface="Arial"/>
                <a:cs typeface="Arial"/>
              </a:rPr>
              <a:t>group</a:t>
            </a:r>
            <a:r>
              <a:rPr sz="650" b="1" dirty="0">
                <a:solidFill>
                  <a:srgbClr val="535557"/>
                </a:solidFill>
                <a:latin typeface="Arial"/>
                <a:cs typeface="Arial"/>
              </a:rPr>
              <a:t> :</a:t>
            </a:r>
          </a:p>
        </p:txBody>
      </p:sp>
      <p:sp>
        <p:nvSpPr>
          <p:cNvPr id="10" name="object 10"/>
          <p:cNvSpPr txBox="1"/>
          <p:nvPr/>
        </p:nvSpPr>
        <p:spPr>
          <a:xfrm>
            <a:off x="865027" y="1763886"/>
            <a:ext cx="2715209" cy="380931"/>
          </a:xfrm>
          <a:prstGeom prst="rect">
            <a:avLst/>
          </a:prstGeom>
        </p:spPr>
        <p:txBody>
          <a:bodyPr vert="horz" wrap="square" lIns="0" tIns="0" rIns="0" bIns="0" rtlCol="0">
            <a:spAutoFit/>
          </a:bodyPr>
          <a:lstStyle/>
          <a:p>
            <a:pPr marL="0" marR="0">
              <a:lnSpc>
                <a:spcPts val="700"/>
              </a:lnSpc>
              <a:spcBef>
                <a:spcPts val="0"/>
              </a:spcBef>
              <a:spcAft>
                <a:spcPts val="0"/>
              </a:spcAft>
            </a:pPr>
            <a:r>
              <a:rPr sz="650" spc="-12" dirty="0">
                <a:solidFill>
                  <a:srgbClr val="535557"/>
                </a:solidFill>
                <a:latin typeface="Arial"/>
                <a:cs typeface="Arial"/>
              </a:rPr>
              <a:t>Users</a:t>
            </a:r>
            <a:r>
              <a:rPr sz="650" dirty="0">
                <a:solidFill>
                  <a:srgbClr val="535557"/>
                </a:solidFill>
                <a:latin typeface="Arial"/>
                <a:cs typeface="Arial"/>
              </a:rPr>
              <a:t> from</a:t>
            </a:r>
            <a:r>
              <a:rPr sz="650" spc="-16" dirty="0">
                <a:solidFill>
                  <a:srgbClr val="535557"/>
                </a:solidFill>
                <a:latin typeface="Arial"/>
                <a:cs typeface="Arial"/>
              </a:rPr>
              <a:t> </a:t>
            </a:r>
            <a:r>
              <a:rPr sz="650" spc="-10" dirty="0">
                <a:solidFill>
                  <a:srgbClr val="535557"/>
                </a:solidFill>
                <a:latin typeface="Arial"/>
                <a:cs typeface="Arial"/>
              </a:rPr>
              <a:t>the </a:t>
            </a:r>
            <a:r>
              <a:rPr sz="650" spc="-12" dirty="0">
                <a:solidFill>
                  <a:srgbClr val="535557"/>
                </a:solidFill>
                <a:latin typeface="Arial"/>
                <a:cs typeface="Arial"/>
              </a:rPr>
              <a:t>areas</a:t>
            </a:r>
            <a:r>
              <a:rPr sz="650" dirty="0">
                <a:solidFill>
                  <a:srgbClr val="535557"/>
                </a:solidFill>
                <a:latin typeface="Arial"/>
                <a:cs typeface="Arial"/>
              </a:rPr>
              <a:t> </a:t>
            </a:r>
            <a:r>
              <a:rPr sz="650" spc="-13" dirty="0">
                <a:solidFill>
                  <a:srgbClr val="535557"/>
                </a:solidFill>
                <a:latin typeface="Arial"/>
                <a:cs typeface="Arial"/>
              </a:rPr>
              <a:t>of</a:t>
            </a:r>
            <a:r>
              <a:rPr sz="650" dirty="0">
                <a:solidFill>
                  <a:srgbClr val="535557"/>
                </a:solidFill>
                <a:latin typeface="Arial"/>
                <a:cs typeface="Arial"/>
              </a:rPr>
              <a:t> </a:t>
            </a:r>
            <a:r>
              <a:rPr sz="650" spc="-13" dirty="0">
                <a:solidFill>
                  <a:srgbClr val="535557"/>
                </a:solidFill>
                <a:latin typeface="Arial"/>
                <a:cs typeface="Arial"/>
              </a:rPr>
              <a:t>meter</a:t>
            </a:r>
            <a:r>
              <a:rPr sz="650" dirty="0">
                <a:solidFill>
                  <a:srgbClr val="535557"/>
                </a:solidFill>
                <a:latin typeface="Arial"/>
                <a:cs typeface="Arial"/>
              </a:rPr>
              <a:t> </a:t>
            </a:r>
            <a:r>
              <a:rPr sz="650" spc="-13" dirty="0">
                <a:solidFill>
                  <a:srgbClr val="535557"/>
                </a:solidFill>
                <a:latin typeface="Arial"/>
                <a:cs typeface="Arial"/>
              </a:rPr>
              <a:t>management,</a:t>
            </a:r>
            <a:r>
              <a:rPr sz="650" dirty="0">
                <a:solidFill>
                  <a:srgbClr val="535557"/>
                </a:solidFill>
                <a:latin typeface="Arial"/>
                <a:cs typeface="Arial"/>
              </a:rPr>
              <a:t> </a:t>
            </a:r>
            <a:r>
              <a:rPr sz="650" spc="-12" dirty="0">
                <a:solidFill>
                  <a:srgbClr val="535557"/>
                </a:solidFill>
                <a:latin typeface="Arial"/>
                <a:cs typeface="Arial"/>
              </a:rPr>
              <a:t>network</a:t>
            </a:r>
            <a:r>
              <a:rPr sz="650" dirty="0">
                <a:solidFill>
                  <a:srgbClr val="535557"/>
                </a:solidFill>
                <a:latin typeface="Arial"/>
                <a:cs typeface="Arial"/>
              </a:rPr>
              <a:t> </a:t>
            </a:r>
            <a:r>
              <a:rPr sz="650" spc="-10" dirty="0">
                <a:solidFill>
                  <a:srgbClr val="535557"/>
                </a:solidFill>
                <a:latin typeface="Arial"/>
                <a:cs typeface="Arial"/>
              </a:rPr>
              <a:t>administration,</a:t>
            </a:r>
            <a:r>
              <a:rPr sz="650" dirty="0">
                <a:solidFill>
                  <a:srgbClr val="535557"/>
                </a:solidFill>
                <a:latin typeface="Arial"/>
                <a:cs typeface="Arial"/>
              </a:rPr>
              <a:t> </a:t>
            </a:r>
            <a:r>
              <a:rPr sz="650" spc="-13" dirty="0">
                <a:solidFill>
                  <a:srgbClr val="535557"/>
                </a:solidFill>
                <a:latin typeface="Arial"/>
                <a:cs typeface="Arial"/>
              </a:rPr>
              <a:t>and</a:t>
            </a:r>
          </a:p>
          <a:p>
            <a:pPr marL="7650" marR="0">
              <a:lnSpc>
                <a:spcPts val="700"/>
              </a:lnSpc>
              <a:spcBef>
                <a:spcPts val="298"/>
              </a:spcBef>
              <a:spcAft>
                <a:spcPts val="0"/>
              </a:spcAft>
            </a:pPr>
            <a:r>
              <a:rPr sz="650" spc="-12" dirty="0">
                <a:solidFill>
                  <a:srgbClr val="535557"/>
                </a:solidFill>
                <a:latin typeface="Arial"/>
                <a:cs typeface="Arial"/>
              </a:rPr>
              <a:t>energy</a:t>
            </a:r>
            <a:r>
              <a:rPr sz="650" dirty="0">
                <a:solidFill>
                  <a:srgbClr val="535557"/>
                </a:solidFill>
                <a:latin typeface="Arial"/>
                <a:cs typeface="Arial"/>
              </a:rPr>
              <a:t> </a:t>
            </a:r>
            <a:r>
              <a:rPr sz="650" spc="-11" dirty="0">
                <a:solidFill>
                  <a:srgbClr val="535557"/>
                </a:solidFill>
                <a:latin typeface="Arial"/>
                <a:cs typeface="Arial"/>
              </a:rPr>
              <a:t>data</a:t>
            </a:r>
            <a:r>
              <a:rPr sz="650" dirty="0">
                <a:solidFill>
                  <a:srgbClr val="535557"/>
                </a:solidFill>
                <a:latin typeface="Arial"/>
                <a:cs typeface="Arial"/>
              </a:rPr>
              <a:t> </a:t>
            </a:r>
            <a:r>
              <a:rPr sz="650" spc="-10" dirty="0">
                <a:solidFill>
                  <a:srgbClr val="535557"/>
                </a:solidFill>
                <a:latin typeface="Arial"/>
                <a:cs typeface="Arial"/>
              </a:rPr>
              <a:t>acquisition</a:t>
            </a:r>
            <a:r>
              <a:rPr sz="650" dirty="0">
                <a:solidFill>
                  <a:srgbClr val="535557"/>
                </a:solidFill>
                <a:latin typeface="Arial"/>
                <a:cs typeface="Arial"/>
              </a:rPr>
              <a:t> </a:t>
            </a:r>
            <a:r>
              <a:rPr sz="650" spc="-13" dirty="0">
                <a:solidFill>
                  <a:srgbClr val="535557"/>
                </a:solidFill>
                <a:latin typeface="Arial"/>
                <a:cs typeface="Arial"/>
              </a:rPr>
              <a:t>and</a:t>
            </a:r>
            <a:r>
              <a:rPr sz="650" dirty="0">
                <a:solidFill>
                  <a:srgbClr val="535557"/>
                </a:solidFill>
                <a:latin typeface="Arial"/>
                <a:cs typeface="Arial"/>
              </a:rPr>
              <a:t> distribution</a:t>
            </a:r>
            <a:r>
              <a:rPr sz="650" spc="-10" dirty="0">
                <a:solidFill>
                  <a:srgbClr val="535557"/>
                </a:solidFill>
                <a:latin typeface="Arial"/>
                <a:cs typeface="Arial"/>
              </a:rPr>
              <a:t> </a:t>
            </a:r>
            <a:r>
              <a:rPr sz="650" spc="-15" dirty="0">
                <a:solidFill>
                  <a:srgbClr val="535557"/>
                </a:solidFill>
                <a:latin typeface="Arial"/>
                <a:cs typeface="Arial"/>
              </a:rPr>
              <a:t>who</a:t>
            </a:r>
            <a:r>
              <a:rPr sz="650" dirty="0">
                <a:solidFill>
                  <a:srgbClr val="535557"/>
                </a:solidFill>
                <a:latin typeface="Arial"/>
                <a:cs typeface="Arial"/>
              </a:rPr>
              <a:t> </a:t>
            </a:r>
            <a:r>
              <a:rPr sz="650" spc="-12" dirty="0">
                <a:solidFill>
                  <a:srgbClr val="535557"/>
                </a:solidFill>
                <a:latin typeface="Arial"/>
                <a:cs typeface="Arial"/>
              </a:rPr>
              <a:t>work</a:t>
            </a:r>
            <a:r>
              <a:rPr sz="650" dirty="0">
                <a:solidFill>
                  <a:srgbClr val="535557"/>
                </a:solidFill>
                <a:latin typeface="Arial"/>
                <a:cs typeface="Arial"/>
              </a:rPr>
              <a:t> with</a:t>
            </a:r>
          </a:p>
          <a:p>
            <a:pPr marL="6279" marR="0">
              <a:lnSpc>
                <a:spcPts val="700"/>
              </a:lnSpc>
              <a:spcBef>
                <a:spcPts val="298"/>
              </a:spcBef>
              <a:spcAft>
                <a:spcPts val="0"/>
              </a:spcAft>
            </a:pPr>
            <a:r>
              <a:rPr sz="650" spc="-12" dirty="0">
                <a:solidFill>
                  <a:srgbClr val="535557"/>
                </a:solidFill>
                <a:latin typeface="Arial"/>
                <a:cs typeface="Arial"/>
              </a:rPr>
              <a:t>IDSpecto.ADMIN.</a:t>
            </a:r>
          </a:p>
        </p:txBody>
      </p:sp>
      <p:sp>
        <p:nvSpPr>
          <p:cNvPr id="11" name="object 11"/>
          <p:cNvSpPr txBox="1"/>
          <p:nvPr/>
        </p:nvSpPr>
        <p:spPr>
          <a:xfrm>
            <a:off x="4173526" y="1763886"/>
            <a:ext cx="2321380"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spc="-12" dirty="0">
                <a:solidFill>
                  <a:srgbClr val="535557"/>
                </a:solidFill>
                <a:latin typeface="Arial"/>
                <a:cs typeface="Arial"/>
              </a:rPr>
              <a:t>Users</a:t>
            </a:r>
            <a:r>
              <a:rPr sz="650" dirty="0">
                <a:solidFill>
                  <a:srgbClr val="535557"/>
                </a:solidFill>
                <a:latin typeface="Arial"/>
                <a:cs typeface="Arial"/>
              </a:rPr>
              <a:t> </a:t>
            </a:r>
            <a:r>
              <a:rPr sz="650" spc="-13" dirty="0">
                <a:solidFill>
                  <a:srgbClr val="535557"/>
                </a:solidFill>
                <a:latin typeface="Arial"/>
                <a:cs typeface="Arial"/>
              </a:rPr>
              <a:t>of</a:t>
            </a:r>
            <a:r>
              <a:rPr sz="650" dirty="0">
                <a:solidFill>
                  <a:srgbClr val="535557"/>
                </a:solidFill>
                <a:latin typeface="Arial"/>
                <a:cs typeface="Arial"/>
              </a:rPr>
              <a:t> </a:t>
            </a:r>
            <a:r>
              <a:rPr sz="650" spc="-10" dirty="0">
                <a:solidFill>
                  <a:srgbClr val="535557"/>
                </a:solidFill>
                <a:latin typeface="Arial"/>
                <a:cs typeface="Arial"/>
              </a:rPr>
              <a:t>the </a:t>
            </a:r>
            <a:r>
              <a:rPr sz="650" spc="-11" dirty="0">
                <a:solidFill>
                  <a:srgbClr val="535557"/>
                </a:solidFill>
                <a:latin typeface="Arial"/>
                <a:cs typeface="Arial"/>
              </a:rPr>
              <a:t>metering</a:t>
            </a:r>
            <a:r>
              <a:rPr sz="650" dirty="0">
                <a:solidFill>
                  <a:srgbClr val="535557"/>
                </a:solidFill>
                <a:latin typeface="Arial"/>
                <a:cs typeface="Arial"/>
              </a:rPr>
              <a:t> </a:t>
            </a:r>
            <a:r>
              <a:rPr sz="650" spc="-12" dirty="0">
                <a:solidFill>
                  <a:srgbClr val="535557"/>
                </a:solidFill>
                <a:latin typeface="Arial"/>
                <a:cs typeface="Arial"/>
              </a:rPr>
              <a:t>department</a:t>
            </a:r>
            <a:r>
              <a:rPr sz="650" dirty="0">
                <a:solidFill>
                  <a:srgbClr val="535557"/>
                </a:solidFill>
                <a:latin typeface="Arial"/>
                <a:cs typeface="Arial"/>
              </a:rPr>
              <a:t> </a:t>
            </a:r>
            <a:r>
              <a:rPr sz="650" spc="-15" dirty="0">
                <a:solidFill>
                  <a:srgbClr val="535557"/>
                </a:solidFill>
                <a:latin typeface="Arial"/>
                <a:cs typeface="Arial"/>
              </a:rPr>
              <a:t>who</a:t>
            </a:r>
            <a:r>
              <a:rPr sz="650" dirty="0">
                <a:solidFill>
                  <a:srgbClr val="535557"/>
                </a:solidFill>
                <a:latin typeface="Arial"/>
                <a:cs typeface="Arial"/>
              </a:rPr>
              <a:t> </a:t>
            </a:r>
            <a:r>
              <a:rPr sz="650" spc="-10" dirty="0">
                <a:solidFill>
                  <a:srgbClr val="535557"/>
                </a:solidFill>
                <a:latin typeface="Arial"/>
                <a:cs typeface="Arial"/>
              </a:rPr>
              <a:t>are</a:t>
            </a:r>
            <a:r>
              <a:rPr sz="650" dirty="0">
                <a:solidFill>
                  <a:srgbClr val="535557"/>
                </a:solidFill>
                <a:latin typeface="Arial"/>
                <a:cs typeface="Arial"/>
              </a:rPr>
              <a:t> </a:t>
            </a:r>
            <a:r>
              <a:rPr sz="650" spc="-11" dirty="0">
                <a:solidFill>
                  <a:srgbClr val="535557"/>
                </a:solidFill>
                <a:latin typeface="Arial"/>
                <a:cs typeface="Arial"/>
              </a:rPr>
              <a:t>responsible</a:t>
            </a:r>
            <a:r>
              <a:rPr sz="650" dirty="0">
                <a:solidFill>
                  <a:srgbClr val="535557"/>
                </a:solidFill>
                <a:latin typeface="Arial"/>
                <a:cs typeface="Arial"/>
              </a:rPr>
              <a:t> </a:t>
            </a:r>
            <a:r>
              <a:rPr sz="650" spc="-10" dirty="0">
                <a:solidFill>
                  <a:srgbClr val="535557"/>
                </a:solidFill>
                <a:latin typeface="Arial"/>
                <a:cs typeface="Arial"/>
              </a:rPr>
              <a:t>for</a:t>
            </a:r>
            <a:r>
              <a:rPr sz="650" dirty="0">
                <a:solidFill>
                  <a:srgbClr val="535557"/>
                </a:solidFill>
                <a:latin typeface="Arial"/>
                <a:cs typeface="Arial"/>
              </a:rPr>
              <a:t> </a:t>
            </a:r>
            <a:r>
              <a:rPr sz="650" spc="-10" dirty="0">
                <a:solidFill>
                  <a:srgbClr val="535557"/>
                </a:solidFill>
                <a:latin typeface="Arial"/>
                <a:cs typeface="Arial"/>
              </a:rPr>
              <a:t>the</a:t>
            </a:r>
          </a:p>
        </p:txBody>
      </p:sp>
      <p:sp>
        <p:nvSpPr>
          <p:cNvPr id="12" name="object 12"/>
          <p:cNvSpPr txBox="1"/>
          <p:nvPr/>
        </p:nvSpPr>
        <p:spPr>
          <a:xfrm>
            <a:off x="7482025" y="1771082"/>
            <a:ext cx="2117736"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spc="-12" dirty="0">
                <a:solidFill>
                  <a:srgbClr val="535557"/>
                </a:solidFill>
                <a:latin typeface="Arial"/>
                <a:cs typeface="Arial"/>
              </a:rPr>
              <a:t>Users</a:t>
            </a:r>
            <a:r>
              <a:rPr sz="650" dirty="0">
                <a:solidFill>
                  <a:srgbClr val="535557"/>
                </a:solidFill>
                <a:latin typeface="Arial"/>
                <a:cs typeface="Arial"/>
              </a:rPr>
              <a:t> </a:t>
            </a:r>
            <a:r>
              <a:rPr sz="650" spc="-13" dirty="0">
                <a:solidFill>
                  <a:srgbClr val="535557"/>
                </a:solidFill>
                <a:latin typeface="Arial"/>
                <a:cs typeface="Arial"/>
              </a:rPr>
              <a:t>of</a:t>
            </a:r>
            <a:r>
              <a:rPr sz="650" dirty="0">
                <a:solidFill>
                  <a:srgbClr val="535557"/>
                </a:solidFill>
                <a:latin typeface="Arial"/>
                <a:cs typeface="Arial"/>
              </a:rPr>
              <a:t> </a:t>
            </a:r>
            <a:r>
              <a:rPr sz="650" spc="-10" dirty="0">
                <a:solidFill>
                  <a:srgbClr val="535557"/>
                </a:solidFill>
                <a:latin typeface="Arial"/>
                <a:cs typeface="Arial"/>
              </a:rPr>
              <a:t>the </a:t>
            </a:r>
            <a:r>
              <a:rPr sz="650" spc="-11" dirty="0">
                <a:solidFill>
                  <a:srgbClr val="535557"/>
                </a:solidFill>
                <a:latin typeface="Arial"/>
                <a:cs typeface="Arial"/>
              </a:rPr>
              <a:t>metering</a:t>
            </a:r>
            <a:r>
              <a:rPr sz="650" dirty="0">
                <a:solidFill>
                  <a:srgbClr val="535557"/>
                </a:solidFill>
                <a:latin typeface="Arial"/>
                <a:cs typeface="Arial"/>
              </a:rPr>
              <a:t> </a:t>
            </a:r>
            <a:r>
              <a:rPr sz="650" spc="-12" dirty="0">
                <a:solidFill>
                  <a:srgbClr val="535557"/>
                </a:solidFill>
                <a:latin typeface="Arial"/>
                <a:cs typeface="Arial"/>
              </a:rPr>
              <a:t>department</a:t>
            </a:r>
            <a:r>
              <a:rPr sz="650" dirty="0">
                <a:solidFill>
                  <a:srgbClr val="535557"/>
                </a:solidFill>
                <a:latin typeface="Arial"/>
                <a:cs typeface="Arial"/>
              </a:rPr>
              <a:t> </a:t>
            </a:r>
            <a:r>
              <a:rPr sz="650" spc="-13" dirty="0">
                <a:solidFill>
                  <a:srgbClr val="535557"/>
                </a:solidFill>
                <a:latin typeface="Arial"/>
                <a:cs typeface="Arial"/>
              </a:rPr>
              <a:t>or</a:t>
            </a:r>
            <a:r>
              <a:rPr sz="650" dirty="0">
                <a:solidFill>
                  <a:srgbClr val="535557"/>
                </a:solidFill>
                <a:latin typeface="Arial"/>
                <a:cs typeface="Arial"/>
              </a:rPr>
              <a:t> </a:t>
            </a:r>
            <a:r>
              <a:rPr sz="650" spc="-12" dirty="0">
                <a:solidFill>
                  <a:srgbClr val="535557"/>
                </a:solidFill>
                <a:latin typeface="Arial"/>
                <a:cs typeface="Arial"/>
              </a:rPr>
              <a:t>network</a:t>
            </a:r>
            <a:r>
              <a:rPr sz="650" dirty="0">
                <a:solidFill>
                  <a:srgbClr val="535557"/>
                </a:solidFill>
                <a:latin typeface="Arial"/>
                <a:cs typeface="Arial"/>
              </a:rPr>
              <a:t> </a:t>
            </a:r>
            <a:r>
              <a:rPr sz="650" spc="-12" dirty="0">
                <a:solidFill>
                  <a:srgbClr val="535557"/>
                </a:solidFill>
                <a:latin typeface="Arial"/>
                <a:cs typeface="Arial"/>
              </a:rPr>
              <a:t>expansion</a:t>
            </a:r>
          </a:p>
        </p:txBody>
      </p:sp>
      <p:sp>
        <p:nvSpPr>
          <p:cNvPr id="13" name="object 13"/>
          <p:cNvSpPr txBox="1"/>
          <p:nvPr/>
        </p:nvSpPr>
        <p:spPr>
          <a:xfrm>
            <a:off x="4176152" y="1890814"/>
            <a:ext cx="2773832" cy="234695"/>
          </a:xfrm>
          <a:prstGeom prst="rect">
            <a:avLst/>
          </a:prstGeom>
        </p:spPr>
        <p:txBody>
          <a:bodyPr vert="horz" wrap="square" lIns="0" tIns="0" rIns="0" bIns="0" rtlCol="0">
            <a:spAutoFit/>
          </a:bodyPr>
          <a:lstStyle/>
          <a:p>
            <a:pPr marL="5024" marR="0">
              <a:lnSpc>
                <a:spcPts val="700"/>
              </a:lnSpc>
              <a:spcBef>
                <a:spcPts val="0"/>
              </a:spcBef>
              <a:spcAft>
                <a:spcPts val="0"/>
              </a:spcAft>
            </a:pPr>
            <a:r>
              <a:rPr sz="650" spc="-11" dirty="0">
                <a:solidFill>
                  <a:srgbClr val="535557"/>
                </a:solidFill>
                <a:latin typeface="Arial"/>
                <a:cs typeface="Arial"/>
              </a:rPr>
              <a:t>planning,</a:t>
            </a:r>
            <a:r>
              <a:rPr sz="650" dirty="0">
                <a:solidFill>
                  <a:srgbClr val="535557"/>
                </a:solidFill>
                <a:latin typeface="Arial"/>
                <a:cs typeface="Arial"/>
              </a:rPr>
              <a:t> </a:t>
            </a:r>
            <a:r>
              <a:rPr sz="650" spc="-10" dirty="0">
                <a:solidFill>
                  <a:srgbClr val="535557"/>
                </a:solidFill>
                <a:latin typeface="Arial"/>
                <a:cs typeface="Arial"/>
              </a:rPr>
              <a:t>preparation</a:t>
            </a:r>
            <a:r>
              <a:rPr sz="650" dirty="0">
                <a:solidFill>
                  <a:srgbClr val="535557"/>
                </a:solidFill>
                <a:latin typeface="Arial"/>
                <a:cs typeface="Arial"/>
              </a:rPr>
              <a:t> </a:t>
            </a:r>
            <a:r>
              <a:rPr sz="650" spc="-13" dirty="0">
                <a:solidFill>
                  <a:srgbClr val="535557"/>
                </a:solidFill>
                <a:latin typeface="Arial"/>
                <a:cs typeface="Arial"/>
              </a:rPr>
              <a:t>and</a:t>
            </a:r>
            <a:r>
              <a:rPr sz="650" dirty="0">
                <a:solidFill>
                  <a:srgbClr val="535557"/>
                </a:solidFill>
                <a:latin typeface="Arial"/>
                <a:cs typeface="Arial"/>
              </a:rPr>
              <a:t> </a:t>
            </a:r>
            <a:r>
              <a:rPr sz="650" spc="-11" dirty="0">
                <a:solidFill>
                  <a:srgbClr val="535557"/>
                </a:solidFill>
                <a:latin typeface="Arial"/>
                <a:cs typeface="Arial"/>
              </a:rPr>
              <a:t>equipping</a:t>
            </a:r>
            <a:r>
              <a:rPr sz="650" dirty="0">
                <a:solidFill>
                  <a:srgbClr val="535557"/>
                </a:solidFill>
                <a:latin typeface="Arial"/>
                <a:cs typeface="Arial"/>
              </a:rPr>
              <a:t> </a:t>
            </a:r>
            <a:r>
              <a:rPr sz="650" spc="-13" dirty="0">
                <a:solidFill>
                  <a:srgbClr val="535557"/>
                </a:solidFill>
                <a:latin typeface="Arial"/>
                <a:cs typeface="Arial"/>
              </a:rPr>
              <a:t>of</a:t>
            </a:r>
            <a:r>
              <a:rPr sz="650" dirty="0">
                <a:solidFill>
                  <a:srgbClr val="535557"/>
                </a:solidFill>
                <a:latin typeface="Arial"/>
                <a:cs typeface="Arial"/>
              </a:rPr>
              <a:t> </a:t>
            </a:r>
            <a:r>
              <a:rPr sz="650" spc="-11" dirty="0">
                <a:solidFill>
                  <a:srgbClr val="535557"/>
                </a:solidFill>
                <a:latin typeface="Arial"/>
                <a:cs typeface="Arial"/>
              </a:rPr>
              <a:t>metering</a:t>
            </a:r>
            <a:r>
              <a:rPr sz="650" dirty="0">
                <a:solidFill>
                  <a:srgbClr val="535557"/>
                </a:solidFill>
                <a:latin typeface="Arial"/>
                <a:cs typeface="Arial"/>
              </a:rPr>
              <a:t> </a:t>
            </a:r>
            <a:r>
              <a:rPr sz="650" spc="-10" dirty="0">
                <a:solidFill>
                  <a:srgbClr val="535557"/>
                </a:solidFill>
                <a:latin typeface="Arial"/>
                <a:cs typeface="Arial"/>
              </a:rPr>
              <a:t>points</a:t>
            </a:r>
            <a:r>
              <a:rPr sz="650" dirty="0">
                <a:solidFill>
                  <a:srgbClr val="535557"/>
                </a:solidFill>
                <a:latin typeface="Arial"/>
                <a:cs typeface="Arial"/>
              </a:rPr>
              <a:t> </a:t>
            </a:r>
            <a:r>
              <a:rPr sz="650" spc="-13" dirty="0">
                <a:solidFill>
                  <a:srgbClr val="535557"/>
                </a:solidFill>
                <a:latin typeface="Arial"/>
                <a:cs typeface="Arial"/>
              </a:rPr>
              <a:t>and</a:t>
            </a:r>
            <a:r>
              <a:rPr sz="650" dirty="0">
                <a:solidFill>
                  <a:srgbClr val="535557"/>
                </a:solidFill>
                <a:latin typeface="Arial"/>
                <a:cs typeface="Arial"/>
              </a:rPr>
              <a:t> </a:t>
            </a:r>
            <a:r>
              <a:rPr sz="650" spc="-10" dirty="0">
                <a:solidFill>
                  <a:srgbClr val="535557"/>
                </a:solidFill>
                <a:latin typeface="Arial"/>
                <a:cs typeface="Arial"/>
              </a:rPr>
              <a:t>the </a:t>
            </a:r>
            <a:r>
              <a:rPr sz="650" spc="-11" dirty="0">
                <a:solidFill>
                  <a:srgbClr val="535557"/>
                </a:solidFill>
                <a:latin typeface="Arial"/>
                <a:cs typeface="Arial"/>
              </a:rPr>
              <a:t>associated</a:t>
            </a:r>
          </a:p>
          <a:p>
            <a:pPr marL="0" marR="0">
              <a:lnSpc>
                <a:spcPts val="700"/>
              </a:lnSpc>
              <a:spcBef>
                <a:spcPts val="146"/>
              </a:spcBef>
              <a:spcAft>
                <a:spcPts val="0"/>
              </a:spcAft>
            </a:pPr>
            <a:r>
              <a:rPr sz="650" spc="-11" dirty="0">
                <a:solidFill>
                  <a:srgbClr val="535557"/>
                </a:solidFill>
                <a:latin typeface="Arial"/>
                <a:cs typeface="Arial"/>
              </a:rPr>
              <a:t>technical</a:t>
            </a:r>
            <a:r>
              <a:rPr sz="650" dirty="0">
                <a:solidFill>
                  <a:srgbClr val="535557"/>
                </a:solidFill>
                <a:latin typeface="Arial"/>
                <a:cs typeface="Arial"/>
              </a:rPr>
              <a:t> possibilities.</a:t>
            </a:r>
          </a:p>
        </p:txBody>
      </p:sp>
      <p:sp>
        <p:nvSpPr>
          <p:cNvPr id="14" name="object 14"/>
          <p:cNvSpPr txBox="1"/>
          <p:nvPr/>
        </p:nvSpPr>
        <p:spPr>
          <a:xfrm>
            <a:off x="7488305" y="1898010"/>
            <a:ext cx="2380568" cy="254003"/>
          </a:xfrm>
          <a:prstGeom prst="rect">
            <a:avLst/>
          </a:prstGeom>
        </p:spPr>
        <p:txBody>
          <a:bodyPr vert="horz" wrap="square" lIns="0" tIns="0" rIns="0" bIns="0" rtlCol="0">
            <a:spAutoFit/>
          </a:bodyPr>
          <a:lstStyle/>
          <a:p>
            <a:pPr marL="1368" marR="0">
              <a:lnSpc>
                <a:spcPts val="700"/>
              </a:lnSpc>
              <a:spcBef>
                <a:spcPts val="0"/>
              </a:spcBef>
              <a:spcAft>
                <a:spcPts val="0"/>
              </a:spcAft>
            </a:pPr>
            <a:r>
              <a:rPr sz="650" spc="-15" dirty="0">
                <a:solidFill>
                  <a:srgbClr val="535557"/>
                </a:solidFill>
                <a:latin typeface="Arial"/>
                <a:cs typeface="Arial"/>
              </a:rPr>
              <a:t>who</a:t>
            </a:r>
            <a:r>
              <a:rPr sz="650" dirty="0">
                <a:solidFill>
                  <a:srgbClr val="535557"/>
                </a:solidFill>
                <a:latin typeface="Arial"/>
                <a:cs typeface="Arial"/>
              </a:rPr>
              <a:t> </a:t>
            </a:r>
            <a:r>
              <a:rPr sz="650" spc="-10" dirty="0">
                <a:solidFill>
                  <a:srgbClr val="535557"/>
                </a:solidFill>
                <a:latin typeface="Arial"/>
                <a:cs typeface="Arial"/>
              </a:rPr>
              <a:t>are</a:t>
            </a:r>
            <a:r>
              <a:rPr sz="650" dirty="0">
                <a:solidFill>
                  <a:srgbClr val="535557"/>
                </a:solidFill>
                <a:latin typeface="Arial"/>
                <a:cs typeface="Arial"/>
              </a:rPr>
              <a:t> </a:t>
            </a:r>
            <a:r>
              <a:rPr sz="650" spc="-10" dirty="0">
                <a:solidFill>
                  <a:srgbClr val="535557"/>
                </a:solidFill>
                <a:latin typeface="Arial"/>
                <a:cs typeface="Arial"/>
              </a:rPr>
              <a:t>entrusted</a:t>
            </a:r>
            <a:r>
              <a:rPr sz="650" dirty="0">
                <a:solidFill>
                  <a:srgbClr val="535557"/>
                </a:solidFill>
                <a:latin typeface="Arial"/>
                <a:cs typeface="Arial"/>
              </a:rPr>
              <a:t> with</a:t>
            </a:r>
            <a:r>
              <a:rPr sz="650" spc="-10" dirty="0">
                <a:solidFill>
                  <a:srgbClr val="535557"/>
                </a:solidFill>
                <a:latin typeface="Arial"/>
                <a:cs typeface="Arial"/>
              </a:rPr>
              <a:t> the </a:t>
            </a:r>
            <a:r>
              <a:rPr sz="650" spc="-11" dirty="0">
                <a:solidFill>
                  <a:srgbClr val="535557"/>
                </a:solidFill>
                <a:latin typeface="Arial"/>
                <a:cs typeface="Arial"/>
              </a:rPr>
              <a:t>planning,</a:t>
            </a:r>
            <a:r>
              <a:rPr sz="650" dirty="0">
                <a:solidFill>
                  <a:srgbClr val="535557"/>
                </a:solidFill>
                <a:latin typeface="Arial"/>
                <a:cs typeface="Arial"/>
              </a:rPr>
              <a:t> </a:t>
            </a:r>
            <a:r>
              <a:rPr sz="650" spc="-10" dirty="0">
                <a:solidFill>
                  <a:srgbClr val="535557"/>
                </a:solidFill>
                <a:latin typeface="Arial"/>
                <a:cs typeface="Arial"/>
              </a:rPr>
              <a:t>preparation</a:t>
            </a:r>
            <a:r>
              <a:rPr sz="650" dirty="0">
                <a:solidFill>
                  <a:srgbClr val="535557"/>
                </a:solidFill>
                <a:latin typeface="Arial"/>
                <a:cs typeface="Arial"/>
              </a:rPr>
              <a:t> </a:t>
            </a:r>
            <a:r>
              <a:rPr sz="650" spc="-13" dirty="0">
                <a:solidFill>
                  <a:srgbClr val="535557"/>
                </a:solidFill>
                <a:latin typeface="Arial"/>
                <a:cs typeface="Arial"/>
              </a:rPr>
              <a:t>and</a:t>
            </a:r>
            <a:r>
              <a:rPr sz="650" dirty="0">
                <a:solidFill>
                  <a:srgbClr val="535557"/>
                </a:solidFill>
                <a:latin typeface="Arial"/>
                <a:cs typeface="Arial"/>
              </a:rPr>
              <a:t> </a:t>
            </a:r>
            <a:r>
              <a:rPr sz="650" spc="-11" dirty="0">
                <a:solidFill>
                  <a:srgbClr val="535557"/>
                </a:solidFill>
                <a:latin typeface="Arial"/>
                <a:cs typeface="Arial"/>
              </a:rPr>
              <a:t>equipping</a:t>
            </a:r>
          </a:p>
          <a:p>
            <a:pPr marL="0" marR="0">
              <a:lnSpc>
                <a:spcPts val="700"/>
              </a:lnSpc>
              <a:spcBef>
                <a:spcPts val="298"/>
              </a:spcBef>
              <a:spcAft>
                <a:spcPts val="0"/>
              </a:spcAft>
            </a:pPr>
            <a:r>
              <a:rPr sz="650" spc="-13" dirty="0">
                <a:solidFill>
                  <a:srgbClr val="535557"/>
                </a:solidFill>
                <a:latin typeface="Arial"/>
                <a:cs typeface="Arial"/>
              </a:rPr>
              <a:t>of</a:t>
            </a:r>
            <a:r>
              <a:rPr sz="650" dirty="0">
                <a:solidFill>
                  <a:srgbClr val="535557"/>
                </a:solidFill>
                <a:latin typeface="Arial"/>
                <a:cs typeface="Arial"/>
              </a:rPr>
              <a:t> </a:t>
            </a:r>
            <a:r>
              <a:rPr sz="650" spc="-11" dirty="0">
                <a:solidFill>
                  <a:srgbClr val="535557"/>
                </a:solidFill>
                <a:latin typeface="Arial"/>
                <a:cs typeface="Arial"/>
              </a:rPr>
              <a:t>metering</a:t>
            </a:r>
            <a:r>
              <a:rPr sz="650" dirty="0">
                <a:solidFill>
                  <a:srgbClr val="535557"/>
                </a:solidFill>
                <a:latin typeface="Arial"/>
                <a:cs typeface="Arial"/>
              </a:rPr>
              <a:t> </a:t>
            </a:r>
            <a:r>
              <a:rPr sz="650" spc="-10" dirty="0">
                <a:solidFill>
                  <a:srgbClr val="535557"/>
                </a:solidFill>
                <a:latin typeface="Arial"/>
                <a:cs typeface="Arial"/>
              </a:rPr>
              <a:t>points</a:t>
            </a:r>
            <a:r>
              <a:rPr sz="650" dirty="0">
                <a:solidFill>
                  <a:srgbClr val="535557"/>
                </a:solidFill>
                <a:latin typeface="Arial"/>
                <a:cs typeface="Arial"/>
              </a:rPr>
              <a:t> </a:t>
            </a:r>
            <a:r>
              <a:rPr sz="650" spc="-13" dirty="0">
                <a:solidFill>
                  <a:srgbClr val="535557"/>
                </a:solidFill>
                <a:latin typeface="Arial"/>
                <a:cs typeface="Arial"/>
              </a:rPr>
              <a:t>and</a:t>
            </a:r>
            <a:r>
              <a:rPr sz="650" dirty="0">
                <a:solidFill>
                  <a:srgbClr val="535557"/>
                </a:solidFill>
                <a:latin typeface="Arial"/>
                <a:cs typeface="Arial"/>
              </a:rPr>
              <a:t> </a:t>
            </a:r>
            <a:r>
              <a:rPr sz="650" spc="-10" dirty="0">
                <a:solidFill>
                  <a:srgbClr val="535557"/>
                </a:solidFill>
                <a:latin typeface="Arial"/>
                <a:cs typeface="Arial"/>
              </a:rPr>
              <a:t>the </a:t>
            </a:r>
            <a:r>
              <a:rPr sz="650" spc="-11" dirty="0">
                <a:solidFill>
                  <a:srgbClr val="535557"/>
                </a:solidFill>
                <a:latin typeface="Arial"/>
                <a:cs typeface="Arial"/>
              </a:rPr>
              <a:t>associated</a:t>
            </a:r>
            <a:r>
              <a:rPr sz="650" dirty="0">
                <a:solidFill>
                  <a:srgbClr val="535557"/>
                </a:solidFill>
                <a:latin typeface="Arial"/>
                <a:cs typeface="Arial"/>
              </a:rPr>
              <a:t> </a:t>
            </a:r>
            <a:r>
              <a:rPr sz="650" spc="-11" dirty="0">
                <a:solidFill>
                  <a:srgbClr val="535557"/>
                </a:solidFill>
                <a:latin typeface="Arial"/>
                <a:cs typeface="Arial"/>
              </a:rPr>
              <a:t>technical</a:t>
            </a:r>
            <a:r>
              <a:rPr sz="650" dirty="0">
                <a:solidFill>
                  <a:srgbClr val="535557"/>
                </a:solidFill>
                <a:latin typeface="Arial"/>
                <a:cs typeface="Arial"/>
              </a:rPr>
              <a:t> possibilities.</a:t>
            </a:r>
          </a:p>
        </p:txBody>
      </p:sp>
      <p:sp>
        <p:nvSpPr>
          <p:cNvPr id="15" name="object 15"/>
          <p:cNvSpPr txBox="1"/>
          <p:nvPr/>
        </p:nvSpPr>
        <p:spPr>
          <a:xfrm>
            <a:off x="7482025" y="2278796"/>
            <a:ext cx="2280502" cy="254003"/>
          </a:xfrm>
          <a:prstGeom prst="rect">
            <a:avLst/>
          </a:prstGeom>
        </p:spPr>
        <p:txBody>
          <a:bodyPr vert="horz" wrap="square" lIns="0" tIns="0" rIns="0" bIns="0" rtlCol="0">
            <a:spAutoFit/>
          </a:bodyPr>
          <a:lstStyle/>
          <a:p>
            <a:pPr marL="7649" marR="0">
              <a:lnSpc>
                <a:spcPts val="700"/>
              </a:lnSpc>
              <a:spcBef>
                <a:spcPts val="0"/>
              </a:spcBef>
              <a:spcAft>
                <a:spcPts val="0"/>
              </a:spcAft>
            </a:pPr>
            <a:r>
              <a:rPr sz="650" spc="-13" dirty="0">
                <a:solidFill>
                  <a:srgbClr val="535557"/>
                </a:solidFill>
                <a:latin typeface="Arial"/>
                <a:cs typeface="Arial"/>
              </a:rPr>
              <a:t>The</a:t>
            </a:r>
            <a:r>
              <a:rPr sz="650" dirty="0">
                <a:solidFill>
                  <a:srgbClr val="535557"/>
                </a:solidFill>
                <a:latin typeface="Arial"/>
                <a:cs typeface="Arial"/>
              </a:rPr>
              <a:t> </a:t>
            </a:r>
            <a:r>
              <a:rPr sz="650" spc="-11" dirty="0">
                <a:solidFill>
                  <a:srgbClr val="535557"/>
                </a:solidFill>
                <a:latin typeface="Arial"/>
                <a:cs typeface="Arial"/>
              </a:rPr>
              <a:t>focus</a:t>
            </a:r>
            <a:r>
              <a:rPr sz="650" dirty="0">
                <a:solidFill>
                  <a:srgbClr val="535557"/>
                </a:solidFill>
                <a:latin typeface="Arial"/>
                <a:cs typeface="Arial"/>
              </a:rPr>
              <a:t> is</a:t>
            </a:r>
            <a:r>
              <a:rPr sz="650" spc="-13" dirty="0">
                <a:solidFill>
                  <a:srgbClr val="535557"/>
                </a:solidFill>
                <a:latin typeface="Arial"/>
                <a:cs typeface="Arial"/>
              </a:rPr>
              <a:t> on</a:t>
            </a:r>
            <a:r>
              <a:rPr sz="650" dirty="0">
                <a:solidFill>
                  <a:srgbClr val="535557"/>
                </a:solidFill>
                <a:latin typeface="Arial"/>
                <a:cs typeface="Arial"/>
              </a:rPr>
              <a:t> </a:t>
            </a:r>
            <a:r>
              <a:rPr sz="650" spc="-10" dirty="0">
                <a:solidFill>
                  <a:srgbClr val="535557"/>
                </a:solidFill>
                <a:latin typeface="Arial"/>
                <a:cs typeface="Arial"/>
              </a:rPr>
              <a:t>practical</a:t>
            </a:r>
            <a:r>
              <a:rPr sz="650" dirty="0">
                <a:solidFill>
                  <a:srgbClr val="535557"/>
                </a:solidFill>
                <a:latin typeface="Arial"/>
                <a:cs typeface="Arial"/>
              </a:rPr>
              <a:t> </a:t>
            </a:r>
            <a:r>
              <a:rPr sz="650" spc="-12" dirty="0">
                <a:solidFill>
                  <a:srgbClr val="535557"/>
                </a:solidFill>
                <a:latin typeface="Arial"/>
                <a:cs typeface="Arial"/>
              </a:rPr>
              <a:t>content</a:t>
            </a:r>
            <a:r>
              <a:rPr sz="650" dirty="0">
                <a:solidFill>
                  <a:srgbClr val="535557"/>
                </a:solidFill>
                <a:latin typeface="Arial"/>
                <a:cs typeface="Arial"/>
              </a:rPr>
              <a:t> </a:t>
            </a:r>
            <a:r>
              <a:rPr sz="650" spc="-10" dirty="0">
                <a:solidFill>
                  <a:srgbClr val="535557"/>
                </a:solidFill>
                <a:latin typeface="Arial"/>
                <a:cs typeface="Arial"/>
              </a:rPr>
              <a:t>related</a:t>
            </a:r>
            <a:r>
              <a:rPr sz="650" dirty="0">
                <a:solidFill>
                  <a:srgbClr val="535557"/>
                </a:solidFill>
                <a:latin typeface="Arial"/>
                <a:cs typeface="Arial"/>
              </a:rPr>
              <a:t> to</a:t>
            </a:r>
            <a:r>
              <a:rPr sz="650" spc="-13" dirty="0">
                <a:solidFill>
                  <a:srgbClr val="535557"/>
                </a:solidFill>
                <a:latin typeface="Arial"/>
                <a:cs typeface="Arial"/>
              </a:rPr>
              <a:t> </a:t>
            </a:r>
            <a:r>
              <a:rPr sz="650" spc="-10" dirty="0">
                <a:solidFill>
                  <a:srgbClr val="535557"/>
                </a:solidFill>
                <a:latin typeface="Arial"/>
                <a:cs typeface="Arial"/>
              </a:rPr>
              <a:t>the application</a:t>
            </a:r>
            <a:r>
              <a:rPr sz="650" dirty="0">
                <a:solidFill>
                  <a:srgbClr val="535557"/>
                </a:solidFill>
                <a:latin typeface="Arial"/>
                <a:cs typeface="Arial"/>
              </a:rPr>
              <a:t> </a:t>
            </a:r>
            <a:r>
              <a:rPr sz="650" spc="-13" dirty="0">
                <a:solidFill>
                  <a:srgbClr val="535557"/>
                </a:solidFill>
                <a:latin typeface="Arial"/>
                <a:cs typeface="Arial"/>
              </a:rPr>
              <a:t>of</a:t>
            </a:r>
          </a:p>
          <a:p>
            <a:pPr marL="0" marR="0">
              <a:lnSpc>
                <a:spcPts val="700"/>
              </a:lnSpc>
              <a:spcBef>
                <a:spcPts val="298"/>
              </a:spcBef>
              <a:spcAft>
                <a:spcPts val="0"/>
              </a:spcAft>
            </a:pPr>
            <a:r>
              <a:rPr sz="650" spc="-10" dirty="0">
                <a:solidFill>
                  <a:srgbClr val="535557"/>
                </a:solidFill>
                <a:latin typeface="Arial"/>
                <a:cs typeface="Arial"/>
              </a:rPr>
              <a:t>the </a:t>
            </a:r>
            <a:r>
              <a:rPr sz="650" spc="-12" dirty="0">
                <a:solidFill>
                  <a:srgbClr val="535557"/>
                </a:solidFill>
                <a:latin typeface="Arial"/>
                <a:cs typeface="Arial"/>
              </a:rPr>
              <a:t>IDSpecto.CLS</a:t>
            </a:r>
            <a:r>
              <a:rPr sz="650" spc="-10" dirty="0">
                <a:solidFill>
                  <a:srgbClr val="535557"/>
                </a:solidFill>
                <a:latin typeface="Arial"/>
                <a:cs typeface="Arial"/>
              </a:rPr>
              <a:t> </a:t>
            </a:r>
            <a:r>
              <a:rPr sz="650" spc="-11" dirty="0">
                <a:solidFill>
                  <a:srgbClr val="535557"/>
                </a:solidFill>
                <a:latin typeface="Arial"/>
                <a:cs typeface="Arial"/>
              </a:rPr>
              <a:t>operator.</a:t>
            </a:r>
          </a:p>
        </p:txBody>
      </p:sp>
      <p:sp>
        <p:nvSpPr>
          <p:cNvPr id="16" name="object 16"/>
          <p:cNvSpPr txBox="1"/>
          <p:nvPr/>
        </p:nvSpPr>
        <p:spPr>
          <a:xfrm>
            <a:off x="864621" y="2310453"/>
            <a:ext cx="809872"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spc="-17" dirty="0">
                <a:solidFill>
                  <a:srgbClr val="535557"/>
                </a:solidFill>
                <a:latin typeface="Arial"/>
                <a:cs typeface="Arial"/>
              </a:rPr>
              <a:t>No</a:t>
            </a:r>
            <a:r>
              <a:rPr sz="650" dirty="0">
                <a:solidFill>
                  <a:srgbClr val="535557"/>
                </a:solidFill>
                <a:latin typeface="Arial"/>
                <a:cs typeface="Arial"/>
              </a:rPr>
              <a:t> </a:t>
            </a:r>
            <a:r>
              <a:rPr sz="650" spc="-10" dirty="0">
                <a:solidFill>
                  <a:srgbClr val="535557"/>
                </a:solidFill>
                <a:latin typeface="Arial"/>
                <a:cs typeface="Arial"/>
              </a:rPr>
              <a:t>prior</a:t>
            </a:r>
            <a:r>
              <a:rPr sz="650" dirty="0">
                <a:solidFill>
                  <a:srgbClr val="535557"/>
                </a:solidFill>
                <a:latin typeface="Arial"/>
                <a:cs typeface="Arial"/>
              </a:rPr>
              <a:t> </a:t>
            </a:r>
            <a:r>
              <a:rPr sz="650" spc="-12" dirty="0">
                <a:solidFill>
                  <a:srgbClr val="535557"/>
                </a:solidFill>
                <a:latin typeface="Arial"/>
                <a:cs typeface="Arial"/>
              </a:rPr>
              <a:t>knowledge</a:t>
            </a:r>
          </a:p>
        </p:txBody>
      </p:sp>
      <p:sp>
        <p:nvSpPr>
          <p:cNvPr id="17" name="object 17"/>
          <p:cNvSpPr txBox="1"/>
          <p:nvPr/>
        </p:nvSpPr>
        <p:spPr>
          <a:xfrm>
            <a:off x="868110" y="2431586"/>
            <a:ext cx="486739"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b="1" spc="-11" dirty="0">
                <a:solidFill>
                  <a:srgbClr val="535557"/>
                </a:solidFill>
                <a:latin typeface="Arial"/>
                <a:cs typeface="Arial"/>
              </a:rPr>
              <a:t>required</a:t>
            </a:r>
            <a:r>
              <a:rPr sz="650" b="1" dirty="0">
                <a:solidFill>
                  <a:srgbClr val="535557"/>
                </a:solidFill>
                <a:latin typeface="Arial"/>
                <a:cs typeface="Arial"/>
              </a:rPr>
              <a:t> .</a:t>
            </a:r>
          </a:p>
        </p:txBody>
      </p:sp>
      <p:sp>
        <p:nvSpPr>
          <p:cNvPr id="18" name="object 18"/>
          <p:cNvSpPr txBox="1"/>
          <p:nvPr/>
        </p:nvSpPr>
        <p:spPr>
          <a:xfrm>
            <a:off x="4173122" y="2436395"/>
            <a:ext cx="916116"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b="1" spc="-11" dirty="0">
                <a:solidFill>
                  <a:srgbClr val="535557"/>
                </a:solidFill>
                <a:latin typeface="Arial"/>
                <a:cs typeface="Arial"/>
              </a:rPr>
              <a:t>Prerequisite:</a:t>
            </a:r>
            <a:r>
              <a:rPr sz="650" b="1" dirty="0">
                <a:solidFill>
                  <a:srgbClr val="535557"/>
                </a:solidFill>
                <a:latin typeface="Arial"/>
                <a:cs typeface="Arial"/>
              </a:rPr>
              <a:t> </a:t>
            </a:r>
            <a:r>
              <a:rPr sz="650" spc="-13" dirty="0">
                <a:solidFill>
                  <a:srgbClr val="535557"/>
                </a:solidFill>
                <a:latin typeface="Arial"/>
                <a:cs typeface="Arial"/>
              </a:rPr>
              <a:t>General</a:t>
            </a:r>
          </a:p>
        </p:txBody>
      </p:sp>
      <p:sp>
        <p:nvSpPr>
          <p:cNvPr id="19" name="object 19"/>
          <p:cNvSpPr txBox="1"/>
          <p:nvPr/>
        </p:nvSpPr>
        <p:spPr>
          <a:xfrm>
            <a:off x="4173527" y="2576834"/>
            <a:ext cx="1626504"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spc="-12" dirty="0">
                <a:solidFill>
                  <a:srgbClr val="535557"/>
                </a:solidFill>
                <a:latin typeface="Arial"/>
                <a:cs typeface="Arial"/>
              </a:rPr>
              <a:t>knowledge</a:t>
            </a:r>
            <a:r>
              <a:rPr sz="650" dirty="0">
                <a:solidFill>
                  <a:srgbClr val="535557"/>
                </a:solidFill>
                <a:latin typeface="Arial"/>
                <a:cs typeface="Arial"/>
              </a:rPr>
              <a:t> </a:t>
            </a:r>
            <a:r>
              <a:rPr sz="650" spc="-13" dirty="0">
                <a:solidFill>
                  <a:srgbClr val="535557"/>
                </a:solidFill>
                <a:latin typeface="Arial"/>
                <a:cs typeface="Arial"/>
              </a:rPr>
              <a:t>of</a:t>
            </a:r>
            <a:r>
              <a:rPr sz="650" dirty="0">
                <a:solidFill>
                  <a:srgbClr val="535557"/>
                </a:solidFill>
                <a:latin typeface="Arial"/>
                <a:cs typeface="Arial"/>
              </a:rPr>
              <a:t> </a:t>
            </a:r>
            <a:r>
              <a:rPr sz="650" spc="-13" dirty="0">
                <a:solidFill>
                  <a:srgbClr val="535557"/>
                </a:solidFill>
                <a:latin typeface="Arial"/>
                <a:cs typeface="Arial"/>
              </a:rPr>
              <a:t>how</a:t>
            </a:r>
            <a:r>
              <a:rPr sz="650" spc="-10" dirty="0">
                <a:solidFill>
                  <a:srgbClr val="535557"/>
                </a:solidFill>
                <a:latin typeface="Arial"/>
                <a:cs typeface="Arial"/>
              </a:rPr>
              <a:t> </a:t>
            </a:r>
            <a:r>
              <a:rPr sz="650" dirty="0">
                <a:solidFill>
                  <a:srgbClr val="535557"/>
                </a:solidFill>
                <a:latin typeface="Arial"/>
                <a:cs typeface="Arial"/>
              </a:rPr>
              <a:t>to</a:t>
            </a:r>
            <a:r>
              <a:rPr sz="650" spc="-13" dirty="0">
                <a:solidFill>
                  <a:srgbClr val="535557"/>
                </a:solidFill>
                <a:latin typeface="Arial"/>
                <a:cs typeface="Arial"/>
              </a:rPr>
              <a:t> </a:t>
            </a:r>
            <a:r>
              <a:rPr sz="650" spc="-12" dirty="0">
                <a:solidFill>
                  <a:srgbClr val="535557"/>
                </a:solidFill>
                <a:latin typeface="Arial"/>
                <a:cs typeface="Arial"/>
              </a:rPr>
              <a:t>use</a:t>
            </a:r>
            <a:r>
              <a:rPr sz="650" dirty="0">
                <a:solidFill>
                  <a:srgbClr val="535557"/>
                </a:solidFill>
                <a:latin typeface="Arial"/>
                <a:cs typeface="Arial"/>
              </a:rPr>
              <a:t> </a:t>
            </a:r>
            <a:r>
              <a:rPr sz="650" spc="-12" dirty="0">
                <a:solidFill>
                  <a:srgbClr val="535557"/>
                </a:solidFill>
                <a:latin typeface="Arial"/>
                <a:cs typeface="Arial"/>
              </a:rPr>
              <a:t>IDSpecto.Admin</a:t>
            </a:r>
          </a:p>
        </p:txBody>
      </p:sp>
      <p:sp>
        <p:nvSpPr>
          <p:cNvPr id="20" name="object 20"/>
          <p:cNvSpPr txBox="1"/>
          <p:nvPr/>
        </p:nvSpPr>
        <p:spPr>
          <a:xfrm>
            <a:off x="7481620" y="2695476"/>
            <a:ext cx="809873"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spc="-17" dirty="0">
                <a:solidFill>
                  <a:srgbClr val="535557"/>
                </a:solidFill>
                <a:latin typeface="Arial"/>
                <a:cs typeface="Arial"/>
              </a:rPr>
              <a:t>No</a:t>
            </a:r>
            <a:r>
              <a:rPr sz="650" dirty="0">
                <a:solidFill>
                  <a:srgbClr val="535557"/>
                </a:solidFill>
                <a:latin typeface="Arial"/>
                <a:cs typeface="Arial"/>
              </a:rPr>
              <a:t> </a:t>
            </a:r>
            <a:r>
              <a:rPr sz="650" spc="-10" dirty="0">
                <a:solidFill>
                  <a:srgbClr val="535557"/>
                </a:solidFill>
                <a:latin typeface="Arial"/>
                <a:cs typeface="Arial"/>
              </a:rPr>
              <a:t>prior</a:t>
            </a:r>
            <a:r>
              <a:rPr sz="650" dirty="0">
                <a:solidFill>
                  <a:srgbClr val="535557"/>
                </a:solidFill>
                <a:latin typeface="Arial"/>
                <a:cs typeface="Arial"/>
              </a:rPr>
              <a:t> </a:t>
            </a:r>
            <a:r>
              <a:rPr sz="650" spc="-12" dirty="0">
                <a:solidFill>
                  <a:srgbClr val="535557"/>
                </a:solidFill>
                <a:latin typeface="Arial"/>
                <a:cs typeface="Arial"/>
              </a:rPr>
              <a:t>knowledge</a:t>
            </a:r>
          </a:p>
        </p:txBody>
      </p:sp>
      <p:sp>
        <p:nvSpPr>
          <p:cNvPr id="21" name="object 21"/>
          <p:cNvSpPr txBox="1"/>
          <p:nvPr/>
        </p:nvSpPr>
        <p:spPr>
          <a:xfrm>
            <a:off x="872715" y="2715336"/>
            <a:ext cx="496875"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b="1" spc="-13" dirty="0">
                <a:solidFill>
                  <a:srgbClr val="535557"/>
                </a:solidFill>
                <a:latin typeface="Arial"/>
                <a:cs typeface="Arial"/>
              </a:rPr>
              <a:t>Modules</a:t>
            </a:r>
            <a:r>
              <a:rPr sz="650" b="1" dirty="0">
                <a:solidFill>
                  <a:srgbClr val="535557"/>
                </a:solidFill>
                <a:latin typeface="Arial"/>
                <a:cs typeface="Arial"/>
              </a:rPr>
              <a:t> </a:t>
            </a:r>
            <a:r>
              <a:rPr sz="650" dirty="0">
                <a:solidFill>
                  <a:srgbClr val="535557"/>
                </a:solidFill>
                <a:latin typeface="Arial"/>
                <a:cs typeface="Arial"/>
              </a:rPr>
              <a:t>•</a:t>
            </a:r>
          </a:p>
        </p:txBody>
      </p:sp>
      <p:sp>
        <p:nvSpPr>
          <p:cNvPr id="22" name="object 22"/>
          <p:cNvSpPr txBox="1"/>
          <p:nvPr/>
        </p:nvSpPr>
        <p:spPr>
          <a:xfrm>
            <a:off x="7485109" y="2816607"/>
            <a:ext cx="486740"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b="1" spc="-11" dirty="0">
                <a:solidFill>
                  <a:srgbClr val="535557"/>
                </a:solidFill>
                <a:latin typeface="Arial"/>
                <a:cs typeface="Arial"/>
              </a:rPr>
              <a:t>required</a:t>
            </a:r>
            <a:r>
              <a:rPr sz="650" b="1" dirty="0">
                <a:solidFill>
                  <a:srgbClr val="535557"/>
                </a:solidFill>
                <a:latin typeface="Arial"/>
                <a:cs typeface="Arial"/>
              </a:rPr>
              <a:t> .</a:t>
            </a:r>
          </a:p>
        </p:txBody>
      </p:sp>
      <p:sp>
        <p:nvSpPr>
          <p:cNvPr id="23" name="object 23"/>
          <p:cNvSpPr txBox="1"/>
          <p:nvPr/>
        </p:nvSpPr>
        <p:spPr>
          <a:xfrm>
            <a:off x="4181215" y="2850274"/>
            <a:ext cx="496875"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b="1" spc="-13" dirty="0">
                <a:solidFill>
                  <a:srgbClr val="535557"/>
                </a:solidFill>
                <a:latin typeface="Arial"/>
                <a:cs typeface="Arial"/>
              </a:rPr>
              <a:t>Modules</a:t>
            </a:r>
            <a:r>
              <a:rPr sz="650" b="1" dirty="0">
                <a:solidFill>
                  <a:srgbClr val="535557"/>
                </a:solidFill>
                <a:latin typeface="Arial"/>
                <a:cs typeface="Arial"/>
              </a:rPr>
              <a:t> </a:t>
            </a:r>
            <a:r>
              <a:rPr sz="650" dirty="0">
                <a:solidFill>
                  <a:srgbClr val="535557"/>
                </a:solidFill>
                <a:latin typeface="Arial"/>
                <a:cs typeface="Arial"/>
              </a:rPr>
              <a:t>•</a:t>
            </a:r>
          </a:p>
        </p:txBody>
      </p:sp>
      <p:sp>
        <p:nvSpPr>
          <p:cNvPr id="24" name="object 24"/>
          <p:cNvSpPr txBox="1"/>
          <p:nvPr/>
        </p:nvSpPr>
        <p:spPr>
          <a:xfrm>
            <a:off x="873819" y="2879094"/>
            <a:ext cx="2646054" cy="562013"/>
          </a:xfrm>
          <a:prstGeom prst="rect">
            <a:avLst/>
          </a:prstGeom>
        </p:spPr>
        <p:txBody>
          <a:bodyPr vert="horz" wrap="square" lIns="0" tIns="0" rIns="0" bIns="0" rtlCol="0">
            <a:spAutoFit/>
          </a:bodyPr>
          <a:lstStyle/>
          <a:p>
            <a:pPr marL="0" marR="0">
              <a:lnSpc>
                <a:spcPts val="700"/>
              </a:lnSpc>
              <a:spcBef>
                <a:spcPts val="0"/>
              </a:spcBef>
              <a:spcAft>
                <a:spcPts val="0"/>
              </a:spcAft>
            </a:pPr>
            <a:r>
              <a:rPr sz="650" spc="-12" dirty="0">
                <a:solidFill>
                  <a:srgbClr val="535557"/>
                </a:solidFill>
                <a:latin typeface="Arial"/>
                <a:cs typeface="Arial"/>
              </a:rPr>
              <a:t>Overview:</a:t>
            </a:r>
            <a:r>
              <a:rPr sz="650" dirty="0">
                <a:solidFill>
                  <a:srgbClr val="535557"/>
                </a:solidFill>
                <a:latin typeface="Arial"/>
                <a:cs typeface="Arial"/>
              </a:rPr>
              <a:t> </a:t>
            </a:r>
            <a:r>
              <a:rPr sz="650" spc="-12" dirty="0">
                <a:solidFill>
                  <a:srgbClr val="535557"/>
                </a:solidFill>
                <a:latin typeface="Arial"/>
                <a:cs typeface="Arial"/>
              </a:rPr>
              <a:t>IDSpecto.ADMIN</a:t>
            </a:r>
            <a:r>
              <a:rPr sz="650" spc="-11" dirty="0">
                <a:solidFill>
                  <a:srgbClr val="535557"/>
                </a:solidFill>
                <a:latin typeface="Arial"/>
                <a:cs typeface="Arial"/>
              </a:rPr>
              <a:t> </a:t>
            </a:r>
            <a:r>
              <a:rPr sz="650" spc="-13" dirty="0">
                <a:solidFill>
                  <a:srgbClr val="535557"/>
                </a:solidFill>
                <a:latin typeface="Arial"/>
                <a:cs typeface="Arial"/>
              </a:rPr>
              <a:t>and</a:t>
            </a:r>
            <a:r>
              <a:rPr sz="650" dirty="0">
                <a:solidFill>
                  <a:srgbClr val="535557"/>
                </a:solidFill>
                <a:latin typeface="Arial"/>
                <a:cs typeface="Arial"/>
              </a:rPr>
              <a:t> its</a:t>
            </a:r>
            <a:r>
              <a:rPr sz="650" spc="-12" dirty="0">
                <a:solidFill>
                  <a:srgbClr val="535557"/>
                </a:solidFill>
                <a:latin typeface="Arial"/>
                <a:cs typeface="Arial"/>
              </a:rPr>
              <a:t> </a:t>
            </a:r>
            <a:r>
              <a:rPr sz="650" spc="-13" dirty="0">
                <a:solidFill>
                  <a:srgbClr val="535557"/>
                </a:solidFill>
                <a:latin typeface="Arial"/>
                <a:cs typeface="Arial"/>
              </a:rPr>
              <a:t>modules</a:t>
            </a:r>
            <a:r>
              <a:rPr sz="650" dirty="0">
                <a:solidFill>
                  <a:srgbClr val="535557"/>
                </a:solidFill>
                <a:latin typeface="Arial"/>
                <a:cs typeface="Arial"/>
              </a:rPr>
              <a:t> •</a:t>
            </a:r>
            <a:r>
              <a:rPr sz="650" spc="-14" dirty="0">
                <a:solidFill>
                  <a:srgbClr val="535557"/>
                </a:solidFill>
                <a:latin typeface="Arial"/>
                <a:cs typeface="Arial"/>
              </a:rPr>
              <a:t> </a:t>
            </a:r>
            <a:r>
              <a:rPr sz="650" spc="-11" dirty="0">
                <a:solidFill>
                  <a:srgbClr val="535557"/>
                </a:solidFill>
                <a:latin typeface="Arial"/>
                <a:cs typeface="Arial"/>
              </a:rPr>
              <a:t>System</a:t>
            </a:r>
            <a:r>
              <a:rPr sz="650" spc="-14" dirty="0">
                <a:solidFill>
                  <a:srgbClr val="535557"/>
                </a:solidFill>
                <a:latin typeface="Arial"/>
                <a:cs typeface="Arial"/>
              </a:rPr>
              <a:t> </a:t>
            </a:r>
            <a:r>
              <a:rPr sz="650" spc="-11" dirty="0">
                <a:solidFill>
                  <a:srgbClr val="535557"/>
                </a:solidFill>
                <a:latin typeface="Arial"/>
                <a:cs typeface="Arial"/>
              </a:rPr>
              <a:t>handling</a:t>
            </a:r>
          </a:p>
          <a:p>
            <a:pPr marL="0" marR="0">
              <a:lnSpc>
                <a:spcPts val="700"/>
              </a:lnSpc>
              <a:spcBef>
                <a:spcPts val="440"/>
              </a:spcBef>
              <a:spcAft>
                <a:spcPts val="0"/>
              </a:spcAft>
            </a:pPr>
            <a:r>
              <a:rPr sz="650" dirty="0">
                <a:solidFill>
                  <a:srgbClr val="535557"/>
                </a:solidFill>
                <a:latin typeface="Arial"/>
                <a:cs typeface="Arial"/>
              </a:rPr>
              <a:t>with</a:t>
            </a:r>
            <a:r>
              <a:rPr sz="650" spc="-10" dirty="0">
                <a:solidFill>
                  <a:srgbClr val="535557"/>
                </a:solidFill>
                <a:latin typeface="Arial"/>
                <a:cs typeface="Arial"/>
              </a:rPr>
              <a:t> </a:t>
            </a:r>
            <a:r>
              <a:rPr sz="650" spc="-11" dirty="0">
                <a:solidFill>
                  <a:srgbClr val="535557"/>
                </a:solidFill>
                <a:latin typeface="Arial"/>
                <a:cs typeface="Arial"/>
              </a:rPr>
              <a:t>desktop</a:t>
            </a:r>
            <a:r>
              <a:rPr sz="650" dirty="0">
                <a:solidFill>
                  <a:srgbClr val="535557"/>
                </a:solidFill>
                <a:latin typeface="Arial"/>
                <a:cs typeface="Arial"/>
              </a:rPr>
              <a:t> </a:t>
            </a:r>
            <a:r>
              <a:rPr sz="650" spc="-13" dirty="0">
                <a:solidFill>
                  <a:srgbClr val="535557"/>
                </a:solidFill>
                <a:latin typeface="Arial"/>
                <a:cs typeface="Arial"/>
              </a:rPr>
              <a:t>and</a:t>
            </a:r>
            <a:r>
              <a:rPr sz="650" dirty="0">
                <a:solidFill>
                  <a:srgbClr val="535557"/>
                </a:solidFill>
                <a:latin typeface="Arial"/>
                <a:cs typeface="Arial"/>
              </a:rPr>
              <a:t> </a:t>
            </a:r>
            <a:r>
              <a:rPr sz="650" spc="-15" dirty="0">
                <a:solidFill>
                  <a:srgbClr val="535557"/>
                </a:solidFill>
                <a:latin typeface="Arial"/>
                <a:cs typeface="Arial"/>
              </a:rPr>
              <a:t>menu</a:t>
            </a:r>
            <a:r>
              <a:rPr sz="650" dirty="0">
                <a:solidFill>
                  <a:srgbClr val="535557"/>
                </a:solidFill>
                <a:latin typeface="Arial"/>
                <a:cs typeface="Arial"/>
              </a:rPr>
              <a:t> </a:t>
            </a:r>
            <a:r>
              <a:rPr sz="650" spc="-10" dirty="0">
                <a:solidFill>
                  <a:srgbClr val="535557"/>
                </a:solidFill>
                <a:latin typeface="Arial"/>
                <a:cs typeface="Arial"/>
              </a:rPr>
              <a:t>navigation</a:t>
            </a:r>
            <a:r>
              <a:rPr sz="650" dirty="0">
                <a:solidFill>
                  <a:srgbClr val="535557"/>
                </a:solidFill>
                <a:latin typeface="Arial"/>
                <a:cs typeface="Arial"/>
              </a:rPr>
              <a:t> •</a:t>
            </a:r>
            <a:r>
              <a:rPr sz="650" spc="-14" dirty="0">
                <a:solidFill>
                  <a:srgbClr val="535557"/>
                </a:solidFill>
                <a:latin typeface="Arial"/>
                <a:cs typeface="Arial"/>
              </a:rPr>
              <a:t> </a:t>
            </a:r>
            <a:r>
              <a:rPr sz="650" spc="-12" dirty="0">
                <a:solidFill>
                  <a:srgbClr val="535557"/>
                </a:solidFill>
                <a:latin typeface="Arial"/>
                <a:cs typeface="Arial"/>
              </a:rPr>
              <a:t>Object</a:t>
            </a:r>
            <a:r>
              <a:rPr sz="650" dirty="0">
                <a:solidFill>
                  <a:srgbClr val="535557"/>
                </a:solidFill>
                <a:latin typeface="Arial"/>
                <a:cs typeface="Arial"/>
              </a:rPr>
              <a:t> </a:t>
            </a:r>
            <a:r>
              <a:rPr sz="650" spc="-10" dirty="0">
                <a:solidFill>
                  <a:srgbClr val="535557"/>
                </a:solidFill>
                <a:latin typeface="Arial"/>
                <a:cs typeface="Arial"/>
              </a:rPr>
              <a:t>structures</a:t>
            </a:r>
            <a:r>
              <a:rPr sz="650" dirty="0">
                <a:solidFill>
                  <a:srgbClr val="535557"/>
                </a:solidFill>
                <a:latin typeface="Arial"/>
                <a:cs typeface="Arial"/>
              </a:rPr>
              <a:t> </a:t>
            </a:r>
            <a:r>
              <a:rPr sz="650" spc="-13" dirty="0">
                <a:solidFill>
                  <a:srgbClr val="535557"/>
                </a:solidFill>
                <a:latin typeface="Arial"/>
                <a:cs typeface="Arial"/>
              </a:rPr>
              <a:t>and</a:t>
            </a:r>
            <a:r>
              <a:rPr sz="650" dirty="0">
                <a:solidFill>
                  <a:srgbClr val="535557"/>
                </a:solidFill>
                <a:latin typeface="Arial"/>
                <a:cs typeface="Arial"/>
              </a:rPr>
              <a:t> </a:t>
            </a:r>
            <a:r>
              <a:rPr sz="650" spc="-11" dirty="0">
                <a:solidFill>
                  <a:srgbClr val="535557"/>
                </a:solidFill>
                <a:latin typeface="Arial"/>
                <a:cs typeface="Arial"/>
              </a:rPr>
              <a:t>data</a:t>
            </a:r>
            <a:r>
              <a:rPr sz="650" dirty="0">
                <a:solidFill>
                  <a:srgbClr val="535557"/>
                </a:solidFill>
                <a:latin typeface="Arial"/>
                <a:cs typeface="Arial"/>
              </a:rPr>
              <a:t> </a:t>
            </a:r>
            <a:r>
              <a:rPr sz="650" spc="-12" dirty="0">
                <a:solidFill>
                  <a:srgbClr val="535557"/>
                </a:solidFill>
                <a:latin typeface="Arial"/>
                <a:cs typeface="Arial"/>
              </a:rPr>
              <a:t>content</a:t>
            </a:r>
          </a:p>
          <a:p>
            <a:pPr marL="0" marR="0">
              <a:lnSpc>
                <a:spcPts val="700"/>
              </a:lnSpc>
              <a:spcBef>
                <a:spcPts val="490"/>
              </a:spcBef>
              <a:spcAft>
                <a:spcPts val="0"/>
              </a:spcAft>
            </a:pPr>
            <a:r>
              <a:rPr sz="650" dirty="0">
                <a:solidFill>
                  <a:srgbClr val="535557"/>
                </a:solidFill>
                <a:latin typeface="Arial"/>
                <a:cs typeface="Arial"/>
              </a:rPr>
              <a:t>•</a:t>
            </a:r>
            <a:r>
              <a:rPr sz="650" spc="-14" dirty="0">
                <a:solidFill>
                  <a:srgbClr val="535557"/>
                </a:solidFill>
                <a:latin typeface="Arial"/>
                <a:cs typeface="Arial"/>
              </a:rPr>
              <a:t> </a:t>
            </a:r>
            <a:r>
              <a:rPr sz="650" spc="-12" dirty="0">
                <a:solidFill>
                  <a:srgbClr val="535557"/>
                </a:solidFill>
                <a:latin typeface="Arial"/>
                <a:cs typeface="Arial"/>
              </a:rPr>
              <a:t>Users</a:t>
            </a:r>
            <a:r>
              <a:rPr sz="650" dirty="0">
                <a:solidFill>
                  <a:srgbClr val="535557"/>
                </a:solidFill>
                <a:latin typeface="Arial"/>
                <a:cs typeface="Arial"/>
              </a:rPr>
              <a:t> </a:t>
            </a:r>
            <a:r>
              <a:rPr sz="650" spc="-13" dirty="0">
                <a:solidFill>
                  <a:srgbClr val="535557"/>
                </a:solidFill>
                <a:latin typeface="Arial"/>
                <a:cs typeface="Arial"/>
              </a:rPr>
              <a:t>and</a:t>
            </a:r>
            <a:r>
              <a:rPr sz="650" dirty="0">
                <a:solidFill>
                  <a:srgbClr val="535557"/>
                </a:solidFill>
                <a:latin typeface="Arial"/>
                <a:cs typeface="Arial"/>
              </a:rPr>
              <a:t> </a:t>
            </a:r>
            <a:r>
              <a:rPr sz="650" spc="-12" dirty="0">
                <a:solidFill>
                  <a:srgbClr val="535557"/>
                </a:solidFill>
                <a:latin typeface="Arial"/>
                <a:cs typeface="Arial"/>
              </a:rPr>
              <a:t>user</a:t>
            </a:r>
            <a:r>
              <a:rPr sz="650" dirty="0">
                <a:solidFill>
                  <a:srgbClr val="535557"/>
                </a:solidFill>
                <a:latin typeface="Arial"/>
                <a:cs typeface="Arial"/>
              </a:rPr>
              <a:t> </a:t>
            </a:r>
            <a:r>
              <a:rPr sz="650" spc="-12" dirty="0">
                <a:solidFill>
                  <a:srgbClr val="535557"/>
                </a:solidFill>
                <a:latin typeface="Arial"/>
                <a:cs typeface="Arial"/>
              </a:rPr>
              <a:t>groups</a:t>
            </a:r>
            <a:r>
              <a:rPr sz="650" dirty="0">
                <a:solidFill>
                  <a:srgbClr val="535557"/>
                </a:solidFill>
                <a:latin typeface="Arial"/>
                <a:cs typeface="Arial"/>
              </a:rPr>
              <a:t> •</a:t>
            </a:r>
            <a:r>
              <a:rPr sz="650" spc="-14" dirty="0">
                <a:solidFill>
                  <a:srgbClr val="535557"/>
                </a:solidFill>
                <a:latin typeface="Arial"/>
                <a:cs typeface="Arial"/>
              </a:rPr>
              <a:t> </a:t>
            </a:r>
            <a:r>
              <a:rPr sz="650" spc="-13" dirty="0">
                <a:solidFill>
                  <a:srgbClr val="535557"/>
                </a:solidFill>
                <a:latin typeface="Arial"/>
                <a:cs typeface="Arial"/>
              </a:rPr>
              <a:t>Dynamic</a:t>
            </a:r>
            <a:r>
              <a:rPr sz="650" dirty="0">
                <a:solidFill>
                  <a:srgbClr val="535557"/>
                </a:solidFill>
                <a:latin typeface="Arial"/>
                <a:cs typeface="Arial"/>
              </a:rPr>
              <a:t> </a:t>
            </a:r>
            <a:r>
              <a:rPr sz="650" spc="-10" dirty="0">
                <a:solidFill>
                  <a:srgbClr val="535557"/>
                </a:solidFill>
                <a:latin typeface="Arial"/>
                <a:cs typeface="Arial"/>
              </a:rPr>
              <a:t>relationship</a:t>
            </a:r>
          </a:p>
          <a:p>
            <a:pPr marL="0" marR="0">
              <a:lnSpc>
                <a:spcPts val="700"/>
              </a:lnSpc>
              <a:spcBef>
                <a:spcPts val="440"/>
              </a:spcBef>
              <a:spcAft>
                <a:spcPts val="0"/>
              </a:spcAft>
            </a:pPr>
            <a:r>
              <a:rPr sz="650" spc="-12" dirty="0">
                <a:solidFill>
                  <a:srgbClr val="535557"/>
                </a:solidFill>
                <a:latin typeface="Arial"/>
                <a:cs typeface="Arial"/>
              </a:rPr>
              <a:t>groups</a:t>
            </a:r>
            <a:r>
              <a:rPr sz="650" dirty="0">
                <a:solidFill>
                  <a:srgbClr val="535557"/>
                </a:solidFill>
                <a:latin typeface="Arial"/>
                <a:cs typeface="Arial"/>
              </a:rPr>
              <a:t> •</a:t>
            </a:r>
            <a:r>
              <a:rPr sz="650" spc="-14" dirty="0">
                <a:solidFill>
                  <a:srgbClr val="535557"/>
                </a:solidFill>
                <a:latin typeface="Arial"/>
                <a:cs typeface="Arial"/>
              </a:rPr>
              <a:t> </a:t>
            </a:r>
            <a:r>
              <a:rPr sz="650" spc="-13" dirty="0">
                <a:solidFill>
                  <a:srgbClr val="535557"/>
                </a:solidFill>
                <a:latin typeface="Arial"/>
                <a:cs typeface="Arial"/>
              </a:rPr>
              <a:t>Event</a:t>
            </a:r>
            <a:r>
              <a:rPr sz="650" dirty="0">
                <a:solidFill>
                  <a:srgbClr val="535557"/>
                </a:solidFill>
                <a:latin typeface="Arial"/>
                <a:cs typeface="Arial"/>
              </a:rPr>
              <a:t> </a:t>
            </a:r>
            <a:r>
              <a:rPr sz="650" spc="-13" dirty="0">
                <a:solidFill>
                  <a:srgbClr val="535557"/>
                </a:solidFill>
                <a:latin typeface="Arial"/>
                <a:cs typeface="Arial"/>
              </a:rPr>
              <a:t>and</a:t>
            </a:r>
            <a:r>
              <a:rPr sz="650" dirty="0">
                <a:solidFill>
                  <a:srgbClr val="535557"/>
                </a:solidFill>
                <a:latin typeface="Arial"/>
                <a:cs typeface="Arial"/>
              </a:rPr>
              <a:t> </a:t>
            </a:r>
            <a:r>
              <a:rPr sz="650" spc="-10" dirty="0">
                <a:solidFill>
                  <a:srgbClr val="535557"/>
                </a:solidFill>
                <a:latin typeface="Arial"/>
                <a:cs typeface="Arial"/>
              </a:rPr>
              <a:t>time</a:t>
            </a:r>
            <a:r>
              <a:rPr sz="650" dirty="0">
                <a:solidFill>
                  <a:srgbClr val="535557"/>
                </a:solidFill>
                <a:latin typeface="Arial"/>
                <a:cs typeface="Arial"/>
              </a:rPr>
              <a:t> </a:t>
            </a:r>
            <a:r>
              <a:rPr sz="650" spc="-11" dirty="0">
                <a:solidFill>
                  <a:srgbClr val="535557"/>
                </a:solidFill>
                <a:latin typeface="Arial"/>
                <a:cs typeface="Arial"/>
              </a:rPr>
              <a:t>control</a:t>
            </a:r>
            <a:r>
              <a:rPr sz="650" dirty="0">
                <a:solidFill>
                  <a:srgbClr val="535557"/>
                </a:solidFill>
                <a:latin typeface="Arial"/>
                <a:cs typeface="Arial"/>
              </a:rPr>
              <a:t> •</a:t>
            </a:r>
          </a:p>
        </p:txBody>
      </p:sp>
      <p:sp>
        <p:nvSpPr>
          <p:cNvPr id="25" name="object 25"/>
          <p:cNvSpPr txBox="1"/>
          <p:nvPr/>
        </p:nvSpPr>
        <p:spPr>
          <a:xfrm>
            <a:off x="4182319" y="2994724"/>
            <a:ext cx="2079096"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spc="-11" dirty="0">
                <a:solidFill>
                  <a:srgbClr val="535557"/>
                </a:solidFill>
                <a:latin typeface="Arial"/>
                <a:cs typeface="Arial"/>
              </a:rPr>
              <a:t>Overview</a:t>
            </a:r>
            <a:r>
              <a:rPr sz="650" spc="-12" dirty="0">
                <a:solidFill>
                  <a:srgbClr val="535557"/>
                </a:solidFill>
                <a:latin typeface="Arial"/>
                <a:cs typeface="Arial"/>
              </a:rPr>
              <a:t> </a:t>
            </a:r>
            <a:r>
              <a:rPr sz="650" spc="-13" dirty="0">
                <a:solidFill>
                  <a:srgbClr val="535557"/>
                </a:solidFill>
                <a:latin typeface="Arial"/>
                <a:cs typeface="Arial"/>
              </a:rPr>
              <a:t>of</a:t>
            </a:r>
            <a:r>
              <a:rPr sz="650" dirty="0">
                <a:solidFill>
                  <a:srgbClr val="535557"/>
                </a:solidFill>
                <a:latin typeface="Arial"/>
                <a:cs typeface="Arial"/>
              </a:rPr>
              <a:t> </a:t>
            </a:r>
            <a:r>
              <a:rPr sz="650" spc="-10" dirty="0">
                <a:solidFill>
                  <a:srgbClr val="535557"/>
                </a:solidFill>
                <a:latin typeface="Arial"/>
                <a:cs typeface="Arial"/>
              </a:rPr>
              <a:t>the </a:t>
            </a:r>
            <a:r>
              <a:rPr sz="650" spc="-12" dirty="0">
                <a:solidFill>
                  <a:srgbClr val="535557"/>
                </a:solidFill>
                <a:latin typeface="Arial"/>
                <a:cs typeface="Arial"/>
              </a:rPr>
              <a:t>Skalar</a:t>
            </a:r>
            <a:r>
              <a:rPr sz="650" dirty="0">
                <a:solidFill>
                  <a:srgbClr val="535557"/>
                </a:solidFill>
                <a:latin typeface="Arial"/>
                <a:cs typeface="Arial"/>
              </a:rPr>
              <a:t> </a:t>
            </a:r>
            <a:r>
              <a:rPr sz="650" spc="-12" dirty="0">
                <a:solidFill>
                  <a:srgbClr val="535557"/>
                </a:solidFill>
                <a:latin typeface="Arial"/>
                <a:cs typeface="Arial"/>
              </a:rPr>
              <a:t>product</a:t>
            </a:r>
            <a:r>
              <a:rPr sz="650" dirty="0">
                <a:solidFill>
                  <a:srgbClr val="535557"/>
                </a:solidFill>
                <a:latin typeface="Arial"/>
                <a:cs typeface="Arial"/>
              </a:rPr>
              <a:t> </a:t>
            </a:r>
            <a:r>
              <a:rPr sz="650" spc="-10" dirty="0">
                <a:solidFill>
                  <a:srgbClr val="535557"/>
                </a:solidFill>
                <a:latin typeface="Arial"/>
                <a:cs typeface="Arial"/>
              </a:rPr>
              <a:t>family</a:t>
            </a:r>
            <a:r>
              <a:rPr sz="650" dirty="0">
                <a:solidFill>
                  <a:srgbClr val="535557"/>
                </a:solidFill>
                <a:latin typeface="Arial"/>
                <a:cs typeface="Arial"/>
              </a:rPr>
              <a:t> •</a:t>
            </a:r>
            <a:r>
              <a:rPr sz="650" spc="-14" dirty="0">
                <a:solidFill>
                  <a:srgbClr val="535557"/>
                </a:solidFill>
                <a:latin typeface="Arial"/>
                <a:cs typeface="Arial"/>
              </a:rPr>
              <a:t> </a:t>
            </a:r>
            <a:r>
              <a:rPr sz="650" spc="-11" dirty="0">
                <a:solidFill>
                  <a:srgbClr val="535557"/>
                </a:solidFill>
                <a:latin typeface="Arial"/>
                <a:cs typeface="Arial"/>
              </a:rPr>
              <a:t>Basic</a:t>
            </a:r>
            <a:r>
              <a:rPr sz="650" dirty="0">
                <a:solidFill>
                  <a:srgbClr val="535557"/>
                </a:solidFill>
                <a:latin typeface="Arial"/>
                <a:cs typeface="Arial"/>
              </a:rPr>
              <a:t> </a:t>
            </a:r>
            <a:r>
              <a:rPr sz="650" spc="-10" dirty="0">
                <a:solidFill>
                  <a:srgbClr val="535557"/>
                </a:solidFill>
                <a:latin typeface="Arial"/>
                <a:cs typeface="Arial"/>
              </a:rPr>
              <a:t>functions</a:t>
            </a:r>
          </a:p>
        </p:txBody>
      </p:sp>
      <p:sp>
        <p:nvSpPr>
          <p:cNvPr id="26" name="object 26"/>
          <p:cNvSpPr txBox="1"/>
          <p:nvPr/>
        </p:nvSpPr>
        <p:spPr>
          <a:xfrm>
            <a:off x="7489713" y="3100357"/>
            <a:ext cx="496875"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b="1" spc="-13" dirty="0">
                <a:solidFill>
                  <a:srgbClr val="535557"/>
                </a:solidFill>
                <a:latin typeface="Arial"/>
                <a:cs typeface="Arial"/>
              </a:rPr>
              <a:t>Modules</a:t>
            </a:r>
            <a:r>
              <a:rPr sz="650" b="1" dirty="0">
                <a:solidFill>
                  <a:srgbClr val="535557"/>
                </a:solidFill>
                <a:latin typeface="Arial"/>
                <a:cs typeface="Arial"/>
              </a:rPr>
              <a:t> </a:t>
            </a:r>
            <a:r>
              <a:rPr sz="650" dirty="0">
                <a:solidFill>
                  <a:srgbClr val="535557"/>
                </a:solidFill>
                <a:latin typeface="Arial"/>
                <a:cs typeface="Arial"/>
              </a:rPr>
              <a:t>•</a:t>
            </a:r>
          </a:p>
        </p:txBody>
      </p:sp>
      <p:sp>
        <p:nvSpPr>
          <p:cNvPr id="27" name="object 27"/>
          <p:cNvSpPr txBox="1"/>
          <p:nvPr/>
        </p:nvSpPr>
        <p:spPr>
          <a:xfrm>
            <a:off x="4182319" y="3159011"/>
            <a:ext cx="1782602" cy="272054"/>
          </a:xfrm>
          <a:prstGeom prst="rect">
            <a:avLst/>
          </a:prstGeom>
        </p:spPr>
        <p:txBody>
          <a:bodyPr vert="horz" wrap="square" lIns="0" tIns="0" rIns="0" bIns="0" rtlCol="0">
            <a:spAutoFit/>
          </a:bodyPr>
          <a:lstStyle/>
          <a:p>
            <a:pPr marL="0" marR="0">
              <a:lnSpc>
                <a:spcPts val="700"/>
              </a:lnSpc>
              <a:spcBef>
                <a:spcPts val="0"/>
              </a:spcBef>
              <a:spcAft>
                <a:spcPts val="0"/>
              </a:spcAft>
            </a:pPr>
            <a:r>
              <a:rPr sz="650" spc="-13" dirty="0">
                <a:solidFill>
                  <a:srgbClr val="535557"/>
                </a:solidFill>
                <a:latin typeface="Arial"/>
                <a:cs typeface="Arial"/>
              </a:rPr>
              <a:t>of</a:t>
            </a:r>
            <a:r>
              <a:rPr sz="650" dirty="0">
                <a:solidFill>
                  <a:srgbClr val="535557"/>
                </a:solidFill>
                <a:latin typeface="Arial"/>
                <a:cs typeface="Arial"/>
              </a:rPr>
              <a:t> </a:t>
            </a:r>
            <a:r>
              <a:rPr sz="650" spc="-10" dirty="0">
                <a:solidFill>
                  <a:srgbClr val="535557"/>
                </a:solidFill>
                <a:latin typeface="Arial"/>
                <a:cs typeface="Arial"/>
              </a:rPr>
              <a:t>Skalar.pro</a:t>
            </a:r>
            <a:r>
              <a:rPr sz="650" dirty="0">
                <a:solidFill>
                  <a:srgbClr val="535557"/>
                </a:solidFill>
                <a:latin typeface="Arial"/>
                <a:cs typeface="Arial"/>
              </a:rPr>
              <a:t> •</a:t>
            </a:r>
            <a:r>
              <a:rPr sz="650" spc="-14" dirty="0">
                <a:solidFill>
                  <a:srgbClr val="535557"/>
                </a:solidFill>
                <a:latin typeface="Arial"/>
                <a:cs typeface="Arial"/>
              </a:rPr>
              <a:t> </a:t>
            </a:r>
            <a:r>
              <a:rPr sz="650" spc="-12" dirty="0">
                <a:solidFill>
                  <a:srgbClr val="535557"/>
                </a:solidFill>
                <a:latin typeface="Arial"/>
                <a:cs typeface="Arial"/>
              </a:rPr>
              <a:t>Connection</a:t>
            </a:r>
            <a:r>
              <a:rPr sz="650" dirty="0">
                <a:solidFill>
                  <a:srgbClr val="535557"/>
                </a:solidFill>
                <a:latin typeface="Arial"/>
                <a:cs typeface="Arial"/>
              </a:rPr>
              <a:t> </a:t>
            </a:r>
            <a:r>
              <a:rPr sz="650" spc="-13" dirty="0">
                <a:solidFill>
                  <a:srgbClr val="535557"/>
                </a:solidFill>
                <a:latin typeface="Arial"/>
                <a:cs typeface="Arial"/>
              </a:rPr>
              <a:t>and</a:t>
            </a:r>
            <a:r>
              <a:rPr sz="650" dirty="0">
                <a:solidFill>
                  <a:srgbClr val="535557"/>
                </a:solidFill>
                <a:latin typeface="Arial"/>
                <a:cs typeface="Arial"/>
              </a:rPr>
              <a:t> </a:t>
            </a:r>
            <a:r>
              <a:rPr sz="650" spc="-12" dirty="0">
                <a:solidFill>
                  <a:srgbClr val="535557"/>
                </a:solidFill>
                <a:latin typeface="Arial"/>
                <a:cs typeface="Arial"/>
              </a:rPr>
              <a:t>commissioning</a:t>
            </a:r>
          </a:p>
          <a:p>
            <a:pPr marL="0" marR="0">
              <a:lnSpc>
                <a:spcPts val="700"/>
              </a:lnSpc>
              <a:spcBef>
                <a:spcPts val="440"/>
              </a:spcBef>
              <a:spcAft>
                <a:spcPts val="0"/>
              </a:spcAft>
            </a:pPr>
            <a:r>
              <a:rPr sz="650" dirty="0">
                <a:solidFill>
                  <a:srgbClr val="535557"/>
                </a:solidFill>
                <a:latin typeface="Arial"/>
                <a:cs typeface="Arial"/>
              </a:rPr>
              <a:t>•</a:t>
            </a:r>
            <a:r>
              <a:rPr sz="650" spc="-14" dirty="0">
                <a:solidFill>
                  <a:srgbClr val="535557"/>
                </a:solidFill>
                <a:latin typeface="Arial"/>
                <a:cs typeface="Arial"/>
              </a:rPr>
              <a:t> </a:t>
            </a:r>
            <a:r>
              <a:rPr sz="650" spc="-10" dirty="0">
                <a:solidFill>
                  <a:srgbClr val="535557"/>
                </a:solidFill>
                <a:latin typeface="Arial"/>
                <a:cs typeface="Arial"/>
              </a:rPr>
              <a:t>Configuration</a:t>
            </a:r>
            <a:r>
              <a:rPr sz="650" dirty="0">
                <a:solidFill>
                  <a:srgbClr val="535557"/>
                </a:solidFill>
                <a:latin typeface="Arial"/>
                <a:cs typeface="Arial"/>
              </a:rPr>
              <a:t> via</a:t>
            </a:r>
            <a:r>
              <a:rPr sz="650" spc="-11" dirty="0">
                <a:solidFill>
                  <a:srgbClr val="535557"/>
                </a:solidFill>
                <a:latin typeface="Arial"/>
                <a:cs typeface="Arial"/>
              </a:rPr>
              <a:t> </a:t>
            </a:r>
            <a:r>
              <a:rPr sz="650" spc="-10" dirty="0">
                <a:solidFill>
                  <a:srgbClr val="535557"/>
                </a:solidFill>
                <a:latin typeface="Arial"/>
                <a:cs typeface="Arial"/>
              </a:rPr>
              <a:t>the </a:t>
            </a:r>
            <a:r>
              <a:rPr sz="650" spc="-12" dirty="0">
                <a:solidFill>
                  <a:srgbClr val="535557"/>
                </a:solidFill>
                <a:latin typeface="Arial"/>
                <a:cs typeface="Arial"/>
              </a:rPr>
              <a:t>browser</a:t>
            </a:r>
          </a:p>
        </p:txBody>
      </p:sp>
      <p:sp>
        <p:nvSpPr>
          <p:cNvPr id="28" name="object 28"/>
          <p:cNvSpPr txBox="1"/>
          <p:nvPr/>
        </p:nvSpPr>
        <p:spPr>
          <a:xfrm>
            <a:off x="7490818" y="3264117"/>
            <a:ext cx="2088176" cy="996951"/>
          </a:xfrm>
          <a:prstGeom prst="rect">
            <a:avLst/>
          </a:prstGeom>
        </p:spPr>
        <p:txBody>
          <a:bodyPr vert="horz" wrap="square" lIns="0" tIns="0" rIns="0" bIns="0" rtlCol="0">
            <a:spAutoFit/>
          </a:bodyPr>
          <a:lstStyle/>
          <a:p>
            <a:pPr marL="0" marR="0">
              <a:lnSpc>
                <a:spcPts val="700"/>
              </a:lnSpc>
              <a:spcBef>
                <a:spcPts val="0"/>
              </a:spcBef>
              <a:spcAft>
                <a:spcPts val="0"/>
              </a:spcAft>
            </a:pPr>
            <a:r>
              <a:rPr sz="650" spc="-10" dirty="0">
                <a:solidFill>
                  <a:srgbClr val="535557"/>
                </a:solidFill>
                <a:latin typeface="Arial"/>
                <a:cs typeface="Arial"/>
              </a:rPr>
              <a:t>Introduction</a:t>
            </a:r>
            <a:r>
              <a:rPr sz="650" dirty="0">
                <a:solidFill>
                  <a:srgbClr val="535557"/>
                </a:solidFill>
                <a:latin typeface="Arial"/>
                <a:cs typeface="Arial"/>
              </a:rPr>
              <a:t> to</a:t>
            </a:r>
            <a:r>
              <a:rPr sz="650" spc="-13" dirty="0">
                <a:solidFill>
                  <a:srgbClr val="535557"/>
                </a:solidFill>
                <a:latin typeface="Arial"/>
                <a:cs typeface="Arial"/>
              </a:rPr>
              <a:t> </a:t>
            </a:r>
            <a:r>
              <a:rPr sz="650" spc="-10" dirty="0">
                <a:solidFill>
                  <a:srgbClr val="535557"/>
                </a:solidFill>
                <a:latin typeface="Arial"/>
                <a:cs typeface="Arial"/>
              </a:rPr>
              <a:t>the </a:t>
            </a:r>
            <a:r>
              <a:rPr sz="650" spc="-12" dirty="0">
                <a:solidFill>
                  <a:srgbClr val="535557"/>
                </a:solidFill>
                <a:latin typeface="Arial"/>
                <a:cs typeface="Arial"/>
              </a:rPr>
              <a:t>Technical</a:t>
            </a:r>
            <a:r>
              <a:rPr sz="650" dirty="0">
                <a:solidFill>
                  <a:srgbClr val="535557"/>
                </a:solidFill>
                <a:latin typeface="Arial"/>
                <a:cs typeface="Arial"/>
              </a:rPr>
              <a:t> </a:t>
            </a:r>
            <a:r>
              <a:rPr sz="650" spc="-11" dirty="0">
                <a:solidFill>
                  <a:srgbClr val="535557"/>
                </a:solidFill>
                <a:latin typeface="Arial"/>
                <a:cs typeface="Arial"/>
              </a:rPr>
              <a:t>Guideline</a:t>
            </a:r>
            <a:r>
              <a:rPr sz="650" dirty="0">
                <a:solidFill>
                  <a:srgbClr val="535557"/>
                </a:solidFill>
                <a:latin typeface="Arial"/>
                <a:cs typeface="Arial"/>
              </a:rPr>
              <a:t> •</a:t>
            </a:r>
            <a:r>
              <a:rPr sz="650" spc="-14" dirty="0">
                <a:solidFill>
                  <a:srgbClr val="535557"/>
                </a:solidFill>
                <a:latin typeface="Arial"/>
                <a:cs typeface="Arial"/>
              </a:rPr>
              <a:t> </a:t>
            </a:r>
            <a:r>
              <a:rPr sz="650" spc="-12" dirty="0">
                <a:solidFill>
                  <a:srgbClr val="535557"/>
                </a:solidFill>
                <a:latin typeface="Arial"/>
                <a:cs typeface="Arial"/>
              </a:rPr>
              <a:t>Fundamentals</a:t>
            </a:r>
          </a:p>
          <a:p>
            <a:pPr marL="0" marR="0">
              <a:lnSpc>
                <a:spcPts val="700"/>
              </a:lnSpc>
              <a:spcBef>
                <a:spcPts val="440"/>
              </a:spcBef>
              <a:spcAft>
                <a:spcPts val="0"/>
              </a:spcAft>
            </a:pPr>
            <a:r>
              <a:rPr sz="650" spc="-13" dirty="0">
                <a:solidFill>
                  <a:srgbClr val="535557"/>
                </a:solidFill>
                <a:latin typeface="Arial"/>
                <a:cs typeface="Arial"/>
              </a:rPr>
              <a:t>of</a:t>
            </a:r>
            <a:r>
              <a:rPr sz="650" dirty="0">
                <a:solidFill>
                  <a:srgbClr val="535557"/>
                </a:solidFill>
                <a:latin typeface="Arial"/>
                <a:cs typeface="Arial"/>
              </a:rPr>
              <a:t> </a:t>
            </a:r>
            <a:r>
              <a:rPr sz="650" spc="-15" dirty="0">
                <a:solidFill>
                  <a:srgbClr val="535557"/>
                </a:solidFill>
                <a:latin typeface="Arial"/>
                <a:cs typeface="Arial"/>
              </a:rPr>
              <a:t>PKI</a:t>
            </a:r>
            <a:r>
              <a:rPr sz="650" dirty="0">
                <a:solidFill>
                  <a:srgbClr val="535557"/>
                </a:solidFill>
                <a:latin typeface="Arial"/>
                <a:cs typeface="Arial"/>
              </a:rPr>
              <a:t> </a:t>
            </a:r>
            <a:r>
              <a:rPr sz="650" spc="-13" dirty="0">
                <a:solidFill>
                  <a:srgbClr val="535557"/>
                </a:solidFill>
                <a:latin typeface="Arial"/>
                <a:cs typeface="Arial"/>
              </a:rPr>
              <a:t>and</a:t>
            </a:r>
            <a:r>
              <a:rPr sz="650" dirty="0">
                <a:solidFill>
                  <a:srgbClr val="535557"/>
                </a:solidFill>
                <a:latin typeface="Arial"/>
                <a:cs typeface="Arial"/>
              </a:rPr>
              <a:t> Certificates •</a:t>
            </a:r>
            <a:r>
              <a:rPr sz="650" spc="-14" dirty="0">
                <a:solidFill>
                  <a:srgbClr val="535557"/>
                </a:solidFill>
                <a:latin typeface="Arial"/>
                <a:cs typeface="Arial"/>
              </a:rPr>
              <a:t> </a:t>
            </a:r>
            <a:r>
              <a:rPr sz="650" spc="-13" dirty="0">
                <a:solidFill>
                  <a:srgbClr val="535557"/>
                </a:solidFill>
                <a:latin typeface="Arial"/>
                <a:cs typeface="Arial"/>
              </a:rPr>
              <a:t>Market</a:t>
            </a:r>
            <a:r>
              <a:rPr sz="650" dirty="0">
                <a:solidFill>
                  <a:srgbClr val="535557"/>
                </a:solidFill>
                <a:latin typeface="Arial"/>
                <a:cs typeface="Arial"/>
              </a:rPr>
              <a:t> </a:t>
            </a:r>
            <a:r>
              <a:rPr sz="650" spc="-12" dirty="0">
                <a:solidFill>
                  <a:srgbClr val="535557"/>
                </a:solidFill>
                <a:latin typeface="Arial"/>
                <a:cs typeface="Arial"/>
              </a:rPr>
              <a:t>Processes</a:t>
            </a:r>
            <a:r>
              <a:rPr sz="650" dirty="0">
                <a:solidFill>
                  <a:srgbClr val="535557"/>
                </a:solidFill>
                <a:latin typeface="Arial"/>
                <a:cs typeface="Arial"/>
              </a:rPr>
              <a:t> </a:t>
            </a:r>
            <a:r>
              <a:rPr sz="650" spc="-13" dirty="0">
                <a:solidFill>
                  <a:srgbClr val="535557"/>
                </a:solidFill>
                <a:latin typeface="Arial"/>
                <a:cs typeface="Arial"/>
              </a:rPr>
              <a:t>and</a:t>
            </a:r>
          </a:p>
          <a:p>
            <a:pPr marL="0" marR="0">
              <a:lnSpc>
                <a:spcPts val="700"/>
              </a:lnSpc>
              <a:spcBef>
                <a:spcPts val="490"/>
              </a:spcBef>
              <a:spcAft>
                <a:spcPts val="0"/>
              </a:spcAft>
            </a:pPr>
            <a:r>
              <a:rPr sz="650" spc="-10" dirty="0">
                <a:solidFill>
                  <a:srgbClr val="535557"/>
                </a:solidFill>
                <a:latin typeface="Arial"/>
                <a:cs typeface="Arial"/>
              </a:rPr>
              <a:t>Responsibilities</a:t>
            </a:r>
            <a:r>
              <a:rPr sz="650" dirty="0">
                <a:solidFill>
                  <a:srgbClr val="535557"/>
                </a:solidFill>
                <a:latin typeface="Arial"/>
                <a:cs typeface="Arial"/>
              </a:rPr>
              <a:t> •</a:t>
            </a:r>
            <a:r>
              <a:rPr sz="650" spc="-14" dirty="0">
                <a:solidFill>
                  <a:srgbClr val="535557"/>
                </a:solidFill>
                <a:latin typeface="Arial"/>
                <a:cs typeface="Arial"/>
              </a:rPr>
              <a:t> </a:t>
            </a:r>
            <a:r>
              <a:rPr sz="650" spc="-11" dirty="0">
                <a:solidFill>
                  <a:srgbClr val="535557"/>
                </a:solidFill>
                <a:latin typeface="Arial"/>
                <a:cs typeface="Arial"/>
              </a:rPr>
              <a:t>System</a:t>
            </a:r>
            <a:r>
              <a:rPr sz="650" spc="-14" dirty="0">
                <a:solidFill>
                  <a:srgbClr val="535557"/>
                </a:solidFill>
                <a:latin typeface="Arial"/>
                <a:cs typeface="Arial"/>
              </a:rPr>
              <a:t> </a:t>
            </a:r>
            <a:r>
              <a:rPr sz="650" spc="-10" dirty="0">
                <a:solidFill>
                  <a:srgbClr val="535557"/>
                </a:solidFill>
                <a:latin typeface="Arial"/>
                <a:cs typeface="Arial"/>
              </a:rPr>
              <a:t>Structure</a:t>
            </a:r>
            <a:r>
              <a:rPr sz="650" dirty="0">
                <a:solidFill>
                  <a:srgbClr val="535557"/>
                </a:solidFill>
                <a:latin typeface="Arial"/>
                <a:cs typeface="Arial"/>
              </a:rPr>
              <a:t> </a:t>
            </a:r>
            <a:r>
              <a:rPr sz="650" spc="-13" dirty="0">
                <a:solidFill>
                  <a:srgbClr val="535557"/>
                </a:solidFill>
                <a:latin typeface="Arial"/>
                <a:cs typeface="Arial"/>
              </a:rPr>
              <a:t>and</a:t>
            </a:r>
          </a:p>
          <a:p>
            <a:pPr marL="0" marR="0">
              <a:lnSpc>
                <a:spcPts val="700"/>
              </a:lnSpc>
              <a:spcBef>
                <a:spcPts val="440"/>
              </a:spcBef>
              <a:spcAft>
                <a:spcPts val="0"/>
              </a:spcAft>
            </a:pPr>
            <a:r>
              <a:rPr sz="650" spc="-10" dirty="0">
                <a:solidFill>
                  <a:srgbClr val="535557"/>
                </a:solidFill>
                <a:latin typeface="Arial"/>
                <a:cs typeface="Arial"/>
              </a:rPr>
              <a:t>Architecture</a:t>
            </a:r>
            <a:r>
              <a:rPr sz="650" dirty="0">
                <a:solidFill>
                  <a:srgbClr val="535557"/>
                </a:solidFill>
                <a:latin typeface="Arial"/>
                <a:cs typeface="Arial"/>
              </a:rPr>
              <a:t> •</a:t>
            </a:r>
            <a:r>
              <a:rPr sz="650" spc="-14" dirty="0">
                <a:solidFill>
                  <a:srgbClr val="535557"/>
                </a:solidFill>
                <a:latin typeface="Arial"/>
                <a:cs typeface="Arial"/>
              </a:rPr>
              <a:t> </a:t>
            </a:r>
            <a:r>
              <a:rPr sz="650" spc="-11" dirty="0">
                <a:solidFill>
                  <a:srgbClr val="535557"/>
                </a:solidFill>
                <a:latin typeface="Arial"/>
                <a:cs typeface="Arial"/>
              </a:rPr>
              <a:t>Operation</a:t>
            </a:r>
            <a:r>
              <a:rPr sz="650" dirty="0">
                <a:solidFill>
                  <a:srgbClr val="535557"/>
                </a:solidFill>
                <a:latin typeface="Arial"/>
                <a:cs typeface="Arial"/>
              </a:rPr>
              <a:t> </a:t>
            </a:r>
            <a:r>
              <a:rPr sz="650" spc="-13" dirty="0">
                <a:solidFill>
                  <a:srgbClr val="535557"/>
                </a:solidFill>
                <a:latin typeface="Arial"/>
                <a:cs typeface="Arial"/>
              </a:rPr>
              <a:t>of</a:t>
            </a:r>
            <a:r>
              <a:rPr sz="650" dirty="0">
                <a:solidFill>
                  <a:srgbClr val="535557"/>
                </a:solidFill>
                <a:latin typeface="Arial"/>
                <a:cs typeface="Arial"/>
              </a:rPr>
              <a:t> </a:t>
            </a:r>
            <a:r>
              <a:rPr sz="650" spc="-10" dirty="0">
                <a:solidFill>
                  <a:srgbClr val="535557"/>
                </a:solidFill>
                <a:latin typeface="Arial"/>
                <a:cs typeface="Arial"/>
              </a:rPr>
              <a:t>the </a:t>
            </a:r>
            <a:r>
              <a:rPr sz="650" spc="-15" dirty="0">
                <a:solidFill>
                  <a:srgbClr val="535557"/>
                </a:solidFill>
                <a:latin typeface="Arial"/>
                <a:cs typeface="Arial"/>
              </a:rPr>
              <a:t>CLS</a:t>
            </a:r>
          </a:p>
          <a:p>
            <a:pPr marL="0" marR="0">
              <a:lnSpc>
                <a:spcPts val="700"/>
              </a:lnSpc>
              <a:spcBef>
                <a:spcPts val="490"/>
              </a:spcBef>
              <a:spcAft>
                <a:spcPts val="0"/>
              </a:spcAft>
            </a:pPr>
            <a:r>
              <a:rPr sz="650" spc="-12" dirty="0">
                <a:solidFill>
                  <a:srgbClr val="535557"/>
                </a:solidFill>
                <a:latin typeface="Arial"/>
                <a:cs typeface="Arial"/>
              </a:rPr>
              <a:t>Operator</a:t>
            </a:r>
            <a:r>
              <a:rPr sz="650" dirty="0">
                <a:solidFill>
                  <a:srgbClr val="535557"/>
                </a:solidFill>
                <a:latin typeface="Arial"/>
                <a:cs typeface="Arial"/>
              </a:rPr>
              <a:t> •</a:t>
            </a:r>
            <a:r>
              <a:rPr sz="650" spc="-14" dirty="0">
                <a:solidFill>
                  <a:srgbClr val="535557"/>
                </a:solidFill>
                <a:latin typeface="Arial"/>
                <a:cs typeface="Arial"/>
              </a:rPr>
              <a:t> </a:t>
            </a:r>
            <a:r>
              <a:rPr sz="650" spc="-11" dirty="0">
                <a:solidFill>
                  <a:srgbClr val="535557"/>
                </a:solidFill>
                <a:latin typeface="Arial"/>
                <a:cs typeface="Arial"/>
              </a:rPr>
              <a:t>Switching</a:t>
            </a:r>
            <a:r>
              <a:rPr sz="650" dirty="0">
                <a:solidFill>
                  <a:srgbClr val="535557"/>
                </a:solidFill>
                <a:latin typeface="Arial"/>
                <a:cs typeface="Arial"/>
              </a:rPr>
              <a:t> </a:t>
            </a:r>
            <a:r>
              <a:rPr sz="650" spc="-12" dirty="0">
                <a:solidFill>
                  <a:srgbClr val="535557"/>
                </a:solidFill>
                <a:latin typeface="Arial"/>
                <a:cs typeface="Arial"/>
              </a:rPr>
              <a:t>(Schedules,</a:t>
            </a:r>
            <a:r>
              <a:rPr sz="650" dirty="0">
                <a:solidFill>
                  <a:srgbClr val="535557"/>
                </a:solidFill>
                <a:latin typeface="Arial"/>
                <a:cs typeface="Arial"/>
              </a:rPr>
              <a:t> </a:t>
            </a:r>
            <a:r>
              <a:rPr sz="650" spc="-14" dirty="0">
                <a:solidFill>
                  <a:srgbClr val="535557"/>
                </a:solidFill>
                <a:latin typeface="Arial"/>
                <a:cs typeface="Arial"/>
              </a:rPr>
              <a:t>Ad-</a:t>
            </a:r>
          </a:p>
          <a:p>
            <a:pPr marL="0" marR="0">
              <a:lnSpc>
                <a:spcPts val="700"/>
              </a:lnSpc>
              <a:spcBef>
                <a:spcPts val="440"/>
              </a:spcBef>
              <a:spcAft>
                <a:spcPts val="0"/>
              </a:spcAft>
            </a:pPr>
            <a:r>
              <a:rPr sz="650" spc="-12" dirty="0">
                <a:solidFill>
                  <a:srgbClr val="535557"/>
                </a:solidFill>
                <a:latin typeface="Arial"/>
                <a:cs typeface="Arial"/>
              </a:rPr>
              <a:t>hoc,</a:t>
            </a:r>
            <a:r>
              <a:rPr sz="650" dirty="0">
                <a:solidFill>
                  <a:srgbClr val="535557"/>
                </a:solidFill>
                <a:latin typeface="Arial"/>
                <a:cs typeface="Arial"/>
              </a:rPr>
              <a:t> </a:t>
            </a:r>
            <a:r>
              <a:rPr sz="650" spc="-16" dirty="0">
                <a:solidFill>
                  <a:srgbClr val="535557"/>
                </a:solidFill>
                <a:latin typeface="Arial"/>
                <a:cs typeface="Arial"/>
              </a:rPr>
              <a:t>EEBUS)</a:t>
            </a:r>
            <a:r>
              <a:rPr sz="650" dirty="0">
                <a:solidFill>
                  <a:srgbClr val="535557"/>
                </a:solidFill>
                <a:latin typeface="Arial"/>
                <a:cs typeface="Arial"/>
              </a:rPr>
              <a:t> •</a:t>
            </a:r>
            <a:r>
              <a:rPr sz="650" spc="-14" dirty="0">
                <a:solidFill>
                  <a:srgbClr val="535557"/>
                </a:solidFill>
                <a:latin typeface="Arial"/>
                <a:cs typeface="Arial"/>
              </a:rPr>
              <a:t> </a:t>
            </a:r>
            <a:r>
              <a:rPr sz="650" spc="-12" dirty="0">
                <a:solidFill>
                  <a:srgbClr val="535557"/>
                </a:solidFill>
                <a:latin typeface="Arial"/>
                <a:cs typeface="Arial"/>
              </a:rPr>
              <a:t>Update</a:t>
            </a:r>
            <a:r>
              <a:rPr sz="650" dirty="0">
                <a:solidFill>
                  <a:srgbClr val="535557"/>
                </a:solidFill>
                <a:latin typeface="Arial"/>
                <a:cs typeface="Arial"/>
              </a:rPr>
              <a:t> </a:t>
            </a:r>
            <a:r>
              <a:rPr sz="650" spc="-13" dirty="0">
                <a:solidFill>
                  <a:srgbClr val="535557"/>
                </a:solidFill>
                <a:latin typeface="Arial"/>
                <a:cs typeface="Arial"/>
              </a:rPr>
              <a:t>and</a:t>
            </a:r>
            <a:r>
              <a:rPr sz="650" dirty="0">
                <a:solidFill>
                  <a:srgbClr val="535557"/>
                </a:solidFill>
                <a:latin typeface="Arial"/>
                <a:cs typeface="Arial"/>
              </a:rPr>
              <a:t> </a:t>
            </a:r>
            <a:r>
              <a:rPr sz="650" spc="-10" dirty="0">
                <a:solidFill>
                  <a:srgbClr val="535557"/>
                </a:solidFill>
                <a:latin typeface="Arial"/>
                <a:cs typeface="Arial"/>
              </a:rPr>
              <a:t>Configuration</a:t>
            </a:r>
            <a:r>
              <a:rPr sz="650" dirty="0">
                <a:solidFill>
                  <a:srgbClr val="535557"/>
                </a:solidFill>
                <a:latin typeface="Arial"/>
                <a:cs typeface="Arial"/>
              </a:rPr>
              <a:t> •</a:t>
            </a:r>
          </a:p>
          <a:p>
            <a:pPr marL="0" marR="0">
              <a:lnSpc>
                <a:spcPts val="700"/>
              </a:lnSpc>
              <a:spcBef>
                <a:spcPts val="490"/>
              </a:spcBef>
              <a:spcAft>
                <a:spcPts val="0"/>
              </a:spcAft>
            </a:pPr>
            <a:r>
              <a:rPr sz="650" spc="-11" dirty="0">
                <a:solidFill>
                  <a:srgbClr val="535557"/>
                </a:solidFill>
                <a:latin typeface="Arial"/>
                <a:cs typeface="Arial"/>
              </a:rPr>
              <a:t>Monitoring</a:t>
            </a:r>
          </a:p>
        </p:txBody>
      </p:sp>
      <p:sp>
        <p:nvSpPr>
          <p:cNvPr id="29" name="object 29"/>
          <p:cNvSpPr txBox="1"/>
          <p:nvPr/>
        </p:nvSpPr>
        <p:spPr>
          <a:xfrm>
            <a:off x="873819" y="3459011"/>
            <a:ext cx="1449380"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spc="-13" dirty="0">
                <a:solidFill>
                  <a:srgbClr val="535557"/>
                </a:solidFill>
                <a:latin typeface="Arial"/>
                <a:cs typeface="Arial"/>
              </a:rPr>
              <a:t>Measurement</a:t>
            </a:r>
            <a:r>
              <a:rPr sz="650" dirty="0">
                <a:solidFill>
                  <a:srgbClr val="535557"/>
                </a:solidFill>
                <a:latin typeface="Arial"/>
                <a:cs typeface="Arial"/>
              </a:rPr>
              <a:t> field</a:t>
            </a:r>
            <a:r>
              <a:rPr sz="650" spc="-12" dirty="0">
                <a:solidFill>
                  <a:srgbClr val="535557"/>
                </a:solidFill>
                <a:latin typeface="Arial"/>
                <a:cs typeface="Arial"/>
              </a:rPr>
              <a:t> </a:t>
            </a:r>
            <a:r>
              <a:rPr sz="650" spc="-14" dirty="0">
                <a:solidFill>
                  <a:srgbClr val="535557"/>
                </a:solidFill>
                <a:latin typeface="Arial"/>
                <a:cs typeface="Arial"/>
              </a:rPr>
              <a:t>management</a:t>
            </a:r>
            <a:r>
              <a:rPr sz="650" dirty="0">
                <a:solidFill>
                  <a:srgbClr val="535557"/>
                </a:solidFill>
                <a:latin typeface="Arial"/>
                <a:cs typeface="Arial"/>
              </a:rPr>
              <a:t> </a:t>
            </a:r>
            <a:r>
              <a:rPr sz="650" spc="-13" dirty="0">
                <a:solidFill>
                  <a:srgbClr val="535557"/>
                </a:solidFill>
                <a:latin typeface="Arial"/>
                <a:cs typeface="Arial"/>
              </a:rPr>
              <a:t>and</a:t>
            </a:r>
          </a:p>
        </p:txBody>
      </p:sp>
      <p:sp>
        <p:nvSpPr>
          <p:cNvPr id="30" name="object 30"/>
          <p:cNvSpPr txBox="1"/>
          <p:nvPr/>
        </p:nvSpPr>
        <p:spPr>
          <a:xfrm>
            <a:off x="873819" y="3603992"/>
            <a:ext cx="1465305"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spc="-10" dirty="0">
                <a:solidFill>
                  <a:srgbClr val="535557"/>
                </a:solidFill>
                <a:latin typeface="Arial"/>
                <a:cs typeface="Arial"/>
              </a:rPr>
              <a:t>configuration</a:t>
            </a:r>
            <a:r>
              <a:rPr sz="650" dirty="0">
                <a:solidFill>
                  <a:srgbClr val="535557"/>
                </a:solidFill>
                <a:latin typeface="Arial"/>
                <a:cs typeface="Arial"/>
              </a:rPr>
              <a:t> •</a:t>
            </a:r>
            <a:r>
              <a:rPr sz="650" spc="-14" dirty="0">
                <a:solidFill>
                  <a:srgbClr val="535557"/>
                </a:solidFill>
                <a:latin typeface="Arial"/>
                <a:cs typeface="Arial"/>
              </a:rPr>
              <a:t> </a:t>
            </a:r>
            <a:r>
              <a:rPr sz="650" spc="-12" dirty="0">
                <a:solidFill>
                  <a:srgbClr val="535557"/>
                </a:solidFill>
                <a:latin typeface="Arial"/>
                <a:cs typeface="Arial"/>
              </a:rPr>
              <a:t>Data</a:t>
            </a:r>
            <a:r>
              <a:rPr sz="650" dirty="0">
                <a:solidFill>
                  <a:srgbClr val="535557"/>
                </a:solidFill>
                <a:latin typeface="Arial"/>
                <a:cs typeface="Arial"/>
              </a:rPr>
              <a:t> </a:t>
            </a:r>
            <a:r>
              <a:rPr sz="650" spc="-10" dirty="0">
                <a:solidFill>
                  <a:srgbClr val="535557"/>
                </a:solidFill>
                <a:latin typeface="Arial"/>
                <a:cs typeface="Arial"/>
              </a:rPr>
              <a:t>acquisition</a:t>
            </a:r>
            <a:r>
              <a:rPr sz="650" dirty="0">
                <a:solidFill>
                  <a:srgbClr val="535557"/>
                </a:solidFill>
                <a:latin typeface="Arial"/>
                <a:cs typeface="Arial"/>
              </a:rPr>
              <a:t> </a:t>
            </a:r>
            <a:r>
              <a:rPr sz="650" spc="-10" dirty="0">
                <a:solidFill>
                  <a:srgbClr val="535557"/>
                </a:solidFill>
                <a:latin typeface="Arial"/>
                <a:cs typeface="Arial"/>
              </a:rPr>
              <a:t>jobs</a:t>
            </a:r>
            <a:r>
              <a:rPr sz="650" dirty="0">
                <a:solidFill>
                  <a:srgbClr val="535557"/>
                </a:solidFill>
                <a:latin typeface="Arial"/>
                <a:cs typeface="Arial"/>
              </a:rPr>
              <a:t> •</a:t>
            </a:r>
          </a:p>
        </p:txBody>
      </p:sp>
      <p:sp>
        <p:nvSpPr>
          <p:cNvPr id="31" name="object 31"/>
          <p:cNvSpPr txBox="1"/>
          <p:nvPr/>
        </p:nvSpPr>
        <p:spPr>
          <a:xfrm>
            <a:off x="4283368" y="3593950"/>
            <a:ext cx="2166384"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dirty="0">
                <a:solidFill>
                  <a:srgbClr val="535557"/>
                </a:solidFill>
                <a:latin typeface="Arial"/>
                <a:cs typeface="Arial"/>
              </a:rPr>
              <a:t>-</a:t>
            </a:r>
            <a:r>
              <a:rPr sz="650" spc="-14" dirty="0">
                <a:solidFill>
                  <a:srgbClr val="535557"/>
                </a:solidFill>
                <a:latin typeface="Arial"/>
                <a:cs typeface="Arial"/>
              </a:rPr>
              <a:t> </a:t>
            </a:r>
            <a:r>
              <a:rPr sz="650" spc="-10" dirty="0">
                <a:solidFill>
                  <a:srgbClr val="535557"/>
                </a:solidFill>
                <a:latin typeface="Arial"/>
                <a:cs typeface="Arial"/>
              </a:rPr>
              <a:t>Configuration</a:t>
            </a:r>
            <a:r>
              <a:rPr sz="650" dirty="0">
                <a:solidFill>
                  <a:srgbClr val="535557"/>
                </a:solidFill>
                <a:latin typeface="Arial"/>
                <a:cs typeface="Arial"/>
              </a:rPr>
              <a:t> </a:t>
            </a:r>
            <a:r>
              <a:rPr sz="650" spc="-10" dirty="0">
                <a:solidFill>
                  <a:srgbClr val="535557"/>
                </a:solidFill>
                <a:latin typeface="Arial"/>
                <a:cs typeface="Arial"/>
              </a:rPr>
              <a:t>options</a:t>
            </a:r>
            <a:r>
              <a:rPr sz="650" dirty="0">
                <a:solidFill>
                  <a:srgbClr val="535557"/>
                </a:solidFill>
                <a:latin typeface="Arial"/>
                <a:cs typeface="Arial"/>
              </a:rPr>
              <a:t> </a:t>
            </a:r>
            <a:r>
              <a:rPr sz="650" spc="-10" dirty="0">
                <a:solidFill>
                  <a:srgbClr val="535557"/>
                </a:solidFill>
                <a:latin typeface="Arial"/>
                <a:cs typeface="Arial"/>
              </a:rPr>
              <a:t>for</a:t>
            </a:r>
            <a:r>
              <a:rPr sz="650" dirty="0">
                <a:solidFill>
                  <a:srgbClr val="535557"/>
                </a:solidFill>
                <a:latin typeface="Arial"/>
                <a:cs typeface="Arial"/>
              </a:rPr>
              <a:t> </a:t>
            </a:r>
            <a:r>
              <a:rPr sz="650" spc="-10" dirty="0">
                <a:solidFill>
                  <a:srgbClr val="535557"/>
                </a:solidFill>
                <a:latin typeface="Arial"/>
                <a:cs typeface="Arial"/>
              </a:rPr>
              <a:t>administrators</a:t>
            </a:r>
            <a:r>
              <a:rPr sz="650" dirty="0">
                <a:solidFill>
                  <a:srgbClr val="535557"/>
                </a:solidFill>
                <a:latin typeface="Arial"/>
                <a:cs typeface="Arial"/>
              </a:rPr>
              <a:t> </a:t>
            </a:r>
            <a:r>
              <a:rPr sz="650" spc="-13" dirty="0">
                <a:solidFill>
                  <a:srgbClr val="535557"/>
                </a:solidFill>
                <a:latin typeface="Arial"/>
                <a:cs typeface="Arial"/>
              </a:rPr>
              <a:t>and</a:t>
            </a:r>
            <a:r>
              <a:rPr sz="650" dirty="0">
                <a:solidFill>
                  <a:srgbClr val="535557"/>
                </a:solidFill>
                <a:latin typeface="Arial"/>
                <a:cs typeface="Arial"/>
              </a:rPr>
              <a:t> </a:t>
            </a:r>
            <a:r>
              <a:rPr sz="650" spc="-10" dirty="0">
                <a:solidFill>
                  <a:srgbClr val="535557"/>
                </a:solidFill>
                <a:latin typeface="Arial"/>
                <a:cs typeface="Arial"/>
              </a:rPr>
              <a:t>technicians</a:t>
            </a:r>
          </a:p>
        </p:txBody>
      </p:sp>
      <p:sp>
        <p:nvSpPr>
          <p:cNvPr id="32" name="object 32"/>
          <p:cNvSpPr txBox="1"/>
          <p:nvPr/>
        </p:nvSpPr>
        <p:spPr>
          <a:xfrm>
            <a:off x="873819" y="3748971"/>
            <a:ext cx="1862403" cy="272054"/>
          </a:xfrm>
          <a:prstGeom prst="rect">
            <a:avLst/>
          </a:prstGeom>
        </p:spPr>
        <p:txBody>
          <a:bodyPr vert="horz" wrap="square" lIns="0" tIns="0" rIns="0" bIns="0" rtlCol="0">
            <a:spAutoFit/>
          </a:bodyPr>
          <a:lstStyle/>
          <a:p>
            <a:pPr marL="0" marR="0">
              <a:lnSpc>
                <a:spcPts val="700"/>
              </a:lnSpc>
              <a:spcBef>
                <a:spcPts val="0"/>
              </a:spcBef>
              <a:spcAft>
                <a:spcPts val="0"/>
              </a:spcAft>
            </a:pPr>
            <a:r>
              <a:rPr sz="650" spc="-14" dirty="0">
                <a:solidFill>
                  <a:srgbClr val="535557"/>
                </a:solidFill>
                <a:latin typeface="Arial"/>
                <a:cs typeface="Arial"/>
              </a:rPr>
              <a:t>Remote</a:t>
            </a:r>
            <a:r>
              <a:rPr sz="650" dirty="0">
                <a:solidFill>
                  <a:srgbClr val="535557"/>
                </a:solidFill>
                <a:latin typeface="Arial"/>
                <a:cs typeface="Arial"/>
              </a:rPr>
              <a:t> </a:t>
            </a:r>
            <a:r>
              <a:rPr sz="650" spc="-11" dirty="0">
                <a:solidFill>
                  <a:srgbClr val="535557"/>
                </a:solidFill>
                <a:latin typeface="Arial"/>
                <a:cs typeface="Arial"/>
              </a:rPr>
              <a:t>reading</a:t>
            </a:r>
            <a:r>
              <a:rPr sz="650" dirty="0">
                <a:solidFill>
                  <a:srgbClr val="535557"/>
                </a:solidFill>
                <a:latin typeface="Arial"/>
                <a:cs typeface="Arial"/>
              </a:rPr>
              <a:t> job</a:t>
            </a:r>
            <a:r>
              <a:rPr sz="650" spc="-10" dirty="0">
                <a:solidFill>
                  <a:srgbClr val="535557"/>
                </a:solidFill>
                <a:latin typeface="Arial"/>
                <a:cs typeface="Arial"/>
              </a:rPr>
              <a:t> </a:t>
            </a:r>
            <a:r>
              <a:rPr sz="650" spc="-14" dirty="0">
                <a:solidFill>
                  <a:srgbClr val="535557"/>
                </a:solidFill>
                <a:latin typeface="Arial"/>
                <a:cs typeface="Arial"/>
              </a:rPr>
              <a:t>management</a:t>
            </a:r>
            <a:r>
              <a:rPr sz="650" dirty="0">
                <a:solidFill>
                  <a:srgbClr val="535557"/>
                </a:solidFill>
                <a:latin typeface="Arial"/>
                <a:cs typeface="Arial"/>
              </a:rPr>
              <a:t> •</a:t>
            </a:r>
            <a:r>
              <a:rPr sz="650" spc="-14" dirty="0">
                <a:solidFill>
                  <a:srgbClr val="535557"/>
                </a:solidFill>
                <a:latin typeface="Arial"/>
                <a:cs typeface="Arial"/>
              </a:rPr>
              <a:t> </a:t>
            </a:r>
            <a:r>
              <a:rPr sz="650" spc="-11" dirty="0">
                <a:solidFill>
                  <a:srgbClr val="535557"/>
                </a:solidFill>
                <a:latin typeface="Arial"/>
                <a:cs typeface="Arial"/>
              </a:rPr>
              <a:t>Creating</a:t>
            </a:r>
            <a:r>
              <a:rPr sz="650" dirty="0">
                <a:solidFill>
                  <a:srgbClr val="535557"/>
                </a:solidFill>
                <a:latin typeface="Arial"/>
                <a:cs typeface="Arial"/>
              </a:rPr>
              <a:t> </a:t>
            </a:r>
            <a:r>
              <a:rPr sz="650" spc="-13" dirty="0">
                <a:solidFill>
                  <a:srgbClr val="535557"/>
                </a:solidFill>
                <a:latin typeface="Arial"/>
                <a:cs typeface="Arial"/>
              </a:rPr>
              <a:t>and</a:t>
            </a:r>
          </a:p>
          <a:p>
            <a:pPr marL="0" marR="0">
              <a:lnSpc>
                <a:spcPts val="700"/>
              </a:lnSpc>
              <a:spcBef>
                <a:spcPts val="440"/>
              </a:spcBef>
              <a:spcAft>
                <a:spcPts val="0"/>
              </a:spcAft>
            </a:pPr>
            <a:r>
              <a:rPr sz="650" spc="-11" dirty="0">
                <a:solidFill>
                  <a:srgbClr val="535557"/>
                </a:solidFill>
                <a:latin typeface="Arial"/>
                <a:cs typeface="Arial"/>
              </a:rPr>
              <a:t>assigning</a:t>
            </a:r>
            <a:r>
              <a:rPr sz="650" dirty="0">
                <a:solidFill>
                  <a:srgbClr val="535557"/>
                </a:solidFill>
                <a:latin typeface="Arial"/>
                <a:cs typeface="Arial"/>
              </a:rPr>
              <a:t> </a:t>
            </a:r>
            <a:r>
              <a:rPr sz="650" spc="-11" dirty="0">
                <a:solidFill>
                  <a:srgbClr val="535557"/>
                </a:solidFill>
                <a:latin typeface="Arial"/>
                <a:cs typeface="Arial"/>
              </a:rPr>
              <a:t>devices</a:t>
            </a:r>
            <a:r>
              <a:rPr sz="650" dirty="0">
                <a:solidFill>
                  <a:srgbClr val="535557"/>
                </a:solidFill>
                <a:latin typeface="Arial"/>
                <a:cs typeface="Arial"/>
              </a:rPr>
              <a:t> </a:t>
            </a:r>
            <a:r>
              <a:rPr sz="650" spc="-11" dirty="0">
                <a:solidFill>
                  <a:srgbClr val="535557"/>
                </a:solidFill>
                <a:latin typeface="Arial"/>
                <a:cs typeface="Arial"/>
              </a:rPr>
              <a:t>(meters,</a:t>
            </a:r>
          </a:p>
        </p:txBody>
      </p:sp>
      <p:sp>
        <p:nvSpPr>
          <p:cNvPr id="33" name="object 33"/>
          <p:cNvSpPr txBox="1"/>
          <p:nvPr/>
        </p:nvSpPr>
        <p:spPr>
          <a:xfrm>
            <a:off x="4182319" y="3865858"/>
            <a:ext cx="1487118"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dirty="0">
                <a:solidFill>
                  <a:srgbClr val="535557"/>
                </a:solidFill>
                <a:latin typeface="Arial"/>
                <a:cs typeface="Arial"/>
              </a:rPr>
              <a:t>•</a:t>
            </a:r>
            <a:r>
              <a:rPr sz="650" spc="-14" dirty="0">
                <a:solidFill>
                  <a:srgbClr val="535557"/>
                </a:solidFill>
                <a:latin typeface="Arial"/>
                <a:cs typeface="Arial"/>
              </a:rPr>
              <a:t> </a:t>
            </a:r>
            <a:r>
              <a:rPr sz="650" spc="-10" dirty="0">
                <a:solidFill>
                  <a:srgbClr val="535557"/>
                </a:solidFill>
                <a:latin typeface="Arial"/>
                <a:cs typeface="Arial"/>
              </a:rPr>
              <a:t>Insight</a:t>
            </a:r>
            <a:r>
              <a:rPr sz="650" dirty="0">
                <a:solidFill>
                  <a:srgbClr val="535557"/>
                </a:solidFill>
                <a:latin typeface="Arial"/>
                <a:cs typeface="Arial"/>
              </a:rPr>
              <a:t> into</a:t>
            </a:r>
            <a:r>
              <a:rPr sz="650" spc="-11" dirty="0">
                <a:solidFill>
                  <a:srgbClr val="535557"/>
                </a:solidFill>
                <a:latin typeface="Arial"/>
                <a:cs typeface="Arial"/>
              </a:rPr>
              <a:t> </a:t>
            </a:r>
            <a:r>
              <a:rPr sz="650" spc="-14" dirty="0">
                <a:solidFill>
                  <a:srgbClr val="535557"/>
                </a:solidFill>
                <a:latin typeface="Arial"/>
                <a:cs typeface="Arial"/>
              </a:rPr>
              <a:t>value-added</a:t>
            </a:r>
            <a:r>
              <a:rPr sz="650" dirty="0">
                <a:solidFill>
                  <a:srgbClr val="535557"/>
                </a:solidFill>
                <a:latin typeface="Arial"/>
                <a:cs typeface="Arial"/>
              </a:rPr>
              <a:t> </a:t>
            </a:r>
            <a:r>
              <a:rPr sz="650" spc="-10" dirty="0">
                <a:solidFill>
                  <a:srgbClr val="535557"/>
                </a:solidFill>
                <a:latin typeface="Arial"/>
                <a:cs typeface="Arial"/>
              </a:rPr>
              <a:t>applications</a:t>
            </a:r>
          </a:p>
        </p:txBody>
      </p:sp>
      <p:sp>
        <p:nvSpPr>
          <p:cNvPr id="34" name="object 34"/>
          <p:cNvSpPr txBox="1"/>
          <p:nvPr/>
        </p:nvSpPr>
        <p:spPr>
          <a:xfrm>
            <a:off x="4179465" y="4064762"/>
            <a:ext cx="2201493"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b="1" spc="-16" dirty="0">
                <a:solidFill>
                  <a:srgbClr val="535557"/>
                </a:solidFill>
                <a:latin typeface="Arial"/>
                <a:cs typeface="Arial"/>
              </a:rPr>
              <a:t>NOTE:</a:t>
            </a:r>
            <a:r>
              <a:rPr sz="650" b="1" dirty="0">
                <a:solidFill>
                  <a:srgbClr val="535557"/>
                </a:solidFill>
                <a:latin typeface="Arial"/>
                <a:cs typeface="Arial"/>
              </a:rPr>
              <a:t> </a:t>
            </a:r>
            <a:r>
              <a:rPr sz="650" b="1" spc="-15" dirty="0">
                <a:solidFill>
                  <a:srgbClr val="535557"/>
                </a:solidFill>
                <a:latin typeface="Arial"/>
                <a:cs typeface="Arial"/>
              </a:rPr>
              <a:t>You</a:t>
            </a:r>
            <a:r>
              <a:rPr sz="650" b="1" dirty="0">
                <a:solidFill>
                  <a:srgbClr val="535557"/>
                </a:solidFill>
                <a:latin typeface="Arial"/>
                <a:cs typeface="Arial"/>
              </a:rPr>
              <a:t> </a:t>
            </a:r>
            <a:r>
              <a:rPr sz="650" b="1" spc="-11" dirty="0">
                <a:solidFill>
                  <a:srgbClr val="535557"/>
                </a:solidFill>
                <a:latin typeface="Arial"/>
                <a:cs typeface="Arial"/>
              </a:rPr>
              <a:t>are</a:t>
            </a:r>
            <a:r>
              <a:rPr sz="650" b="1" dirty="0">
                <a:solidFill>
                  <a:srgbClr val="535557"/>
                </a:solidFill>
                <a:latin typeface="Arial"/>
                <a:cs typeface="Arial"/>
              </a:rPr>
              <a:t> </a:t>
            </a:r>
            <a:r>
              <a:rPr sz="650" b="1" spc="-14" dirty="0">
                <a:solidFill>
                  <a:srgbClr val="535557"/>
                </a:solidFill>
                <a:latin typeface="Arial"/>
                <a:cs typeface="Arial"/>
              </a:rPr>
              <a:t>welcome</a:t>
            </a:r>
            <a:r>
              <a:rPr sz="650" b="1" dirty="0">
                <a:solidFill>
                  <a:srgbClr val="535557"/>
                </a:solidFill>
                <a:latin typeface="Arial"/>
                <a:cs typeface="Arial"/>
              </a:rPr>
              <a:t> to</a:t>
            </a:r>
            <a:r>
              <a:rPr sz="650" b="1" spc="-13" dirty="0">
                <a:solidFill>
                  <a:srgbClr val="535557"/>
                </a:solidFill>
                <a:latin typeface="Arial"/>
                <a:cs typeface="Arial"/>
              </a:rPr>
              <a:t> </a:t>
            </a:r>
            <a:r>
              <a:rPr sz="650" b="1" spc="-11" dirty="0">
                <a:solidFill>
                  <a:srgbClr val="535557"/>
                </a:solidFill>
                <a:latin typeface="Arial"/>
                <a:cs typeface="Arial"/>
              </a:rPr>
              <a:t>bring</a:t>
            </a:r>
            <a:r>
              <a:rPr sz="650" b="1" dirty="0">
                <a:solidFill>
                  <a:srgbClr val="535557"/>
                </a:solidFill>
                <a:latin typeface="Arial"/>
                <a:cs typeface="Arial"/>
              </a:rPr>
              <a:t> </a:t>
            </a:r>
            <a:r>
              <a:rPr sz="650" b="1" spc="-14" dirty="0">
                <a:solidFill>
                  <a:srgbClr val="535557"/>
                </a:solidFill>
                <a:latin typeface="Arial"/>
                <a:cs typeface="Arial"/>
              </a:rPr>
              <a:t>your</a:t>
            </a:r>
            <a:r>
              <a:rPr sz="650" b="1" dirty="0">
                <a:solidFill>
                  <a:srgbClr val="535557"/>
                </a:solidFill>
                <a:latin typeface="Arial"/>
                <a:cs typeface="Arial"/>
              </a:rPr>
              <a:t> </a:t>
            </a:r>
            <a:r>
              <a:rPr sz="650" b="1" spc="-16" dirty="0">
                <a:solidFill>
                  <a:srgbClr val="535557"/>
                </a:solidFill>
                <a:latin typeface="Arial"/>
                <a:cs typeface="Arial"/>
              </a:rPr>
              <a:t>own</a:t>
            </a:r>
            <a:r>
              <a:rPr sz="650" b="1" dirty="0">
                <a:solidFill>
                  <a:srgbClr val="535557"/>
                </a:solidFill>
                <a:latin typeface="Arial"/>
                <a:cs typeface="Arial"/>
              </a:rPr>
              <a:t> </a:t>
            </a:r>
            <a:r>
              <a:rPr sz="650" b="1" spc="-11" dirty="0">
                <a:solidFill>
                  <a:srgbClr val="535557"/>
                </a:solidFill>
                <a:latin typeface="Arial"/>
                <a:cs typeface="Arial"/>
              </a:rPr>
              <a:t>Skalar.pro.</a:t>
            </a:r>
          </a:p>
        </p:txBody>
      </p:sp>
      <p:sp>
        <p:nvSpPr>
          <p:cNvPr id="35" name="object 35"/>
          <p:cNvSpPr txBox="1"/>
          <p:nvPr/>
        </p:nvSpPr>
        <p:spPr>
          <a:xfrm>
            <a:off x="980576" y="4309695"/>
            <a:ext cx="1070400"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spc="-15" dirty="0">
                <a:solidFill>
                  <a:srgbClr val="535557"/>
                </a:solidFill>
                <a:latin typeface="Arial"/>
                <a:cs typeface="Arial"/>
              </a:rPr>
              <a:t>Modems</a:t>
            </a:r>
            <a:r>
              <a:rPr sz="650" dirty="0">
                <a:solidFill>
                  <a:srgbClr val="535557"/>
                </a:solidFill>
                <a:latin typeface="Arial"/>
                <a:cs typeface="Arial"/>
              </a:rPr>
              <a:t> </a:t>
            </a:r>
            <a:r>
              <a:rPr sz="650" spc="-13" dirty="0">
                <a:solidFill>
                  <a:srgbClr val="535557"/>
                </a:solidFill>
                <a:latin typeface="Arial"/>
                <a:cs typeface="Arial"/>
              </a:rPr>
              <a:t>and</a:t>
            </a:r>
            <a:r>
              <a:rPr sz="650" dirty="0">
                <a:solidFill>
                  <a:srgbClr val="535557"/>
                </a:solidFill>
                <a:latin typeface="Arial"/>
                <a:cs typeface="Arial"/>
              </a:rPr>
              <a:t> </a:t>
            </a:r>
            <a:r>
              <a:rPr sz="650" spc="-11" dirty="0">
                <a:solidFill>
                  <a:srgbClr val="535557"/>
                </a:solidFill>
                <a:latin typeface="Arial"/>
                <a:cs typeface="Arial"/>
              </a:rPr>
              <a:t>converters)</a:t>
            </a:r>
            <a:r>
              <a:rPr sz="650" dirty="0">
                <a:solidFill>
                  <a:srgbClr val="535557"/>
                </a:solidFill>
                <a:latin typeface="Arial"/>
                <a:cs typeface="Arial"/>
              </a:rPr>
              <a:t> •</a:t>
            </a:r>
          </a:p>
        </p:txBody>
      </p:sp>
      <p:sp>
        <p:nvSpPr>
          <p:cNvPr id="36" name="object 36"/>
          <p:cNvSpPr txBox="1"/>
          <p:nvPr/>
        </p:nvSpPr>
        <p:spPr>
          <a:xfrm>
            <a:off x="873819" y="4455817"/>
            <a:ext cx="1985677" cy="254003"/>
          </a:xfrm>
          <a:prstGeom prst="rect">
            <a:avLst/>
          </a:prstGeom>
        </p:spPr>
        <p:txBody>
          <a:bodyPr vert="horz" wrap="square" lIns="0" tIns="0" rIns="0" bIns="0" rtlCol="0">
            <a:spAutoFit/>
          </a:bodyPr>
          <a:lstStyle/>
          <a:p>
            <a:pPr marL="0" marR="0">
              <a:lnSpc>
                <a:spcPts val="700"/>
              </a:lnSpc>
              <a:spcBef>
                <a:spcPts val="0"/>
              </a:spcBef>
              <a:spcAft>
                <a:spcPts val="0"/>
              </a:spcAft>
            </a:pPr>
            <a:r>
              <a:rPr sz="650" spc="-11" dirty="0">
                <a:solidFill>
                  <a:srgbClr val="535557"/>
                </a:solidFill>
                <a:latin typeface="Arial"/>
                <a:cs typeface="Arial"/>
              </a:rPr>
              <a:t>Creating</a:t>
            </a:r>
            <a:r>
              <a:rPr sz="650" dirty="0">
                <a:solidFill>
                  <a:srgbClr val="535557"/>
                </a:solidFill>
                <a:latin typeface="Arial"/>
                <a:cs typeface="Arial"/>
              </a:rPr>
              <a:t> </a:t>
            </a:r>
            <a:r>
              <a:rPr sz="650" spc="-10" dirty="0">
                <a:solidFill>
                  <a:srgbClr val="535557"/>
                </a:solidFill>
                <a:latin typeface="Arial"/>
                <a:cs typeface="Arial"/>
              </a:rPr>
              <a:t>raw</a:t>
            </a:r>
            <a:r>
              <a:rPr sz="650" spc="-13" dirty="0">
                <a:solidFill>
                  <a:srgbClr val="535557"/>
                </a:solidFill>
                <a:latin typeface="Arial"/>
                <a:cs typeface="Arial"/>
              </a:rPr>
              <a:t> </a:t>
            </a:r>
            <a:r>
              <a:rPr sz="650" spc="-11" dirty="0">
                <a:solidFill>
                  <a:srgbClr val="535557"/>
                </a:solidFill>
                <a:latin typeface="Arial"/>
                <a:cs typeface="Arial"/>
              </a:rPr>
              <a:t>data</a:t>
            </a:r>
            <a:r>
              <a:rPr sz="650" dirty="0">
                <a:solidFill>
                  <a:srgbClr val="535557"/>
                </a:solidFill>
                <a:latin typeface="Arial"/>
                <a:cs typeface="Arial"/>
              </a:rPr>
              <a:t> filters</a:t>
            </a:r>
            <a:r>
              <a:rPr sz="650" spc="-10" dirty="0">
                <a:solidFill>
                  <a:srgbClr val="535557"/>
                </a:solidFill>
                <a:latin typeface="Arial"/>
                <a:cs typeface="Arial"/>
              </a:rPr>
              <a:t> for</a:t>
            </a:r>
            <a:r>
              <a:rPr sz="650" dirty="0">
                <a:solidFill>
                  <a:srgbClr val="535557"/>
                </a:solidFill>
                <a:latin typeface="Arial"/>
                <a:cs typeface="Arial"/>
              </a:rPr>
              <a:t> </a:t>
            </a:r>
            <a:r>
              <a:rPr sz="650" spc="-12" dirty="0">
                <a:solidFill>
                  <a:srgbClr val="535557"/>
                </a:solidFill>
                <a:latin typeface="Arial"/>
                <a:cs typeface="Arial"/>
              </a:rPr>
              <a:t>customer-specific</a:t>
            </a:r>
            <a:r>
              <a:rPr sz="650" dirty="0">
                <a:solidFill>
                  <a:srgbClr val="535557"/>
                </a:solidFill>
                <a:latin typeface="Arial"/>
                <a:cs typeface="Arial"/>
              </a:rPr>
              <a:t> </a:t>
            </a:r>
            <a:r>
              <a:rPr sz="650" spc="-13" dirty="0">
                <a:solidFill>
                  <a:srgbClr val="535557"/>
                </a:solidFill>
                <a:latin typeface="Arial"/>
                <a:cs typeface="Arial"/>
              </a:rPr>
              <a:t>needs</a:t>
            </a:r>
          </a:p>
          <a:p>
            <a:pPr marL="99107" marR="0">
              <a:lnSpc>
                <a:spcPts val="700"/>
              </a:lnSpc>
              <a:spcBef>
                <a:spcPts val="298"/>
              </a:spcBef>
              <a:spcAft>
                <a:spcPts val="0"/>
              </a:spcAft>
            </a:pPr>
            <a:r>
              <a:rPr sz="650" spc="-12" dirty="0">
                <a:solidFill>
                  <a:srgbClr val="535557"/>
                </a:solidFill>
                <a:latin typeface="Arial"/>
                <a:cs typeface="Arial"/>
              </a:rPr>
              <a:t>Requirements</a:t>
            </a:r>
            <a:r>
              <a:rPr sz="650" dirty="0">
                <a:solidFill>
                  <a:srgbClr val="535557"/>
                </a:solidFill>
                <a:latin typeface="Arial"/>
                <a:cs typeface="Arial"/>
              </a:rPr>
              <a:t> •</a:t>
            </a:r>
          </a:p>
        </p:txBody>
      </p:sp>
      <p:sp>
        <p:nvSpPr>
          <p:cNvPr id="37" name="object 37"/>
          <p:cNvSpPr txBox="1"/>
          <p:nvPr/>
        </p:nvSpPr>
        <p:spPr>
          <a:xfrm>
            <a:off x="4172422" y="4488427"/>
            <a:ext cx="628007" cy="123475"/>
          </a:xfrm>
          <a:prstGeom prst="rect">
            <a:avLst/>
          </a:prstGeom>
        </p:spPr>
        <p:txBody>
          <a:bodyPr vert="horz" wrap="square" lIns="0" tIns="0" rIns="0" bIns="0" rtlCol="0">
            <a:spAutoFit/>
          </a:bodyPr>
          <a:lstStyle/>
          <a:p>
            <a:pPr marL="0" marR="0">
              <a:lnSpc>
                <a:spcPts val="672"/>
              </a:lnSpc>
              <a:spcBef>
                <a:spcPts val="0"/>
              </a:spcBef>
              <a:spcAft>
                <a:spcPts val="0"/>
              </a:spcAft>
            </a:pPr>
            <a:r>
              <a:rPr sz="600" b="1" dirty="0">
                <a:solidFill>
                  <a:srgbClr val="535557"/>
                </a:solidFill>
                <a:latin typeface="Arial"/>
                <a:cs typeface="Arial"/>
              </a:rPr>
              <a:t>Appointments</a:t>
            </a:r>
          </a:p>
        </p:txBody>
      </p:sp>
      <p:sp>
        <p:nvSpPr>
          <p:cNvPr id="38" name="object 38"/>
          <p:cNvSpPr txBox="1"/>
          <p:nvPr/>
        </p:nvSpPr>
        <p:spPr>
          <a:xfrm>
            <a:off x="7480921" y="4567591"/>
            <a:ext cx="628008" cy="123475"/>
          </a:xfrm>
          <a:prstGeom prst="rect">
            <a:avLst/>
          </a:prstGeom>
        </p:spPr>
        <p:txBody>
          <a:bodyPr vert="horz" wrap="square" lIns="0" tIns="0" rIns="0" bIns="0" rtlCol="0">
            <a:spAutoFit/>
          </a:bodyPr>
          <a:lstStyle/>
          <a:p>
            <a:pPr marL="0" marR="0">
              <a:lnSpc>
                <a:spcPts val="672"/>
              </a:lnSpc>
              <a:spcBef>
                <a:spcPts val="0"/>
              </a:spcBef>
              <a:spcAft>
                <a:spcPts val="0"/>
              </a:spcAft>
            </a:pPr>
            <a:r>
              <a:rPr sz="600" b="1" dirty="0">
                <a:solidFill>
                  <a:srgbClr val="535557"/>
                </a:solidFill>
                <a:latin typeface="Arial"/>
                <a:cs typeface="Arial"/>
              </a:rPr>
              <a:t>Appointments</a:t>
            </a:r>
          </a:p>
        </p:txBody>
      </p:sp>
      <p:sp>
        <p:nvSpPr>
          <p:cNvPr id="39" name="object 39"/>
          <p:cNvSpPr txBox="1"/>
          <p:nvPr/>
        </p:nvSpPr>
        <p:spPr>
          <a:xfrm>
            <a:off x="4177979" y="4629005"/>
            <a:ext cx="612809" cy="108862"/>
          </a:xfrm>
          <a:prstGeom prst="rect">
            <a:avLst/>
          </a:prstGeom>
        </p:spPr>
        <p:txBody>
          <a:bodyPr vert="horz" wrap="square" lIns="0" tIns="0" rIns="0" bIns="0" rtlCol="0">
            <a:spAutoFit/>
          </a:bodyPr>
          <a:lstStyle/>
          <a:p>
            <a:pPr marL="0" marR="0">
              <a:lnSpc>
                <a:spcPts val="557"/>
              </a:lnSpc>
              <a:spcBef>
                <a:spcPts val="0"/>
              </a:spcBef>
              <a:spcAft>
                <a:spcPts val="0"/>
              </a:spcAft>
            </a:pPr>
            <a:r>
              <a:rPr sz="500" dirty="0">
                <a:solidFill>
                  <a:srgbClr val="535557"/>
                </a:solidFill>
                <a:latin typeface="Arial"/>
                <a:cs typeface="Arial"/>
              </a:rPr>
              <a:t>February 24, 2026</a:t>
            </a:r>
          </a:p>
        </p:txBody>
      </p:sp>
      <p:sp>
        <p:nvSpPr>
          <p:cNvPr id="40" name="object 40"/>
          <p:cNvSpPr txBox="1"/>
          <p:nvPr/>
        </p:nvSpPr>
        <p:spPr>
          <a:xfrm>
            <a:off x="5404035" y="4635262"/>
            <a:ext cx="597027" cy="101140"/>
          </a:xfrm>
          <a:prstGeom prst="rect">
            <a:avLst/>
          </a:prstGeom>
        </p:spPr>
        <p:txBody>
          <a:bodyPr vert="horz" wrap="square" lIns="0" tIns="0" rIns="0" bIns="0" rtlCol="0">
            <a:spAutoFit/>
          </a:bodyPr>
          <a:lstStyle/>
          <a:p>
            <a:pPr marL="0" marR="0">
              <a:lnSpc>
                <a:spcPts val="496"/>
              </a:lnSpc>
              <a:spcBef>
                <a:spcPts val="0"/>
              </a:spcBef>
              <a:spcAft>
                <a:spcPts val="0"/>
              </a:spcAft>
            </a:pPr>
            <a:r>
              <a:rPr sz="450" dirty="0">
                <a:solidFill>
                  <a:srgbClr val="535557"/>
                </a:solidFill>
                <a:latin typeface="Arial"/>
                <a:cs typeface="Arial"/>
              </a:rPr>
              <a:t>September 15, 2026</a:t>
            </a:r>
          </a:p>
        </p:txBody>
      </p:sp>
      <p:sp>
        <p:nvSpPr>
          <p:cNvPr id="41" name="object 41"/>
          <p:cNvSpPr txBox="1"/>
          <p:nvPr/>
        </p:nvSpPr>
        <p:spPr>
          <a:xfrm>
            <a:off x="7489791" y="4693411"/>
            <a:ext cx="606388"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spc="-16" dirty="0">
                <a:solidFill>
                  <a:srgbClr val="535557"/>
                </a:solidFill>
                <a:latin typeface="Arial"/>
                <a:cs typeface="Arial"/>
              </a:rPr>
              <a:t>May</a:t>
            </a:r>
            <a:r>
              <a:rPr sz="650" dirty="0">
                <a:solidFill>
                  <a:srgbClr val="535557"/>
                </a:solidFill>
                <a:latin typeface="Arial"/>
                <a:cs typeface="Arial"/>
              </a:rPr>
              <a:t> </a:t>
            </a:r>
            <a:r>
              <a:rPr sz="650" spc="-13" dirty="0">
                <a:solidFill>
                  <a:srgbClr val="535557"/>
                </a:solidFill>
                <a:latin typeface="Arial"/>
                <a:cs typeface="Arial"/>
              </a:rPr>
              <a:t>19,</a:t>
            </a:r>
            <a:r>
              <a:rPr sz="650" dirty="0">
                <a:solidFill>
                  <a:srgbClr val="535557"/>
                </a:solidFill>
                <a:latin typeface="Arial"/>
                <a:cs typeface="Arial"/>
              </a:rPr>
              <a:t> </a:t>
            </a:r>
            <a:r>
              <a:rPr sz="650" spc="-13" dirty="0">
                <a:solidFill>
                  <a:srgbClr val="535557"/>
                </a:solidFill>
                <a:latin typeface="Arial"/>
                <a:cs typeface="Arial"/>
              </a:rPr>
              <a:t>2026</a:t>
            </a:r>
          </a:p>
        </p:txBody>
      </p:sp>
      <p:sp>
        <p:nvSpPr>
          <p:cNvPr id="42" name="object 42"/>
          <p:cNvSpPr txBox="1"/>
          <p:nvPr/>
        </p:nvSpPr>
        <p:spPr>
          <a:xfrm>
            <a:off x="8709223" y="4705192"/>
            <a:ext cx="610086" cy="112534"/>
          </a:xfrm>
          <a:prstGeom prst="rect">
            <a:avLst/>
          </a:prstGeom>
        </p:spPr>
        <p:txBody>
          <a:bodyPr vert="horz" wrap="square" lIns="0" tIns="0" rIns="0" bIns="0" rtlCol="0">
            <a:spAutoFit/>
          </a:bodyPr>
          <a:lstStyle/>
          <a:p>
            <a:pPr marL="0" marR="0">
              <a:lnSpc>
                <a:spcPts val="586"/>
              </a:lnSpc>
              <a:spcBef>
                <a:spcPts val="0"/>
              </a:spcBef>
              <a:spcAft>
                <a:spcPts val="0"/>
              </a:spcAft>
            </a:pPr>
            <a:r>
              <a:rPr sz="500" spc="13" dirty="0">
                <a:solidFill>
                  <a:srgbClr val="535557"/>
                </a:solidFill>
                <a:latin typeface="Arial"/>
                <a:cs typeface="Arial"/>
              </a:rPr>
              <a:t>October</a:t>
            </a:r>
            <a:r>
              <a:rPr sz="500" dirty="0">
                <a:solidFill>
                  <a:srgbClr val="535557"/>
                </a:solidFill>
                <a:latin typeface="Arial"/>
                <a:cs typeface="Arial"/>
              </a:rPr>
              <a:t> </a:t>
            </a:r>
            <a:r>
              <a:rPr sz="500" spc="14" dirty="0">
                <a:solidFill>
                  <a:srgbClr val="535557"/>
                </a:solidFill>
                <a:latin typeface="Arial"/>
                <a:cs typeface="Arial"/>
              </a:rPr>
              <a:t>27,</a:t>
            </a:r>
            <a:r>
              <a:rPr sz="500" dirty="0">
                <a:solidFill>
                  <a:srgbClr val="535557"/>
                </a:solidFill>
                <a:latin typeface="Arial"/>
                <a:cs typeface="Arial"/>
              </a:rPr>
              <a:t> </a:t>
            </a:r>
            <a:r>
              <a:rPr sz="500" spc="14" dirty="0">
                <a:solidFill>
                  <a:srgbClr val="535557"/>
                </a:solidFill>
                <a:latin typeface="Arial"/>
                <a:cs typeface="Arial"/>
              </a:rPr>
              <a:t>2026</a:t>
            </a:r>
          </a:p>
        </p:txBody>
      </p:sp>
      <p:sp>
        <p:nvSpPr>
          <p:cNvPr id="43" name="object 43"/>
          <p:cNvSpPr txBox="1"/>
          <p:nvPr/>
        </p:nvSpPr>
        <p:spPr>
          <a:xfrm>
            <a:off x="873819" y="4727726"/>
            <a:ext cx="1458049"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spc="-11" dirty="0">
                <a:solidFill>
                  <a:srgbClr val="535557"/>
                </a:solidFill>
                <a:latin typeface="Arial"/>
                <a:cs typeface="Arial"/>
              </a:rPr>
              <a:t>Monitoring</a:t>
            </a:r>
            <a:r>
              <a:rPr sz="650" dirty="0">
                <a:solidFill>
                  <a:srgbClr val="535557"/>
                </a:solidFill>
                <a:latin typeface="Arial"/>
                <a:cs typeface="Arial"/>
              </a:rPr>
              <a:t> </a:t>
            </a:r>
            <a:r>
              <a:rPr sz="650" spc="-13" dirty="0">
                <a:solidFill>
                  <a:srgbClr val="535557"/>
                </a:solidFill>
                <a:latin typeface="Arial"/>
                <a:cs typeface="Arial"/>
              </a:rPr>
              <a:t>and</a:t>
            </a:r>
            <a:r>
              <a:rPr sz="650" dirty="0">
                <a:solidFill>
                  <a:srgbClr val="535557"/>
                </a:solidFill>
                <a:latin typeface="Arial"/>
                <a:cs typeface="Arial"/>
              </a:rPr>
              <a:t> </a:t>
            </a:r>
            <a:r>
              <a:rPr sz="650" spc="-11" dirty="0">
                <a:solidFill>
                  <a:srgbClr val="535557"/>
                </a:solidFill>
                <a:latin typeface="Arial"/>
                <a:cs typeface="Arial"/>
              </a:rPr>
              <a:t>transmission</a:t>
            </a:r>
            <a:r>
              <a:rPr sz="650" dirty="0">
                <a:solidFill>
                  <a:srgbClr val="535557"/>
                </a:solidFill>
                <a:latin typeface="Arial"/>
                <a:cs typeface="Arial"/>
              </a:rPr>
              <a:t> </a:t>
            </a:r>
            <a:r>
              <a:rPr sz="650" spc="-10" dirty="0">
                <a:solidFill>
                  <a:srgbClr val="535557"/>
                </a:solidFill>
                <a:latin typeface="Arial"/>
                <a:cs typeface="Arial"/>
              </a:rPr>
              <a:t>analysis</a:t>
            </a:r>
          </a:p>
        </p:txBody>
      </p:sp>
      <p:sp>
        <p:nvSpPr>
          <p:cNvPr id="44" name="object 44"/>
          <p:cNvSpPr txBox="1"/>
          <p:nvPr/>
        </p:nvSpPr>
        <p:spPr>
          <a:xfrm>
            <a:off x="4176609" y="4940905"/>
            <a:ext cx="261060"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b="1" spc="-13" dirty="0">
                <a:solidFill>
                  <a:srgbClr val="535557"/>
                </a:solidFill>
                <a:latin typeface="Arial"/>
                <a:cs typeface="Arial"/>
              </a:rPr>
              <a:t>Fee</a:t>
            </a:r>
          </a:p>
        </p:txBody>
      </p:sp>
      <p:sp>
        <p:nvSpPr>
          <p:cNvPr id="45" name="object 45"/>
          <p:cNvSpPr txBox="1"/>
          <p:nvPr/>
        </p:nvSpPr>
        <p:spPr>
          <a:xfrm>
            <a:off x="863924" y="5019182"/>
            <a:ext cx="628007" cy="123475"/>
          </a:xfrm>
          <a:prstGeom prst="rect">
            <a:avLst/>
          </a:prstGeom>
        </p:spPr>
        <p:txBody>
          <a:bodyPr vert="horz" wrap="square" lIns="0" tIns="0" rIns="0" bIns="0" rtlCol="0">
            <a:spAutoFit/>
          </a:bodyPr>
          <a:lstStyle/>
          <a:p>
            <a:pPr marL="0" marR="0">
              <a:lnSpc>
                <a:spcPts val="672"/>
              </a:lnSpc>
              <a:spcBef>
                <a:spcPts val="0"/>
              </a:spcBef>
              <a:spcAft>
                <a:spcPts val="0"/>
              </a:spcAft>
            </a:pPr>
            <a:r>
              <a:rPr sz="600" b="1" dirty="0">
                <a:solidFill>
                  <a:srgbClr val="535557"/>
                </a:solidFill>
                <a:latin typeface="Arial"/>
                <a:cs typeface="Arial"/>
              </a:rPr>
              <a:t>Appointments</a:t>
            </a:r>
          </a:p>
        </p:txBody>
      </p:sp>
      <p:sp>
        <p:nvSpPr>
          <p:cNvPr id="46" name="object 46"/>
          <p:cNvSpPr txBox="1"/>
          <p:nvPr/>
        </p:nvSpPr>
        <p:spPr>
          <a:xfrm>
            <a:off x="7485107" y="5020068"/>
            <a:ext cx="261060"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b="1" spc="-13" dirty="0">
                <a:solidFill>
                  <a:srgbClr val="535557"/>
                </a:solidFill>
                <a:latin typeface="Arial"/>
                <a:cs typeface="Arial"/>
              </a:rPr>
              <a:t>Fee</a:t>
            </a:r>
          </a:p>
        </p:txBody>
      </p:sp>
      <p:sp>
        <p:nvSpPr>
          <p:cNvPr id="47" name="object 47"/>
          <p:cNvSpPr txBox="1"/>
          <p:nvPr/>
        </p:nvSpPr>
        <p:spPr>
          <a:xfrm>
            <a:off x="4179007" y="5100549"/>
            <a:ext cx="1318901" cy="258116"/>
          </a:xfrm>
          <a:prstGeom prst="rect">
            <a:avLst/>
          </a:prstGeom>
        </p:spPr>
        <p:txBody>
          <a:bodyPr vert="horz" wrap="square" lIns="0" tIns="0" rIns="0" bIns="0" rtlCol="0">
            <a:spAutoFit/>
          </a:bodyPr>
          <a:lstStyle/>
          <a:p>
            <a:pPr marL="2283" marR="0">
              <a:lnSpc>
                <a:spcPts val="700"/>
              </a:lnSpc>
              <a:spcBef>
                <a:spcPts val="0"/>
              </a:spcBef>
              <a:spcAft>
                <a:spcPts val="0"/>
              </a:spcAft>
            </a:pPr>
            <a:r>
              <a:rPr sz="650" spc="-11" dirty="0">
                <a:solidFill>
                  <a:srgbClr val="535557"/>
                </a:solidFill>
                <a:latin typeface="Arial"/>
                <a:cs typeface="Arial"/>
              </a:rPr>
              <a:t>€1,400.00</a:t>
            </a:r>
            <a:r>
              <a:rPr sz="650" spc="62" dirty="0">
                <a:solidFill>
                  <a:srgbClr val="535557"/>
                </a:solidFill>
                <a:latin typeface="Arial"/>
                <a:cs typeface="Arial"/>
              </a:rPr>
              <a:t> </a:t>
            </a:r>
            <a:r>
              <a:rPr sz="650" spc="-13" dirty="0">
                <a:solidFill>
                  <a:srgbClr val="535557"/>
                </a:solidFill>
                <a:latin typeface="Arial"/>
                <a:cs typeface="Arial"/>
              </a:rPr>
              <a:t>Seminar</a:t>
            </a:r>
            <a:r>
              <a:rPr sz="650" dirty="0">
                <a:solidFill>
                  <a:srgbClr val="535557"/>
                </a:solidFill>
                <a:latin typeface="Arial"/>
                <a:cs typeface="Arial"/>
              </a:rPr>
              <a:t> </a:t>
            </a:r>
            <a:r>
              <a:rPr sz="650" spc="-15" dirty="0">
                <a:solidFill>
                  <a:srgbClr val="535557"/>
                </a:solidFill>
                <a:latin typeface="Arial"/>
                <a:cs typeface="Arial"/>
              </a:rPr>
              <a:t>No.</a:t>
            </a:r>
            <a:r>
              <a:rPr sz="650" dirty="0">
                <a:solidFill>
                  <a:srgbClr val="535557"/>
                </a:solidFill>
                <a:latin typeface="Arial"/>
                <a:cs typeface="Arial"/>
              </a:rPr>
              <a:t> M</a:t>
            </a:r>
            <a:r>
              <a:rPr sz="650" spc="-25" dirty="0">
                <a:solidFill>
                  <a:srgbClr val="535557"/>
                </a:solidFill>
                <a:latin typeface="Arial"/>
                <a:cs typeface="Arial"/>
              </a:rPr>
              <a:t> </a:t>
            </a:r>
            <a:r>
              <a:rPr sz="650" spc="-13" dirty="0">
                <a:solidFill>
                  <a:srgbClr val="535557"/>
                </a:solidFill>
                <a:latin typeface="Arial"/>
                <a:cs typeface="Arial"/>
              </a:rPr>
              <a:t>520</a:t>
            </a:r>
            <a:r>
              <a:rPr sz="650" dirty="0">
                <a:solidFill>
                  <a:srgbClr val="535557"/>
                </a:solidFill>
                <a:latin typeface="Arial"/>
                <a:cs typeface="Arial"/>
              </a:rPr>
              <a:t> (1</a:t>
            </a:r>
          </a:p>
          <a:p>
            <a:pPr marL="0" marR="0">
              <a:lnSpc>
                <a:spcPts val="700"/>
              </a:lnSpc>
              <a:spcBef>
                <a:spcPts val="331"/>
              </a:spcBef>
              <a:spcAft>
                <a:spcPts val="0"/>
              </a:spcAft>
            </a:pPr>
            <a:r>
              <a:rPr sz="650" spc="-12" dirty="0">
                <a:solidFill>
                  <a:srgbClr val="535557"/>
                </a:solidFill>
                <a:latin typeface="Arial"/>
                <a:cs typeface="Arial"/>
              </a:rPr>
              <a:t>seminar</a:t>
            </a:r>
            <a:r>
              <a:rPr sz="650" dirty="0">
                <a:solidFill>
                  <a:srgbClr val="535557"/>
                </a:solidFill>
                <a:latin typeface="Arial"/>
                <a:cs typeface="Arial"/>
              </a:rPr>
              <a:t> </a:t>
            </a:r>
            <a:r>
              <a:rPr sz="650" spc="-12" dirty="0">
                <a:solidFill>
                  <a:srgbClr val="535557"/>
                </a:solidFill>
                <a:latin typeface="Arial"/>
                <a:cs typeface="Arial"/>
              </a:rPr>
              <a:t>day)</a:t>
            </a:r>
          </a:p>
        </p:txBody>
      </p:sp>
      <p:sp>
        <p:nvSpPr>
          <p:cNvPr id="48" name="object 48"/>
          <p:cNvSpPr txBox="1"/>
          <p:nvPr/>
        </p:nvSpPr>
        <p:spPr>
          <a:xfrm>
            <a:off x="872791" y="5157735"/>
            <a:ext cx="1047932" cy="111360"/>
          </a:xfrm>
          <a:prstGeom prst="rect">
            <a:avLst/>
          </a:prstGeom>
        </p:spPr>
        <p:txBody>
          <a:bodyPr vert="horz" wrap="square" lIns="0" tIns="0" rIns="0" bIns="0" rtlCol="0">
            <a:spAutoFit/>
          </a:bodyPr>
          <a:lstStyle/>
          <a:p>
            <a:pPr marL="0" marR="0">
              <a:lnSpc>
                <a:spcPts val="576"/>
              </a:lnSpc>
              <a:spcBef>
                <a:spcPts val="0"/>
              </a:spcBef>
              <a:spcAft>
                <a:spcPts val="0"/>
              </a:spcAft>
            </a:pPr>
            <a:r>
              <a:rPr sz="500" dirty="0">
                <a:solidFill>
                  <a:srgbClr val="535557"/>
                </a:solidFill>
                <a:latin typeface="Arial"/>
                <a:cs typeface="Arial"/>
              </a:rPr>
              <a:t>March 17th –</a:t>
            </a:r>
            <a:r>
              <a:rPr sz="500" spc="14" dirty="0">
                <a:solidFill>
                  <a:srgbClr val="535557"/>
                </a:solidFill>
                <a:latin typeface="Arial"/>
                <a:cs typeface="Arial"/>
              </a:rPr>
              <a:t> </a:t>
            </a:r>
            <a:r>
              <a:rPr sz="500" dirty="0">
                <a:solidFill>
                  <a:srgbClr val="535557"/>
                </a:solidFill>
                <a:latin typeface="Arial"/>
                <a:cs typeface="Arial"/>
              </a:rPr>
              <a:t>March 19th, 2026</a:t>
            </a:r>
          </a:p>
        </p:txBody>
      </p:sp>
      <p:sp>
        <p:nvSpPr>
          <p:cNvPr id="49" name="object 49"/>
          <p:cNvSpPr txBox="1"/>
          <p:nvPr/>
        </p:nvSpPr>
        <p:spPr>
          <a:xfrm>
            <a:off x="2095536" y="5170203"/>
            <a:ext cx="1046350" cy="95973"/>
          </a:xfrm>
          <a:prstGeom prst="rect">
            <a:avLst/>
          </a:prstGeom>
        </p:spPr>
        <p:txBody>
          <a:bodyPr vert="horz" wrap="square" lIns="0" tIns="0" rIns="0" bIns="0" rtlCol="0">
            <a:spAutoFit/>
          </a:bodyPr>
          <a:lstStyle/>
          <a:p>
            <a:pPr marL="0" marR="0">
              <a:lnSpc>
                <a:spcPts val="455"/>
              </a:lnSpc>
              <a:spcBef>
                <a:spcPts val="0"/>
              </a:spcBef>
              <a:spcAft>
                <a:spcPts val="0"/>
              </a:spcAft>
            </a:pPr>
            <a:r>
              <a:rPr sz="400" dirty="0">
                <a:solidFill>
                  <a:srgbClr val="535557"/>
                </a:solidFill>
                <a:latin typeface="Arial"/>
                <a:cs typeface="Arial"/>
              </a:rPr>
              <a:t>November 10th – November 12th, 2026</a:t>
            </a:r>
          </a:p>
        </p:txBody>
      </p:sp>
      <p:sp>
        <p:nvSpPr>
          <p:cNvPr id="50" name="object 50"/>
          <p:cNvSpPr txBox="1"/>
          <p:nvPr/>
        </p:nvSpPr>
        <p:spPr>
          <a:xfrm>
            <a:off x="7486478" y="5179713"/>
            <a:ext cx="1383038" cy="258128"/>
          </a:xfrm>
          <a:prstGeom prst="rect">
            <a:avLst/>
          </a:prstGeom>
        </p:spPr>
        <p:txBody>
          <a:bodyPr vert="horz" wrap="square" lIns="0" tIns="0" rIns="0" bIns="0" rtlCol="0">
            <a:spAutoFit/>
          </a:bodyPr>
          <a:lstStyle/>
          <a:p>
            <a:pPr marL="0" marR="0">
              <a:lnSpc>
                <a:spcPts val="700"/>
              </a:lnSpc>
              <a:spcBef>
                <a:spcPts val="0"/>
              </a:spcBef>
              <a:spcAft>
                <a:spcPts val="0"/>
              </a:spcAft>
            </a:pPr>
            <a:r>
              <a:rPr sz="650" spc="-11" dirty="0">
                <a:solidFill>
                  <a:srgbClr val="535557"/>
                </a:solidFill>
                <a:latin typeface="Arial"/>
                <a:cs typeface="Arial"/>
              </a:rPr>
              <a:t>€2,545.00</a:t>
            </a:r>
            <a:r>
              <a:rPr sz="650" spc="62" dirty="0">
                <a:solidFill>
                  <a:srgbClr val="535557"/>
                </a:solidFill>
                <a:latin typeface="Arial"/>
                <a:cs typeface="Arial"/>
              </a:rPr>
              <a:t> </a:t>
            </a:r>
            <a:r>
              <a:rPr sz="650" spc="-13" dirty="0">
                <a:solidFill>
                  <a:srgbClr val="535557"/>
                </a:solidFill>
                <a:latin typeface="Arial"/>
                <a:cs typeface="Arial"/>
              </a:rPr>
              <a:t>Seminar</a:t>
            </a:r>
            <a:r>
              <a:rPr sz="650" dirty="0">
                <a:solidFill>
                  <a:srgbClr val="535557"/>
                </a:solidFill>
                <a:latin typeface="Arial"/>
                <a:cs typeface="Arial"/>
              </a:rPr>
              <a:t> </a:t>
            </a:r>
            <a:r>
              <a:rPr sz="650" spc="-15" dirty="0">
                <a:solidFill>
                  <a:srgbClr val="535557"/>
                </a:solidFill>
                <a:latin typeface="Arial"/>
                <a:cs typeface="Arial"/>
              </a:rPr>
              <a:t>No.</a:t>
            </a:r>
            <a:r>
              <a:rPr sz="650" dirty="0">
                <a:solidFill>
                  <a:srgbClr val="535557"/>
                </a:solidFill>
                <a:latin typeface="Arial"/>
                <a:cs typeface="Arial"/>
              </a:rPr>
              <a:t> M</a:t>
            </a:r>
            <a:r>
              <a:rPr sz="650" spc="-25" dirty="0">
                <a:solidFill>
                  <a:srgbClr val="535557"/>
                </a:solidFill>
                <a:latin typeface="Arial"/>
                <a:cs typeface="Arial"/>
              </a:rPr>
              <a:t> </a:t>
            </a:r>
            <a:r>
              <a:rPr sz="650" spc="-13" dirty="0">
                <a:solidFill>
                  <a:srgbClr val="535557"/>
                </a:solidFill>
                <a:latin typeface="Arial"/>
                <a:cs typeface="Arial"/>
              </a:rPr>
              <a:t>530</a:t>
            </a:r>
            <a:r>
              <a:rPr sz="650" dirty="0">
                <a:solidFill>
                  <a:srgbClr val="535557"/>
                </a:solidFill>
                <a:latin typeface="Arial"/>
                <a:cs typeface="Arial"/>
              </a:rPr>
              <a:t> (1.5</a:t>
            </a:r>
          </a:p>
          <a:p>
            <a:pPr marL="1027" marR="0">
              <a:lnSpc>
                <a:spcPts val="700"/>
              </a:lnSpc>
              <a:spcBef>
                <a:spcPts val="331"/>
              </a:spcBef>
              <a:spcAft>
                <a:spcPts val="0"/>
              </a:spcAft>
            </a:pPr>
            <a:r>
              <a:rPr sz="650" spc="-12" dirty="0">
                <a:solidFill>
                  <a:srgbClr val="535557"/>
                </a:solidFill>
                <a:latin typeface="Arial"/>
                <a:cs typeface="Arial"/>
              </a:rPr>
              <a:t>seminar</a:t>
            </a:r>
            <a:r>
              <a:rPr sz="650" dirty="0">
                <a:solidFill>
                  <a:srgbClr val="535557"/>
                </a:solidFill>
                <a:latin typeface="Arial"/>
                <a:cs typeface="Arial"/>
              </a:rPr>
              <a:t> </a:t>
            </a:r>
            <a:r>
              <a:rPr sz="650" spc="-12" dirty="0">
                <a:solidFill>
                  <a:srgbClr val="535557"/>
                </a:solidFill>
                <a:latin typeface="Arial"/>
                <a:cs typeface="Arial"/>
              </a:rPr>
              <a:t>days)</a:t>
            </a:r>
          </a:p>
        </p:txBody>
      </p:sp>
      <p:sp>
        <p:nvSpPr>
          <p:cNvPr id="51" name="object 51"/>
          <p:cNvSpPr txBox="1"/>
          <p:nvPr/>
        </p:nvSpPr>
        <p:spPr>
          <a:xfrm>
            <a:off x="868110" y="5447787"/>
            <a:ext cx="330707" cy="175926"/>
          </a:xfrm>
          <a:prstGeom prst="rect">
            <a:avLst/>
          </a:prstGeom>
        </p:spPr>
        <p:txBody>
          <a:bodyPr vert="horz" wrap="square" lIns="0" tIns="0" rIns="0" bIns="0" rtlCol="0">
            <a:spAutoFit/>
          </a:bodyPr>
          <a:lstStyle/>
          <a:p>
            <a:pPr marL="0" marR="0">
              <a:lnSpc>
                <a:spcPts val="1085"/>
              </a:lnSpc>
              <a:spcBef>
                <a:spcPts val="0"/>
              </a:spcBef>
              <a:spcAft>
                <a:spcPts val="0"/>
              </a:spcAft>
            </a:pPr>
            <a:r>
              <a:rPr sz="950" b="1" dirty="0">
                <a:solidFill>
                  <a:srgbClr val="535557"/>
                </a:solidFill>
                <a:latin typeface="Arial"/>
                <a:cs typeface="Arial"/>
              </a:rPr>
              <a:t>fee</a:t>
            </a:r>
          </a:p>
        </p:txBody>
      </p:sp>
      <p:sp>
        <p:nvSpPr>
          <p:cNvPr id="52" name="object 52"/>
          <p:cNvSpPr txBox="1"/>
          <p:nvPr/>
        </p:nvSpPr>
        <p:spPr>
          <a:xfrm>
            <a:off x="4181215" y="5495500"/>
            <a:ext cx="552317" cy="152907"/>
          </a:xfrm>
          <a:prstGeom prst="rect">
            <a:avLst/>
          </a:prstGeom>
        </p:spPr>
        <p:txBody>
          <a:bodyPr vert="horz" wrap="square" lIns="0" tIns="0" rIns="0" bIns="0" rtlCol="0">
            <a:spAutoFit/>
          </a:bodyPr>
          <a:lstStyle/>
          <a:p>
            <a:pPr marL="0" marR="0">
              <a:lnSpc>
                <a:spcPts val="903"/>
              </a:lnSpc>
              <a:spcBef>
                <a:spcPts val="0"/>
              </a:spcBef>
              <a:spcAft>
                <a:spcPts val="0"/>
              </a:spcAft>
            </a:pPr>
            <a:r>
              <a:rPr sz="800" b="1" dirty="0">
                <a:solidFill>
                  <a:srgbClr val="535557"/>
                </a:solidFill>
                <a:latin typeface="Arial"/>
                <a:cs typeface="Arial"/>
              </a:rPr>
              <a:t>Speaker</a:t>
            </a:r>
          </a:p>
        </p:txBody>
      </p:sp>
      <p:sp>
        <p:nvSpPr>
          <p:cNvPr id="53" name="object 53"/>
          <p:cNvSpPr txBox="1"/>
          <p:nvPr/>
        </p:nvSpPr>
        <p:spPr>
          <a:xfrm>
            <a:off x="7489713" y="5574663"/>
            <a:ext cx="552317" cy="152907"/>
          </a:xfrm>
          <a:prstGeom prst="rect">
            <a:avLst/>
          </a:prstGeom>
        </p:spPr>
        <p:txBody>
          <a:bodyPr vert="horz" wrap="square" lIns="0" tIns="0" rIns="0" bIns="0" rtlCol="0">
            <a:spAutoFit/>
          </a:bodyPr>
          <a:lstStyle/>
          <a:p>
            <a:pPr marL="0" marR="0">
              <a:lnSpc>
                <a:spcPts val="903"/>
              </a:lnSpc>
              <a:spcBef>
                <a:spcPts val="0"/>
              </a:spcBef>
              <a:spcAft>
                <a:spcPts val="0"/>
              </a:spcAft>
            </a:pPr>
            <a:r>
              <a:rPr sz="800" b="1" dirty="0">
                <a:solidFill>
                  <a:srgbClr val="535557"/>
                </a:solidFill>
                <a:latin typeface="Arial"/>
                <a:cs typeface="Arial"/>
              </a:rPr>
              <a:t>Speaker</a:t>
            </a:r>
          </a:p>
        </p:txBody>
      </p:sp>
      <p:sp>
        <p:nvSpPr>
          <p:cNvPr id="54" name="object 54"/>
          <p:cNvSpPr txBox="1"/>
          <p:nvPr/>
        </p:nvSpPr>
        <p:spPr>
          <a:xfrm>
            <a:off x="868795" y="5631303"/>
            <a:ext cx="1498030" cy="258116"/>
          </a:xfrm>
          <a:prstGeom prst="rect">
            <a:avLst/>
          </a:prstGeom>
        </p:spPr>
        <p:txBody>
          <a:bodyPr vert="horz" wrap="square" lIns="0" tIns="0" rIns="0" bIns="0" rtlCol="0">
            <a:spAutoFit/>
          </a:bodyPr>
          <a:lstStyle/>
          <a:p>
            <a:pPr marL="0" marR="0">
              <a:lnSpc>
                <a:spcPts val="700"/>
              </a:lnSpc>
              <a:spcBef>
                <a:spcPts val="0"/>
              </a:spcBef>
              <a:spcAft>
                <a:spcPts val="0"/>
              </a:spcAft>
            </a:pPr>
            <a:r>
              <a:rPr sz="650" spc="-12" dirty="0">
                <a:solidFill>
                  <a:srgbClr val="535557"/>
                </a:solidFill>
                <a:latin typeface="Arial"/>
                <a:cs typeface="Arial"/>
              </a:rPr>
              <a:t>€3,060</a:t>
            </a:r>
            <a:r>
              <a:rPr sz="650" spc="62" dirty="0">
                <a:solidFill>
                  <a:srgbClr val="535557"/>
                </a:solidFill>
                <a:latin typeface="Arial"/>
                <a:cs typeface="Arial"/>
              </a:rPr>
              <a:t> </a:t>
            </a:r>
            <a:r>
              <a:rPr sz="650" spc="-13" dirty="0">
                <a:solidFill>
                  <a:srgbClr val="535557"/>
                </a:solidFill>
                <a:latin typeface="Arial"/>
                <a:cs typeface="Arial"/>
              </a:rPr>
              <a:t>Seminar</a:t>
            </a:r>
            <a:r>
              <a:rPr sz="650" dirty="0">
                <a:solidFill>
                  <a:srgbClr val="535557"/>
                </a:solidFill>
                <a:latin typeface="Arial"/>
                <a:cs typeface="Arial"/>
              </a:rPr>
              <a:t> </a:t>
            </a:r>
            <a:r>
              <a:rPr sz="650" spc="-13" dirty="0">
                <a:solidFill>
                  <a:srgbClr val="535557"/>
                </a:solidFill>
                <a:latin typeface="Arial"/>
                <a:cs typeface="Arial"/>
              </a:rPr>
              <a:t>no.</a:t>
            </a:r>
            <a:r>
              <a:rPr sz="650" dirty="0">
                <a:solidFill>
                  <a:srgbClr val="535557"/>
                </a:solidFill>
                <a:latin typeface="Arial"/>
                <a:cs typeface="Arial"/>
              </a:rPr>
              <a:t> M</a:t>
            </a:r>
            <a:r>
              <a:rPr sz="650" spc="-25" dirty="0">
                <a:solidFill>
                  <a:srgbClr val="535557"/>
                </a:solidFill>
                <a:latin typeface="Arial"/>
                <a:cs typeface="Arial"/>
              </a:rPr>
              <a:t> </a:t>
            </a:r>
            <a:r>
              <a:rPr sz="650" spc="-13" dirty="0">
                <a:solidFill>
                  <a:srgbClr val="535557"/>
                </a:solidFill>
                <a:latin typeface="Arial"/>
                <a:cs typeface="Arial"/>
              </a:rPr>
              <a:t>500</a:t>
            </a:r>
            <a:r>
              <a:rPr sz="650" dirty="0">
                <a:solidFill>
                  <a:srgbClr val="535557"/>
                </a:solidFill>
                <a:latin typeface="Arial"/>
                <a:cs typeface="Arial"/>
              </a:rPr>
              <a:t> (3</a:t>
            </a:r>
            <a:r>
              <a:rPr sz="650" spc="-11" dirty="0">
                <a:solidFill>
                  <a:srgbClr val="535557"/>
                </a:solidFill>
                <a:latin typeface="Arial"/>
                <a:cs typeface="Arial"/>
              </a:rPr>
              <a:t> </a:t>
            </a:r>
            <a:r>
              <a:rPr sz="650" spc="-12" dirty="0">
                <a:solidFill>
                  <a:srgbClr val="535557"/>
                </a:solidFill>
                <a:latin typeface="Arial"/>
                <a:cs typeface="Arial"/>
              </a:rPr>
              <a:t>seminar</a:t>
            </a:r>
          </a:p>
          <a:p>
            <a:pPr marL="1712" marR="0">
              <a:lnSpc>
                <a:spcPts val="700"/>
              </a:lnSpc>
              <a:spcBef>
                <a:spcPts val="331"/>
              </a:spcBef>
              <a:spcAft>
                <a:spcPts val="0"/>
              </a:spcAft>
            </a:pPr>
            <a:r>
              <a:rPr sz="650" spc="-12" dirty="0">
                <a:solidFill>
                  <a:srgbClr val="535557"/>
                </a:solidFill>
                <a:latin typeface="Arial"/>
                <a:cs typeface="Arial"/>
              </a:rPr>
              <a:t>days)</a:t>
            </a:r>
          </a:p>
        </p:txBody>
      </p:sp>
      <p:sp>
        <p:nvSpPr>
          <p:cNvPr id="55" name="object 55"/>
          <p:cNvSpPr txBox="1"/>
          <p:nvPr/>
        </p:nvSpPr>
        <p:spPr>
          <a:xfrm>
            <a:off x="4173527" y="5664477"/>
            <a:ext cx="716838"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spc="-12" dirty="0">
                <a:solidFill>
                  <a:srgbClr val="535557"/>
                </a:solidFill>
                <a:latin typeface="Arial"/>
                <a:cs typeface="Arial"/>
              </a:rPr>
              <a:t>Alexey</a:t>
            </a:r>
            <a:r>
              <a:rPr sz="650" dirty="0">
                <a:solidFill>
                  <a:srgbClr val="535557"/>
                </a:solidFill>
                <a:latin typeface="Arial"/>
                <a:cs typeface="Arial"/>
              </a:rPr>
              <a:t> </a:t>
            </a:r>
            <a:r>
              <a:rPr sz="650" spc="-12" dirty="0">
                <a:solidFill>
                  <a:srgbClr val="535557"/>
                </a:solidFill>
                <a:latin typeface="Arial"/>
                <a:cs typeface="Arial"/>
              </a:rPr>
              <a:t>Burmisov</a:t>
            </a:r>
          </a:p>
        </p:txBody>
      </p:sp>
      <p:sp>
        <p:nvSpPr>
          <p:cNvPr id="56" name="object 56"/>
          <p:cNvSpPr txBox="1"/>
          <p:nvPr/>
        </p:nvSpPr>
        <p:spPr>
          <a:xfrm>
            <a:off x="7482026" y="5743639"/>
            <a:ext cx="1382800"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spc="-12" dirty="0">
                <a:solidFill>
                  <a:srgbClr val="535557"/>
                </a:solidFill>
                <a:latin typeface="Arial"/>
                <a:cs typeface="Arial"/>
              </a:rPr>
              <a:t>Alexey</a:t>
            </a:r>
            <a:r>
              <a:rPr sz="650" dirty="0">
                <a:solidFill>
                  <a:srgbClr val="535557"/>
                </a:solidFill>
                <a:latin typeface="Arial"/>
                <a:cs typeface="Arial"/>
              </a:rPr>
              <a:t> </a:t>
            </a:r>
            <a:r>
              <a:rPr sz="650" spc="-12" dirty="0">
                <a:solidFill>
                  <a:srgbClr val="535557"/>
                </a:solidFill>
                <a:latin typeface="Arial"/>
                <a:cs typeface="Arial"/>
              </a:rPr>
              <a:t>Burmisov</a:t>
            </a:r>
            <a:r>
              <a:rPr sz="650" dirty="0">
                <a:solidFill>
                  <a:srgbClr val="535557"/>
                </a:solidFill>
                <a:latin typeface="Arial"/>
                <a:cs typeface="Arial"/>
              </a:rPr>
              <a:t> I</a:t>
            </a:r>
            <a:r>
              <a:rPr sz="650" spc="-13" dirty="0">
                <a:solidFill>
                  <a:srgbClr val="535557"/>
                </a:solidFill>
                <a:latin typeface="Arial"/>
                <a:cs typeface="Arial"/>
              </a:rPr>
              <a:t> </a:t>
            </a:r>
            <a:r>
              <a:rPr sz="650" spc="-12" dirty="0">
                <a:solidFill>
                  <a:srgbClr val="535557"/>
                </a:solidFill>
                <a:latin typeface="Arial"/>
                <a:cs typeface="Arial"/>
              </a:rPr>
              <a:t>Benjamin</a:t>
            </a:r>
            <a:r>
              <a:rPr sz="650" dirty="0">
                <a:solidFill>
                  <a:srgbClr val="535557"/>
                </a:solidFill>
                <a:latin typeface="Arial"/>
                <a:cs typeface="Arial"/>
              </a:rPr>
              <a:t> </a:t>
            </a:r>
            <a:r>
              <a:rPr sz="650" spc="-12" dirty="0">
                <a:solidFill>
                  <a:srgbClr val="535557"/>
                </a:solidFill>
                <a:latin typeface="Arial"/>
                <a:cs typeface="Arial"/>
              </a:rPr>
              <a:t>Drude</a:t>
            </a:r>
          </a:p>
        </p:txBody>
      </p:sp>
      <p:sp>
        <p:nvSpPr>
          <p:cNvPr id="57" name="object 57"/>
          <p:cNvSpPr txBox="1"/>
          <p:nvPr/>
        </p:nvSpPr>
        <p:spPr>
          <a:xfrm>
            <a:off x="4173120" y="5931693"/>
            <a:ext cx="522650" cy="272077"/>
          </a:xfrm>
          <a:prstGeom prst="rect">
            <a:avLst/>
          </a:prstGeom>
        </p:spPr>
        <p:txBody>
          <a:bodyPr vert="horz" wrap="square" lIns="0" tIns="0" rIns="0" bIns="0" rtlCol="0">
            <a:spAutoFit/>
          </a:bodyPr>
          <a:lstStyle/>
          <a:p>
            <a:pPr marL="0" marR="0">
              <a:lnSpc>
                <a:spcPts val="1085"/>
              </a:lnSpc>
              <a:spcBef>
                <a:spcPts val="0"/>
              </a:spcBef>
              <a:spcAft>
                <a:spcPts val="0"/>
              </a:spcAft>
            </a:pPr>
            <a:r>
              <a:rPr sz="950" b="1" spc="13" dirty="0">
                <a:solidFill>
                  <a:srgbClr val="535557"/>
                </a:solidFill>
                <a:latin typeface="Arial"/>
                <a:cs typeface="Arial"/>
              </a:rPr>
              <a:t>Venue</a:t>
            </a:r>
          </a:p>
          <a:p>
            <a:pPr marL="8056" marR="0">
              <a:lnSpc>
                <a:spcPts val="700"/>
              </a:lnSpc>
              <a:spcBef>
                <a:spcPts val="6"/>
              </a:spcBef>
              <a:spcAft>
                <a:spcPts val="0"/>
              </a:spcAft>
            </a:pPr>
            <a:r>
              <a:rPr sz="650" spc="-12" dirty="0">
                <a:solidFill>
                  <a:srgbClr val="535557"/>
                </a:solidFill>
                <a:latin typeface="Arial"/>
                <a:cs typeface="Arial"/>
              </a:rPr>
              <a:t>Koblenz</a:t>
            </a:r>
          </a:p>
        </p:txBody>
      </p:sp>
      <p:sp>
        <p:nvSpPr>
          <p:cNvPr id="58" name="object 58"/>
          <p:cNvSpPr txBox="1"/>
          <p:nvPr/>
        </p:nvSpPr>
        <p:spPr>
          <a:xfrm>
            <a:off x="872715" y="6026253"/>
            <a:ext cx="552317" cy="152907"/>
          </a:xfrm>
          <a:prstGeom prst="rect">
            <a:avLst/>
          </a:prstGeom>
        </p:spPr>
        <p:txBody>
          <a:bodyPr vert="horz" wrap="square" lIns="0" tIns="0" rIns="0" bIns="0" rtlCol="0">
            <a:spAutoFit/>
          </a:bodyPr>
          <a:lstStyle/>
          <a:p>
            <a:pPr marL="0" marR="0">
              <a:lnSpc>
                <a:spcPts val="903"/>
              </a:lnSpc>
              <a:spcBef>
                <a:spcPts val="0"/>
              </a:spcBef>
              <a:spcAft>
                <a:spcPts val="0"/>
              </a:spcAft>
            </a:pPr>
            <a:r>
              <a:rPr sz="800" b="1" dirty="0">
                <a:solidFill>
                  <a:srgbClr val="535557"/>
                </a:solidFill>
                <a:latin typeface="Arial"/>
                <a:cs typeface="Arial"/>
              </a:rPr>
              <a:t>Speaker</a:t>
            </a:r>
          </a:p>
        </p:txBody>
      </p:sp>
      <p:sp>
        <p:nvSpPr>
          <p:cNvPr id="59" name="object 59"/>
          <p:cNvSpPr txBox="1"/>
          <p:nvPr/>
        </p:nvSpPr>
        <p:spPr>
          <a:xfrm>
            <a:off x="7481619" y="6010856"/>
            <a:ext cx="522650" cy="272077"/>
          </a:xfrm>
          <a:prstGeom prst="rect">
            <a:avLst/>
          </a:prstGeom>
        </p:spPr>
        <p:txBody>
          <a:bodyPr vert="horz" wrap="square" lIns="0" tIns="0" rIns="0" bIns="0" rtlCol="0">
            <a:spAutoFit/>
          </a:bodyPr>
          <a:lstStyle/>
          <a:p>
            <a:pPr marL="0" marR="0">
              <a:lnSpc>
                <a:spcPts val="1085"/>
              </a:lnSpc>
              <a:spcBef>
                <a:spcPts val="0"/>
              </a:spcBef>
              <a:spcAft>
                <a:spcPts val="0"/>
              </a:spcAft>
            </a:pPr>
            <a:r>
              <a:rPr sz="950" b="1" spc="13" dirty="0">
                <a:solidFill>
                  <a:srgbClr val="535557"/>
                </a:solidFill>
                <a:latin typeface="Arial"/>
                <a:cs typeface="Arial"/>
              </a:rPr>
              <a:t>Venue</a:t>
            </a:r>
          </a:p>
          <a:p>
            <a:pPr marL="8055" marR="0">
              <a:lnSpc>
                <a:spcPts val="700"/>
              </a:lnSpc>
              <a:spcBef>
                <a:spcPts val="6"/>
              </a:spcBef>
              <a:spcAft>
                <a:spcPts val="0"/>
              </a:spcAft>
            </a:pPr>
            <a:r>
              <a:rPr sz="650" spc="-12" dirty="0">
                <a:solidFill>
                  <a:srgbClr val="535557"/>
                </a:solidFill>
                <a:latin typeface="Arial"/>
                <a:cs typeface="Arial"/>
              </a:rPr>
              <a:t>Koblenz</a:t>
            </a:r>
          </a:p>
        </p:txBody>
      </p:sp>
      <p:sp>
        <p:nvSpPr>
          <p:cNvPr id="60" name="object 60"/>
          <p:cNvSpPr txBox="1"/>
          <p:nvPr/>
        </p:nvSpPr>
        <p:spPr>
          <a:xfrm>
            <a:off x="872677" y="6175922"/>
            <a:ext cx="1413848" cy="127074"/>
          </a:xfrm>
          <a:prstGeom prst="rect">
            <a:avLst/>
          </a:prstGeom>
        </p:spPr>
        <p:txBody>
          <a:bodyPr vert="horz" wrap="square" lIns="0" tIns="0" rIns="0" bIns="0" rtlCol="0">
            <a:spAutoFit/>
          </a:bodyPr>
          <a:lstStyle/>
          <a:p>
            <a:pPr marL="0" marR="0">
              <a:lnSpc>
                <a:spcPts val="700"/>
              </a:lnSpc>
              <a:spcBef>
                <a:spcPts val="0"/>
              </a:spcBef>
              <a:spcAft>
                <a:spcPts val="0"/>
              </a:spcAft>
            </a:pPr>
            <a:r>
              <a:rPr sz="650" spc="-13" dirty="0">
                <a:solidFill>
                  <a:srgbClr val="535557"/>
                </a:solidFill>
                <a:latin typeface="Arial"/>
                <a:cs typeface="Arial"/>
              </a:rPr>
              <a:t>Marko</a:t>
            </a:r>
            <a:r>
              <a:rPr sz="650" dirty="0">
                <a:solidFill>
                  <a:srgbClr val="535557"/>
                </a:solidFill>
                <a:latin typeface="Arial"/>
                <a:cs typeface="Arial"/>
              </a:rPr>
              <a:t> </a:t>
            </a:r>
            <a:r>
              <a:rPr sz="650" spc="-11" dirty="0">
                <a:solidFill>
                  <a:srgbClr val="535557"/>
                </a:solidFill>
                <a:latin typeface="Arial"/>
                <a:cs typeface="Arial"/>
              </a:rPr>
              <a:t>Reinert</a:t>
            </a:r>
            <a:r>
              <a:rPr sz="650" dirty="0">
                <a:solidFill>
                  <a:srgbClr val="535557"/>
                </a:solidFill>
                <a:latin typeface="Arial"/>
                <a:cs typeface="Arial"/>
              </a:rPr>
              <a:t> </a:t>
            </a:r>
            <a:r>
              <a:rPr sz="650" spc="-13" dirty="0">
                <a:solidFill>
                  <a:srgbClr val="535557"/>
                </a:solidFill>
                <a:latin typeface="Arial"/>
                <a:cs typeface="Arial"/>
              </a:rPr>
              <a:t>and</a:t>
            </a:r>
            <a:r>
              <a:rPr sz="650" dirty="0">
                <a:solidFill>
                  <a:srgbClr val="535557"/>
                </a:solidFill>
                <a:latin typeface="Arial"/>
                <a:cs typeface="Arial"/>
              </a:rPr>
              <a:t> </a:t>
            </a:r>
            <a:r>
              <a:rPr sz="650" spc="-13" dirty="0">
                <a:solidFill>
                  <a:srgbClr val="535557"/>
                </a:solidFill>
                <a:latin typeface="Arial"/>
                <a:cs typeface="Arial"/>
              </a:rPr>
              <a:t>Sven</a:t>
            </a:r>
            <a:r>
              <a:rPr sz="650" dirty="0">
                <a:solidFill>
                  <a:srgbClr val="535557"/>
                </a:solidFill>
                <a:latin typeface="Arial"/>
                <a:cs typeface="Arial"/>
              </a:rPr>
              <a:t> </a:t>
            </a:r>
            <a:r>
              <a:rPr sz="650" spc="-11" dirty="0">
                <a:solidFill>
                  <a:srgbClr val="535557"/>
                </a:solidFill>
                <a:latin typeface="Arial"/>
                <a:cs typeface="Arial"/>
              </a:rPr>
              <a:t>Hennrichts</a:t>
            </a:r>
          </a:p>
        </p:txBody>
      </p:sp>
      <p:sp>
        <p:nvSpPr>
          <p:cNvPr id="61" name="object 61"/>
          <p:cNvSpPr txBox="1"/>
          <p:nvPr/>
        </p:nvSpPr>
        <p:spPr>
          <a:xfrm>
            <a:off x="864621" y="6462446"/>
            <a:ext cx="522650" cy="272077"/>
          </a:xfrm>
          <a:prstGeom prst="rect">
            <a:avLst/>
          </a:prstGeom>
        </p:spPr>
        <p:txBody>
          <a:bodyPr vert="horz" wrap="square" lIns="0" tIns="0" rIns="0" bIns="0" rtlCol="0">
            <a:spAutoFit/>
          </a:bodyPr>
          <a:lstStyle/>
          <a:p>
            <a:pPr marL="0" marR="0">
              <a:lnSpc>
                <a:spcPts val="1085"/>
              </a:lnSpc>
              <a:spcBef>
                <a:spcPts val="0"/>
              </a:spcBef>
              <a:spcAft>
                <a:spcPts val="0"/>
              </a:spcAft>
            </a:pPr>
            <a:r>
              <a:rPr sz="950" b="1" spc="13" dirty="0">
                <a:solidFill>
                  <a:srgbClr val="535557"/>
                </a:solidFill>
                <a:latin typeface="Arial"/>
                <a:cs typeface="Arial"/>
              </a:rPr>
              <a:t>Venue</a:t>
            </a:r>
          </a:p>
          <a:p>
            <a:pPr marL="8056" marR="0">
              <a:lnSpc>
                <a:spcPts val="700"/>
              </a:lnSpc>
              <a:spcBef>
                <a:spcPts val="6"/>
              </a:spcBef>
              <a:spcAft>
                <a:spcPts val="0"/>
              </a:spcAft>
            </a:pPr>
            <a:r>
              <a:rPr sz="650" spc="-12" dirty="0">
                <a:solidFill>
                  <a:srgbClr val="535557"/>
                </a:solidFill>
                <a:latin typeface="Arial"/>
                <a:cs typeface="Arial"/>
              </a:rPr>
              <a:t>Koblenz</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0680700" cy="7556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40634" y="54262"/>
            <a:ext cx="1451617" cy="144691"/>
          </a:xfrm>
          <a:prstGeom prst="rect">
            <a:avLst/>
          </a:prstGeom>
        </p:spPr>
        <p:txBody>
          <a:bodyPr vert="horz" wrap="square" lIns="0" tIns="0" rIns="0" bIns="0" rtlCol="0">
            <a:spAutoFit/>
          </a:bodyPr>
          <a:lstStyle/>
          <a:p>
            <a:pPr marL="0" marR="0">
              <a:lnSpc>
                <a:spcPts val="839"/>
              </a:lnSpc>
              <a:spcBef>
                <a:spcPts val="0"/>
              </a:spcBef>
              <a:spcAft>
                <a:spcPts val="0"/>
              </a:spcAft>
            </a:pPr>
            <a:r>
              <a:rPr sz="750" dirty="0">
                <a:solidFill>
                  <a:srgbClr val="000000"/>
                </a:solidFill>
                <a:latin typeface="Arial"/>
                <a:cs typeface="Arial"/>
              </a:rPr>
              <a:t>Machine Translated by Google</a:t>
            </a:r>
          </a:p>
        </p:txBody>
      </p:sp>
      <p:sp>
        <p:nvSpPr>
          <p:cNvPr id="4" name="object 4"/>
          <p:cNvSpPr txBox="1"/>
          <p:nvPr/>
        </p:nvSpPr>
        <p:spPr>
          <a:xfrm>
            <a:off x="8538861" y="299203"/>
            <a:ext cx="1613510" cy="133179"/>
          </a:xfrm>
          <a:prstGeom prst="rect">
            <a:avLst/>
          </a:prstGeom>
        </p:spPr>
        <p:txBody>
          <a:bodyPr vert="horz" wrap="square" lIns="0" tIns="0" rIns="0" bIns="0" rtlCol="0">
            <a:spAutoFit/>
          </a:bodyPr>
          <a:lstStyle/>
          <a:p>
            <a:pPr marL="0" marR="0">
              <a:lnSpc>
                <a:spcPts val="748"/>
              </a:lnSpc>
              <a:spcBef>
                <a:spcPts val="0"/>
              </a:spcBef>
              <a:spcAft>
                <a:spcPts val="0"/>
              </a:spcAft>
            </a:pPr>
            <a:r>
              <a:rPr sz="650" dirty="0">
                <a:solidFill>
                  <a:srgbClr val="FFFFFF"/>
                </a:solidFill>
                <a:latin typeface="Arial"/>
                <a:cs typeface="Arial"/>
              </a:rPr>
              <a:t>Low-voltage</a:t>
            </a:r>
            <a:r>
              <a:rPr sz="650" spc="10" dirty="0">
                <a:solidFill>
                  <a:srgbClr val="FFFFFF"/>
                </a:solidFill>
                <a:latin typeface="Arial"/>
                <a:cs typeface="Arial"/>
              </a:rPr>
              <a:t> network</a:t>
            </a:r>
            <a:r>
              <a:rPr sz="650" dirty="0">
                <a:solidFill>
                  <a:srgbClr val="FFFFFF"/>
                </a:solidFill>
                <a:latin typeface="Arial"/>
                <a:cs typeface="Arial"/>
              </a:rPr>
              <a:t> </a:t>
            </a:r>
            <a:r>
              <a:rPr sz="650" spc="12" dirty="0">
                <a:solidFill>
                  <a:srgbClr val="FFFFFF"/>
                </a:solidFill>
                <a:latin typeface="Arial"/>
                <a:cs typeface="Arial"/>
              </a:rPr>
              <a:t>management</a:t>
            </a:r>
            <a:r>
              <a:rPr sz="650" dirty="0">
                <a:solidFill>
                  <a:srgbClr val="FFFFFF"/>
                </a:solidFill>
                <a:latin typeface="Arial"/>
                <a:cs typeface="Arial"/>
              </a:rPr>
              <a:t> |</a:t>
            </a:r>
            <a:r>
              <a:rPr sz="650" spc="11" dirty="0">
                <a:solidFill>
                  <a:srgbClr val="FFFFFF"/>
                </a:solidFill>
                <a:latin typeface="Arial"/>
                <a:cs typeface="Arial"/>
              </a:rPr>
              <a:t> 17</a:t>
            </a:r>
          </a:p>
        </p:txBody>
      </p:sp>
      <p:sp>
        <p:nvSpPr>
          <p:cNvPr id="5" name="object 5"/>
          <p:cNvSpPr txBox="1"/>
          <p:nvPr/>
        </p:nvSpPr>
        <p:spPr>
          <a:xfrm>
            <a:off x="480090" y="822301"/>
            <a:ext cx="3094797" cy="396448"/>
          </a:xfrm>
          <a:prstGeom prst="rect">
            <a:avLst/>
          </a:prstGeom>
        </p:spPr>
        <p:txBody>
          <a:bodyPr vert="horz" wrap="square" lIns="0" tIns="0" rIns="0" bIns="0" rtlCol="0">
            <a:spAutoFit/>
          </a:bodyPr>
          <a:lstStyle/>
          <a:p>
            <a:pPr marL="1420" marR="0">
              <a:lnSpc>
                <a:spcPts val="1289"/>
              </a:lnSpc>
              <a:spcBef>
                <a:spcPts val="0"/>
              </a:spcBef>
              <a:spcAft>
                <a:spcPts val="0"/>
              </a:spcAft>
            </a:pPr>
            <a:r>
              <a:rPr sz="1150" b="1" dirty="0">
                <a:solidFill>
                  <a:srgbClr val="537898"/>
                </a:solidFill>
                <a:latin typeface="Arial"/>
                <a:cs typeface="Arial"/>
              </a:rPr>
              <a:t>Practical workshop: Working successfully</a:t>
            </a:r>
          </a:p>
          <a:p>
            <a:pPr marL="0" marR="0">
              <a:lnSpc>
                <a:spcPts val="1289"/>
              </a:lnSpc>
              <a:spcBef>
                <a:spcPts val="242"/>
              </a:spcBef>
              <a:spcAft>
                <a:spcPts val="0"/>
              </a:spcAft>
            </a:pPr>
            <a:r>
              <a:rPr sz="1150" b="1" dirty="0">
                <a:solidFill>
                  <a:srgbClr val="537898"/>
                </a:solidFill>
                <a:latin typeface="Arial"/>
                <a:cs typeface="Arial"/>
              </a:rPr>
              <a:t>with SGOP in network operations</a:t>
            </a:r>
          </a:p>
        </p:txBody>
      </p:sp>
      <p:sp>
        <p:nvSpPr>
          <p:cNvPr id="6" name="object 6"/>
          <p:cNvSpPr txBox="1"/>
          <p:nvPr/>
        </p:nvSpPr>
        <p:spPr>
          <a:xfrm>
            <a:off x="829066" y="1641704"/>
            <a:ext cx="852245" cy="238212"/>
          </a:xfrm>
          <a:prstGeom prst="rect">
            <a:avLst/>
          </a:prstGeom>
        </p:spPr>
        <p:txBody>
          <a:bodyPr vert="horz" wrap="square" lIns="0" tIns="0" rIns="0" bIns="0" rtlCol="0">
            <a:spAutoFit/>
          </a:bodyPr>
          <a:lstStyle/>
          <a:p>
            <a:pPr marL="1547" marR="0">
              <a:lnSpc>
                <a:spcPts val="744"/>
              </a:lnSpc>
              <a:spcBef>
                <a:spcPts val="0"/>
              </a:spcBef>
              <a:spcAft>
                <a:spcPts val="0"/>
              </a:spcAft>
            </a:pPr>
            <a:r>
              <a:rPr sz="650" b="1" dirty="0">
                <a:solidFill>
                  <a:srgbClr val="535557"/>
                </a:solidFill>
                <a:latin typeface="Arial"/>
                <a:cs typeface="Arial"/>
              </a:rPr>
              <a:t>Target audience</a:t>
            </a:r>
          </a:p>
          <a:p>
            <a:pPr marL="0" marR="0">
              <a:lnSpc>
                <a:spcPts val="748"/>
              </a:lnSpc>
              <a:spcBef>
                <a:spcPts val="132"/>
              </a:spcBef>
              <a:spcAft>
                <a:spcPts val="0"/>
              </a:spcAft>
            </a:pPr>
            <a:r>
              <a:rPr sz="650" spc="11" dirty="0">
                <a:solidFill>
                  <a:srgbClr val="535557"/>
                </a:solidFill>
                <a:latin typeface="Arial"/>
                <a:cs typeface="Arial"/>
              </a:rPr>
              <a:t>Users</a:t>
            </a:r>
            <a:r>
              <a:rPr sz="650" dirty="0">
                <a:solidFill>
                  <a:srgbClr val="535557"/>
                </a:solidFill>
                <a:latin typeface="Arial"/>
                <a:cs typeface="Arial"/>
              </a:rPr>
              <a:t> </a:t>
            </a:r>
            <a:r>
              <a:rPr sz="650" spc="11" dirty="0">
                <a:solidFill>
                  <a:srgbClr val="535557"/>
                </a:solidFill>
                <a:latin typeface="Arial"/>
                <a:cs typeface="Arial"/>
              </a:rPr>
              <a:t>of</a:t>
            </a:r>
            <a:r>
              <a:rPr sz="650" dirty="0">
                <a:solidFill>
                  <a:srgbClr val="535557"/>
                </a:solidFill>
                <a:latin typeface="Arial"/>
                <a:cs typeface="Arial"/>
              </a:rPr>
              <a:t> the </a:t>
            </a:r>
            <a:r>
              <a:rPr sz="650" spc="15" dirty="0">
                <a:solidFill>
                  <a:srgbClr val="535557"/>
                </a:solidFill>
                <a:latin typeface="Arial"/>
                <a:cs typeface="Arial"/>
              </a:rPr>
              <a:t>SGOP</a:t>
            </a:r>
          </a:p>
        </p:txBody>
      </p:sp>
      <p:sp>
        <p:nvSpPr>
          <p:cNvPr id="7" name="object 7"/>
          <p:cNvSpPr txBox="1"/>
          <p:nvPr/>
        </p:nvSpPr>
        <p:spPr>
          <a:xfrm>
            <a:off x="828660" y="2060732"/>
            <a:ext cx="856939" cy="133179"/>
          </a:xfrm>
          <a:prstGeom prst="rect">
            <a:avLst/>
          </a:prstGeom>
        </p:spPr>
        <p:txBody>
          <a:bodyPr vert="horz" wrap="square" lIns="0" tIns="0" rIns="0" bIns="0" rtlCol="0">
            <a:spAutoFit/>
          </a:bodyPr>
          <a:lstStyle/>
          <a:p>
            <a:pPr marL="0" marR="0">
              <a:lnSpc>
                <a:spcPts val="748"/>
              </a:lnSpc>
              <a:spcBef>
                <a:spcPts val="0"/>
              </a:spcBef>
              <a:spcAft>
                <a:spcPts val="0"/>
              </a:spcAft>
            </a:pPr>
            <a:r>
              <a:rPr sz="650" spc="14" dirty="0">
                <a:solidFill>
                  <a:srgbClr val="535557"/>
                </a:solidFill>
                <a:latin typeface="Arial"/>
                <a:cs typeface="Arial"/>
              </a:rPr>
              <a:t>No</a:t>
            </a:r>
            <a:r>
              <a:rPr sz="650" dirty="0">
                <a:solidFill>
                  <a:srgbClr val="535557"/>
                </a:solidFill>
                <a:latin typeface="Arial"/>
                <a:cs typeface="Arial"/>
              </a:rPr>
              <a:t> prior </a:t>
            </a:r>
            <a:r>
              <a:rPr sz="650" spc="11" dirty="0">
                <a:solidFill>
                  <a:srgbClr val="535557"/>
                </a:solidFill>
                <a:latin typeface="Arial"/>
                <a:cs typeface="Arial"/>
              </a:rPr>
              <a:t>knowledge</a:t>
            </a:r>
          </a:p>
        </p:txBody>
      </p:sp>
      <p:sp>
        <p:nvSpPr>
          <p:cNvPr id="8" name="object 8"/>
          <p:cNvSpPr txBox="1"/>
          <p:nvPr/>
        </p:nvSpPr>
        <p:spPr>
          <a:xfrm>
            <a:off x="832149" y="2181862"/>
            <a:ext cx="511638" cy="133179"/>
          </a:xfrm>
          <a:prstGeom prst="rect">
            <a:avLst/>
          </a:prstGeom>
        </p:spPr>
        <p:txBody>
          <a:bodyPr vert="horz" wrap="square" lIns="0" tIns="0" rIns="0" bIns="0" rtlCol="0">
            <a:spAutoFit/>
          </a:bodyPr>
          <a:lstStyle/>
          <a:p>
            <a:pPr marL="0" marR="0">
              <a:lnSpc>
                <a:spcPts val="748"/>
              </a:lnSpc>
              <a:spcBef>
                <a:spcPts val="0"/>
              </a:spcBef>
              <a:spcAft>
                <a:spcPts val="0"/>
              </a:spcAft>
            </a:pPr>
            <a:r>
              <a:rPr sz="650" b="1" spc="10" dirty="0">
                <a:solidFill>
                  <a:srgbClr val="535557"/>
                </a:solidFill>
                <a:latin typeface="Arial"/>
                <a:cs typeface="Arial"/>
              </a:rPr>
              <a:t>required</a:t>
            </a:r>
            <a:r>
              <a:rPr sz="650" b="1" dirty="0">
                <a:solidFill>
                  <a:srgbClr val="535557"/>
                </a:solidFill>
                <a:latin typeface="Arial"/>
                <a:cs typeface="Arial"/>
              </a:rPr>
              <a:t> .</a:t>
            </a:r>
          </a:p>
        </p:txBody>
      </p:sp>
      <p:sp>
        <p:nvSpPr>
          <p:cNvPr id="9" name="object 9"/>
          <p:cNvSpPr txBox="1"/>
          <p:nvPr/>
        </p:nvSpPr>
        <p:spPr>
          <a:xfrm>
            <a:off x="836754" y="2465613"/>
            <a:ext cx="475150" cy="133179"/>
          </a:xfrm>
          <a:prstGeom prst="rect">
            <a:avLst/>
          </a:prstGeom>
        </p:spPr>
        <p:txBody>
          <a:bodyPr vert="horz" wrap="square" lIns="0" tIns="0" rIns="0" bIns="0" rtlCol="0">
            <a:spAutoFit/>
          </a:bodyPr>
          <a:lstStyle/>
          <a:p>
            <a:pPr marL="0" marR="0">
              <a:lnSpc>
                <a:spcPts val="748"/>
              </a:lnSpc>
              <a:spcBef>
                <a:spcPts val="0"/>
              </a:spcBef>
              <a:spcAft>
                <a:spcPts val="0"/>
              </a:spcAft>
            </a:pPr>
            <a:r>
              <a:rPr sz="650" b="1" spc="12" dirty="0">
                <a:solidFill>
                  <a:srgbClr val="535557"/>
                </a:solidFill>
                <a:latin typeface="Arial"/>
                <a:cs typeface="Arial"/>
              </a:rPr>
              <a:t>Module</a:t>
            </a:r>
            <a:r>
              <a:rPr sz="650" b="1" dirty="0">
                <a:solidFill>
                  <a:srgbClr val="535557"/>
                </a:solidFill>
                <a:latin typeface="Arial"/>
                <a:cs typeface="Arial"/>
              </a:rPr>
              <a:t> </a:t>
            </a:r>
            <a:r>
              <a:rPr sz="650" dirty="0">
                <a:solidFill>
                  <a:srgbClr val="535557"/>
                </a:solidFill>
                <a:latin typeface="Arial"/>
                <a:cs typeface="Arial"/>
              </a:rPr>
              <a:t>•</a:t>
            </a:r>
          </a:p>
        </p:txBody>
      </p:sp>
      <p:sp>
        <p:nvSpPr>
          <p:cNvPr id="10" name="object 10"/>
          <p:cNvSpPr txBox="1"/>
          <p:nvPr/>
        </p:nvSpPr>
        <p:spPr>
          <a:xfrm>
            <a:off x="837858" y="2629371"/>
            <a:ext cx="2143890" cy="258965"/>
          </a:xfrm>
          <a:prstGeom prst="rect">
            <a:avLst/>
          </a:prstGeom>
        </p:spPr>
        <p:txBody>
          <a:bodyPr vert="horz" wrap="square" lIns="0" tIns="0" rIns="0" bIns="0" rtlCol="0">
            <a:spAutoFit/>
          </a:bodyPr>
          <a:lstStyle/>
          <a:p>
            <a:pPr marL="0" marR="0">
              <a:lnSpc>
                <a:spcPts val="748"/>
              </a:lnSpc>
              <a:spcBef>
                <a:spcPts val="0"/>
              </a:spcBef>
              <a:spcAft>
                <a:spcPts val="0"/>
              </a:spcAft>
            </a:pPr>
            <a:r>
              <a:rPr sz="650" spc="11" dirty="0">
                <a:solidFill>
                  <a:srgbClr val="535557"/>
                </a:solidFill>
                <a:latin typeface="Arial"/>
                <a:cs typeface="Arial"/>
              </a:rPr>
              <a:t>Fundamentals</a:t>
            </a:r>
            <a:r>
              <a:rPr sz="650" dirty="0">
                <a:solidFill>
                  <a:srgbClr val="535557"/>
                </a:solidFill>
                <a:latin typeface="Arial"/>
                <a:cs typeface="Arial"/>
              </a:rPr>
              <a:t> </a:t>
            </a:r>
            <a:r>
              <a:rPr sz="650" spc="11" dirty="0">
                <a:solidFill>
                  <a:srgbClr val="535557"/>
                </a:solidFill>
                <a:latin typeface="Arial"/>
                <a:cs typeface="Arial"/>
              </a:rPr>
              <a:t>and</a:t>
            </a:r>
            <a:r>
              <a:rPr sz="650" dirty="0">
                <a:solidFill>
                  <a:srgbClr val="535557"/>
                </a:solidFill>
                <a:latin typeface="Arial"/>
                <a:cs typeface="Arial"/>
              </a:rPr>
              <a:t> operation </a:t>
            </a:r>
            <a:r>
              <a:rPr sz="650" spc="11" dirty="0">
                <a:solidFill>
                  <a:srgbClr val="535557"/>
                </a:solidFill>
                <a:latin typeface="Arial"/>
                <a:cs typeface="Arial"/>
              </a:rPr>
              <a:t>of</a:t>
            </a:r>
            <a:r>
              <a:rPr sz="650" dirty="0">
                <a:solidFill>
                  <a:srgbClr val="535557"/>
                </a:solidFill>
                <a:latin typeface="Arial"/>
                <a:cs typeface="Arial"/>
              </a:rPr>
              <a:t> </a:t>
            </a:r>
            <a:r>
              <a:rPr sz="650" spc="12" dirty="0">
                <a:solidFill>
                  <a:srgbClr val="535557"/>
                </a:solidFill>
                <a:latin typeface="Arial"/>
                <a:cs typeface="Arial"/>
              </a:rPr>
              <a:t>Smart</a:t>
            </a:r>
            <a:r>
              <a:rPr sz="650" dirty="0">
                <a:solidFill>
                  <a:srgbClr val="535557"/>
                </a:solidFill>
                <a:latin typeface="Arial"/>
                <a:cs typeface="Arial"/>
              </a:rPr>
              <a:t> Grid operation</a:t>
            </a:r>
          </a:p>
          <a:p>
            <a:pPr marL="106757" marR="0">
              <a:lnSpc>
                <a:spcPts val="748"/>
              </a:lnSpc>
              <a:spcBef>
                <a:spcPts val="291"/>
              </a:spcBef>
              <a:spcAft>
                <a:spcPts val="0"/>
              </a:spcAft>
            </a:pPr>
            <a:r>
              <a:rPr sz="650" dirty="0">
                <a:solidFill>
                  <a:srgbClr val="535557"/>
                </a:solidFill>
                <a:latin typeface="Arial"/>
                <a:cs typeface="Arial"/>
              </a:rPr>
              <a:t>Platform</a:t>
            </a:r>
            <a:r>
              <a:rPr sz="650" spc="14" dirty="0">
                <a:solidFill>
                  <a:srgbClr val="535557"/>
                </a:solidFill>
                <a:latin typeface="Arial"/>
                <a:cs typeface="Arial"/>
              </a:rPr>
              <a:t> </a:t>
            </a:r>
            <a:r>
              <a:rPr sz="650" spc="13" dirty="0">
                <a:solidFill>
                  <a:srgbClr val="535557"/>
                </a:solidFill>
                <a:latin typeface="Arial"/>
                <a:cs typeface="Arial"/>
              </a:rPr>
              <a:t>(SGOP)</a:t>
            </a:r>
            <a:r>
              <a:rPr sz="650" dirty="0">
                <a:solidFill>
                  <a:srgbClr val="535557"/>
                </a:solidFill>
                <a:latin typeface="Arial"/>
                <a:cs typeface="Arial"/>
              </a:rPr>
              <a:t> •</a:t>
            </a:r>
          </a:p>
        </p:txBody>
      </p:sp>
      <p:sp>
        <p:nvSpPr>
          <p:cNvPr id="11" name="object 11"/>
          <p:cNvSpPr txBox="1"/>
          <p:nvPr/>
        </p:nvSpPr>
        <p:spPr>
          <a:xfrm>
            <a:off x="837858" y="2901280"/>
            <a:ext cx="1875722" cy="423137"/>
          </a:xfrm>
          <a:prstGeom prst="rect">
            <a:avLst/>
          </a:prstGeom>
        </p:spPr>
        <p:txBody>
          <a:bodyPr vert="horz" wrap="square" lIns="0" tIns="0" rIns="0" bIns="0" rtlCol="0">
            <a:spAutoFit/>
          </a:bodyPr>
          <a:lstStyle/>
          <a:p>
            <a:pPr marL="0" marR="0">
              <a:lnSpc>
                <a:spcPts val="748"/>
              </a:lnSpc>
              <a:spcBef>
                <a:spcPts val="0"/>
              </a:spcBef>
              <a:spcAft>
                <a:spcPts val="0"/>
              </a:spcAft>
            </a:pPr>
            <a:r>
              <a:rPr sz="650" dirty="0">
                <a:solidFill>
                  <a:srgbClr val="535557"/>
                </a:solidFill>
                <a:latin typeface="Arial"/>
                <a:cs typeface="Arial"/>
              </a:rPr>
              <a:t>Real-time</a:t>
            </a:r>
            <a:r>
              <a:rPr sz="650" spc="11" dirty="0">
                <a:solidFill>
                  <a:srgbClr val="535557"/>
                </a:solidFill>
                <a:latin typeface="Arial"/>
                <a:cs typeface="Arial"/>
              </a:rPr>
              <a:t> </a:t>
            </a:r>
            <a:r>
              <a:rPr sz="650" dirty="0">
                <a:solidFill>
                  <a:srgbClr val="535557"/>
                </a:solidFill>
                <a:latin typeface="Arial"/>
                <a:cs typeface="Arial"/>
              </a:rPr>
              <a:t>monitoring </a:t>
            </a:r>
            <a:r>
              <a:rPr sz="650" spc="11" dirty="0">
                <a:solidFill>
                  <a:srgbClr val="535557"/>
                </a:solidFill>
                <a:latin typeface="Arial"/>
                <a:cs typeface="Arial"/>
              </a:rPr>
              <a:t>and</a:t>
            </a:r>
            <a:r>
              <a:rPr sz="650" dirty="0">
                <a:solidFill>
                  <a:srgbClr val="535557"/>
                </a:solidFill>
                <a:latin typeface="Arial"/>
                <a:cs typeface="Arial"/>
              </a:rPr>
              <a:t> fault analysis •</a:t>
            </a:r>
            <a:r>
              <a:rPr sz="650" spc="13" dirty="0">
                <a:solidFill>
                  <a:srgbClr val="535557"/>
                </a:solidFill>
                <a:latin typeface="Arial"/>
                <a:cs typeface="Arial"/>
              </a:rPr>
              <a:t> </a:t>
            </a:r>
            <a:r>
              <a:rPr sz="650" spc="10" dirty="0">
                <a:solidFill>
                  <a:srgbClr val="535557"/>
                </a:solidFill>
                <a:latin typeface="Arial"/>
                <a:cs typeface="Arial"/>
              </a:rPr>
              <a:t>Data</a:t>
            </a:r>
          </a:p>
          <a:p>
            <a:pPr marL="0" marR="0">
              <a:lnSpc>
                <a:spcPts val="748"/>
              </a:lnSpc>
              <a:spcBef>
                <a:spcPts val="442"/>
              </a:spcBef>
              <a:spcAft>
                <a:spcPts val="0"/>
              </a:spcAft>
            </a:pPr>
            <a:r>
              <a:rPr sz="650" dirty="0">
                <a:solidFill>
                  <a:srgbClr val="535557"/>
                </a:solidFill>
                <a:latin typeface="Arial"/>
                <a:cs typeface="Arial"/>
              </a:rPr>
              <a:t>integration </a:t>
            </a:r>
            <a:r>
              <a:rPr sz="650" spc="11" dirty="0">
                <a:solidFill>
                  <a:srgbClr val="535557"/>
                </a:solidFill>
                <a:latin typeface="Arial"/>
                <a:cs typeface="Arial"/>
              </a:rPr>
              <a:t>and</a:t>
            </a:r>
            <a:r>
              <a:rPr sz="650" dirty="0">
                <a:solidFill>
                  <a:srgbClr val="535557"/>
                </a:solidFill>
                <a:latin typeface="Arial"/>
                <a:cs typeface="Arial"/>
              </a:rPr>
              <a:t> visualization •</a:t>
            </a:r>
            <a:r>
              <a:rPr sz="650" spc="13" dirty="0">
                <a:solidFill>
                  <a:srgbClr val="535557"/>
                </a:solidFill>
                <a:latin typeface="Arial"/>
                <a:cs typeface="Arial"/>
              </a:rPr>
              <a:t> </a:t>
            </a:r>
            <a:r>
              <a:rPr sz="650" spc="10" dirty="0">
                <a:solidFill>
                  <a:srgbClr val="535557"/>
                </a:solidFill>
                <a:latin typeface="Arial"/>
                <a:cs typeface="Arial"/>
              </a:rPr>
              <a:t>Automation</a:t>
            </a:r>
            <a:r>
              <a:rPr sz="650" dirty="0">
                <a:solidFill>
                  <a:srgbClr val="535557"/>
                </a:solidFill>
                <a:latin typeface="Arial"/>
                <a:cs typeface="Arial"/>
              </a:rPr>
              <a:t> </a:t>
            </a:r>
            <a:r>
              <a:rPr sz="650" spc="11" dirty="0">
                <a:solidFill>
                  <a:srgbClr val="535557"/>
                </a:solidFill>
                <a:latin typeface="Arial"/>
                <a:cs typeface="Arial"/>
              </a:rPr>
              <a:t>and</a:t>
            </a:r>
          </a:p>
          <a:p>
            <a:pPr marL="0" marR="0">
              <a:lnSpc>
                <a:spcPts val="748"/>
              </a:lnSpc>
              <a:spcBef>
                <a:spcPts val="392"/>
              </a:spcBef>
              <a:spcAft>
                <a:spcPts val="0"/>
              </a:spcAft>
            </a:pPr>
            <a:r>
              <a:rPr sz="650" spc="10" dirty="0">
                <a:solidFill>
                  <a:srgbClr val="535557"/>
                </a:solidFill>
                <a:latin typeface="Arial"/>
                <a:cs typeface="Arial"/>
              </a:rPr>
              <a:t>process</a:t>
            </a:r>
            <a:r>
              <a:rPr sz="650" dirty="0">
                <a:solidFill>
                  <a:srgbClr val="535557"/>
                </a:solidFill>
                <a:latin typeface="Arial"/>
                <a:cs typeface="Arial"/>
              </a:rPr>
              <a:t> optimization</a:t>
            </a:r>
          </a:p>
        </p:txBody>
      </p:sp>
      <p:sp>
        <p:nvSpPr>
          <p:cNvPr id="12" name="object 12"/>
          <p:cNvSpPr txBox="1"/>
          <p:nvPr/>
        </p:nvSpPr>
        <p:spPr>
          <a:xfrm>
            <a:off x="827962" y="3482415"/>
            <a:ext cx="383963" cy="133179"/>
          </a:xfrm>
          <a:prstGeom prst="rect">
            <a:avLst/>
          </a:prstGeom>
        </p:spPr>
        <p:txBody>
          <a:bodyPr vert="horz" wrap="square" lIns="0" tIns="0" rIns="0" bIns="0" rtlCol="0">
            <a:spAutoFit/>
          </a:bodyPr>
          <a:lstStyle/>
          <a:p>
            <a:pPr marL="0" marR="0">
              <a:lnSpc>
                <a:spcPts val="748"/>
              </a:lnSpc>
              <a:spcBef>
                <a:spcPts val="0"/>
              </a:spcBef>
              <a:spcAft>
                <a:spcPts val="0"/>
              </a:spcAft>
            </a:pPr>
            <a:r>
              <a:rPr sz="650" b="1" spc="11" dirty="0">
                <a:solidFill>
                  <a:srgbClr val="535557"/>
                </a:solidFill>
                <a:latin typeface="Arial"/>
                <a:cs typeface="Arial"/>
              </a:rPr>
              <a:t>Dates:</a:t>
            </a:r>
          </a:p>
        </p:txBody>
      </p:sp>
      <p:sp>
        <p:nvSpPr>
          <p:cNvPr id="13" name="object 13"/>
          <p:cNvSpPr txBox="1"/>
          <p:nvPr/>
        </p:nvSpPr>
        <p:spPr>
          <a:xfrm>
            <a:off x="831121" y="3646172"/>
            <a:ext cx="1767377" cy="277016"/>
          </a:xfrm>
          <a:prstGeom prst="rect">
            <a:avLst/>
          </a:prstGeom>
        </p:spPr>
        <p:txBody>
          <a:bodyPr vert="horz" wrap="square" lIns="0" tIns="0" rIns="0" bIns="0" rtlCol="0">
            <a:spAutoFit/>
          </a:bodyPr>
          <a:lstStyle/>
          <a:p>
            <a:pPr marL="0" marR="0">
              <a:lnSpc>
                <a:spcPts val="748"/>
              </a:lnSpc>
              <a:spcBef>
                <a:spcPts val="0"/>
              </a:spcBef>
              <a:spcAft>
                <a:spcPts val="0"/>
              </a:spcAft>
            </a:pPr>
            <a:r>
              <a:rPr sz="650" spc="11" dirty="0">
                <a:solidFill>
                  <a:srgbClr val="535557"/>
                </a:solidFill>
                <a:latin typeface="Arial"/>
                <a:cs typeface="Arial"/>
              </a:rPr>
              <a:t>September</a:t>
            </a:r>
            <a:r>
              <a:rPr sz="650" dirty="0">
                <a:solidFill>
                  <a:srgbClr val="535557"/>
                </a:solidFill>
                <a:latin typeface="Arial"/>
                <a:cs typeface="Arial"/>
              </a:rPr>
              <a:t> </a:t>
            </a:r>
            <a:r>
              <a:rPr sz="650" spc="11" dirty="0">
                <a:solidFill>
                  <a:srgbClr val="535557"/>
                </a:solidFill>
                <a:latin typeface="Arial"/>
                <a:cs typeface="Arial"/>
              </a:rPr>
              <a:t>8–9,</a:t>
            </a:r>
            <a:r>
              <a:rPr sz="650" dirty="0">
                <a:solidFill>
                  <a:srgbClr val="535557"/>
                </a:solidFill>
                <a:latin typeface="Arial"/>
                <a:cs typeface="Arial"/>
              </a:rPr>
              <a:t> </a:t>
            </a:r>
            <a:r>
              <a:rPr sz="650" spc="11" dirty="0">
                <a:solidFill>
                  <a:srgbClr val="535557"/>
                </a:solidFill>
                <a:latin typeface="Arial"/>
                <a:cs typeface="Arial"/>
              </a:rPr>
              <a:t>2026</a:t>
            </a:r>
            <a:r>
              <a:rPr sz="650" dirty="0">
                <a:solidFill>
                  <a:srgbClr val="535557"/>
                </a:solidFill>
                <a:latin typeface="Arial"/>
                <a:cs typeface="Arial"/>
              </a:rPr>
              <a:t> (in</a:t>
            </a:r>
            <a:r>
              <a:rPr sz="650" spc="11" dirty="0">
                <a:solidFill>
                  <a:srgbClr val="535557"/>
                </a:solidFill>
                <a:latin typeface="Arial"/>
                <a:cs typeface="Arial"/>
              </a:rPr>
              <a:t> </a:t>
            </a:r>
            <a:r>
              <a:rPr sz="650" dirty="0">
                <a:solidFill>
                  <a:srgbClr val="535557"/>
                </a:solidFill>
                <a:latin typeface="Arial"/>
                <a:cs typeface="Arial"/>
              </a:rPr>
              <a:t>Ettlingen) </a:t>
            </a:r>
            <a:r>
              <a:rPr sz="650" spc="11" dirty="0">
                <a:solidFill>
                  <a:srgbClr val="535557"/>
                </a:solidFill>
                <a:latin typeface="Arial"/>
                <a:cs typeface="Arial"/>
              </a:rPr>
              <a:t>and</a:t>
            </a:r>
          </a:p>
          <a:p>
            <a:pPr marL="5708" marR="0">
              <a:lnSpc>
                <a:spcPts val="748"/>
              </a:lnSpc>
              <a:spcBef>
                <a:spcPts val="433"/>
              </a:spcBef>
              <a:spcAft>
                <a:spcPts val="0"/>
              </a:spcAft>
            </a:pPr>
            <a:r>
              <a:rPr sz="650" spc="11" dirty="0">
                <a:solidFill>
                  <a:srgbClr val="535557"/>
                </a:solidFill>
                <a:latin typeface="Arial"/>
                <a:cs typeface="Arial"/>
              </a:rPr>
              <a:t>September</a:t>
            </a:r>
            <a:r>
              <a:rPr sz="650" dirty="0">
                <a:solidFill>
                  <a:srgbClr val="535557"/>
                </a:solidFill>
                <a:latin typeface="Arial"/>
                <a:cs typeface="Arial"/>
              </a:rPr>
              <a:t> </a:t>
            </a:r>
            <a:r>
              <a:rPr sz="650" spc="11" dirty="0">
                <a:solidFill>
                  <a:srgbClr val="535557"/>
                </a:solidFill>
                <a:latin typeface="Arial"/>
                <a:cs typeface="Arial"/>
              </a:rPr>
              <a:t>15–16,</a:t>
            </a:r>
            <a:r>
              <a:rPr sz="650" dirty="0">
                <a:solidFill>
                  <a:srgbClr val="535557"/>
                </a:solidFill>
                <a:latin typeface="Arial"/>
                <a:cs typeface="Arial"/>
              </a:rPr>
              <a:t> </a:t>
            </a:r>
            <a:r>
              <a:rPr sz="650" spc="11" dirty="0">
                <a:solidFill>
                  <a:srgbClr val="535557"/>
                </a:solidFill>
                <a:latin typeface="Arial"/>
                <a:cs typeface="Arial"/>
              </a:rPr>
              <a:t>2026</a:t>
            </a:r>
            <a:r>
              <a:rPr sz="650" dirty="0">
                <a:solidFill>
                  <a:srgbClr val="535557"/>
                </a:solidFill>
                <a:latin typeface="Arial"/>
                <a:cs typeface="Arial"/>
              </a:rPr>
              <a:t> (in</a:t>
            </a:r>
            <a:r>
              <a:rPr sz="650" spc="11" dirty="0">
                <a:solidFill>
                  <a:srgbClr val="535557"/>
                </a:solidFill>
                <a:latin typeface="Arial"/>
                <a:cs typeface="Arial"/>
              </a:rPr>
              <a:t> </a:t>
            </a:r>
            <a:r>
              <a:rPr sz="650" dirty="0">
                <a:solidFill>
                  <a:srgbClr val="535557"/>
                </a:solidFill>
                <a:latin typeface="Arial"/>
                <a:cs typeface="Arial"/>
              </a:rPr>
              <a:t>Baden-Dättwil)</a:t>
            </a:r>
          </a:p>
        </p:txBody>
      </p:sp>
      <p:sp>
        <p:nvSpPr>
          <p:cNvPr id="14" name="object 14"/>
          <p:cNvSpPr txBox="1"/>
          <p:nvPr/>
        </p:nvSpPr>
        <p:spPr>
          <a:xfrm>
            <a:off x="832149" y="4045677"/>
            <a:ext cx="340073" cy="183166"/>
          </a:xfrm>
          <a:prstGeom prst="rect">
            <a:avLst/>
          </a:prstGeom>
        </p:spPr>
        <p:txBody>
          <a:bodyPr vert="horz" wrap="square" lIns="0" tIns="0" rIns="0" bIns="0" rtlCol="0">
            <a:spAutoFit/>
          </a:bodyPr>
          <a:lstStyle/>
          <a:p>
            <a:pPr marL="0" marR="0">
              <a:lnSpc>
                <a:spcPts val="1142"/>
              </a:lnSpc>
              <a:spcBef>
                <a:spcPts val="0"/>
              </a:spcBef>
              <a:spcAft>
                <a:spcPts val="0"/>
              </a:spcAft>
            </a:pPr>
            <a:r>
              <a:rPr sz="1000" b="1" spc="10" dirty="0">
                <a:solidFill>
                  <a:srgbClr val="535557"/>
                </a:solidFill>
                <a:latin typeface="Arial"/>
                <a:cs typeface="Arial"/>
              </a:rPr>
              <a:t>fee</a:t>
            </a:r>
          </a:p>
        </p:txBody>
      </p:sp>
      <p:sp>
        <p:nvSpPr>
          <p:cNvPr id="15" name="object 15"/>
          <p:cNvSpPr txBox="1"/>
          <p:nvPr/>
        </p:nvSpPr>
        <p:spPr>
          <a:xfrm>
            <a:off x="833519" y="4230114"/>
            <a:ext cx="1264066" cy="264220"/>
          </a:xfrm>
          <a:prstGeom prst="rect">
            <a:avLst/>
          </a:prstGeom>
        </p:spPr>
        <p:txBody>
          <a:bodyPr vert="horz" wrap="square" lIns="0" tIns="0" rIns="0" bIns="0" rtlCol="0">
            <a:spAutoFit/>
          </a:bodyPr>
          <a:lstStyle/>
          <a:p>
            <a:pPr marL="0" marR="0">
              <a:lnSpc>
                <a:spcPts val="748"/>
              </a:lnSpc>
              <a:spcBef>
                <a:spcPts val="0"/>
              </a:spcBef>
              <a:spcAft>
                <a:spcPts val="0"/>
              </a:spcAft>
            </a:pPr>
            <a:r>
              <a:rPr sz="650" spc="10" dirty="0">
                <a:solidFill>
                  <a:srgbClr val="535557"/>
                </a:solidFill>
                <a:latin typeface="Arial"/>
                <a:cs typeface="Arial"/>
              </a:rPr>
              <a:t>€2,775</a:t>
            </a:r>
            <a:r>
              <a:rPr sz="650" spc="81" dirty="0">
                <a:solidFill>
                  <a:srgbClr val="535557"/>
                </a:solidFill>
                <a:latin typeface="Arial"/>
                <a:cs typeface="Arial"/>
              </a:rPr>
              <a:t> </a:t>
            </a:r>
            <a:r>
              <a:rPr sz="650" spc="11" dirty="0">
                <a:solidFill>
                  <a:srgbClr val="535557"/>
                </a:solidFill>
                <a:latin typeface="Arial"/>
                <a:cs typeface="Arial"/>
              </a:rPr>
              <a:t>Seminar</a:t>
            </a:r>
            <a:r>
              <a:rPr sz="650" dirty="0">
                <a:solidFill>
                  <a:srgbClr val="535557"/>
                </a:solidFill>
                <a:latin typeface="Arial"/>
                <a:cs typeface="Arial"/>
              </a:rPr>
              <a:t> </a:t>
            </a:r>
            <a:r>
              <a:rPr sz="650" spc="11" dirty="0">
                <a:solidFill>
                  <a:srgbClr val="535557"/>
                </a:solidFill>
                <a:latin typeface="Arial"/>
                <a:cs typeface="Arial"/>
              </a:rPr>
              <a:t>no.</a:t>
            </a:r>
            <a:r>
              <a:rPr sz="650" dirty="0">
                <a:solidFill>
                  <a:srgbClr val="535557"/>
                </a:solidFill>
                <a:latin typeface="Arial"/>
                <a:cs typeface="Arial"/>
              </a:rPr>
              <a:t> M</a:t>
            </a:r>
            <a:r>
              <a:rPr sz="650" spc="22" dirty="0">
                <a:solidFill>
                  <a:srgbClr val="535557"/>
                </a:solidFill>
                <a:latin typeface="Arial"/>
                <a:cs typeface="Arial"/>
              </a:rPr>
              <a:t> </a:t>
            </a:r>
            <a:r>
              <a:rPr sz="650" spc="11" dirty="0">
                <a:solidFill>
                  <a:srgbClr val="535557"/>
                </a:solidFill>
                <a:latin typeface="Arial"/>
                <a:cs typeface="Arial"/>
              </a:rPr>
              <a:t>525</a:t>
            </a:r>
            <a:r>
              <a:rPr sz="650" dirty="0">
                <a:solidFill>
                  <a:srgbClr val="535557"/>
                </a:solidFill>
                <a:latin typeface="Arial"/>
                <a:cs typeface="Arial"/>
              </a:rPr>
              <a:t> (2</a:t>
            </a:r>
          </a:p>
          <a:p>
            <a:pPr marL="1027" marR="0">
              <a:lnSpc>
                <a:spcPts val="748"/>
              </a:lnSpc>
              <a:spcBef>
                <a:spcPts val="333"/>
              </a:spcBef>
              <a:spcAft>
                <a:spcPts val="0"/>
              </a:spcAft>
            </a:pPr>
            <a:r>
              <a:rPr sz="650" spc="11" dirty="0">
                <a:solidFill>
                  <a:srgbClr val="535557"/>
                </a:solidFill>
                <a:latin typeface="Arial"/>
                <a:cs typeface="Arial"/>
              </a:rPr>
              <a:t>seminar</a:t>
            </a:r>
            <a:r>
              <a:rPr sz="650" dirty="0">
                <a:solidFill>
                  <a:srgbClr val="535557"/>
                </a:solidFill>
                <a:latin typeface="Arial"/>
                <a:cs typeface="Arial"/>
              </a:rPr>
              <a:t> </a:t>
            </a:r>
            <a:r>
              <a:rPr sz="650" spc="11" dirty="0">
                <a:solidFill>
                  <a:srgbClr val="535557"/>
                </a:solidFill>
                <a:latin typeface="Arial"/>
                <a:cs typeface="Arial"/>
              </a:rPr>
              <a:t>days)</a:t>
            </a:r>
          </a:p>
        </p:txBody>
      </p:sp>
      <p:sp>
        <p:nvSpPr>
          <p:cNvPr id="16" name="object 16"/>
          <p:cNvSpPr txBox="1"/>
          <p:nvPr/>
        </p:nvSpPr>
        <p:spPr>
          <a:xfrm>
            <a:off x="836754" y="4630011"/>
            <a:ext cx="552317" cy="152907"/>
          </a:xfrm>
          <a:prstGeom prst="rect">
            <a:avLst/>
          </a:prstGeom>
        </p:spPr>
        <p:txBody>
          <a:bodyPr vert="horz" wrap="square" lIns="0" tIns="0" rIns="0" bIns="0" rtlCol="0">
            <a:spAutoFit/>
          </a:bodyPr>
          <a:lstStyle/>
          <a:p>
            <a:pPr marL="0" marR="0">
              <a:lnSpc>
                <a:spcPts val="903"/>
              </a:lnSpc>
              <a:spcBef>
                <a:spcPts val="0"/>
              </a:spcBef>
              <a:spcAft>
                <a:spcPts val="0"/>
              </a:spcAft>
            </a:pPr>
            <a:r>
              <a:rPr sz="800" b="1" dirty="0">
                <a:solidFill>
                  <a:srgbClr val="535557"/>
                </a:solidFill>
                <a:latin typeface="Arial"/>
                <a:cs typeface="Arial"/>
              </a:rPr>
              <a:t>Speaker</a:t>
            </a:r>
          </a:p>
        </p:txBody>
      </p:sp>
      <p:sp>
        <p:nvSpPr>
          <p:cNvPr id="17" name="object 17"/>
          <p:cNvSpPr txBox="1"/>
          <p:nvPr/>
        </p:nvSpPr>
        <p:spPr>
          <a:xfrm>
            <a:off x="829066" y="4794040"/>
            <a:ext cx="973628" cy="133179"/>
          </a:xfrm>
          <a:prstGeom prst="rect">
            <a:avLst/>
          </a:prstGeom>
        </p:spPr>
        <p:txBody>
          <a:bodyPr vert="horz" wrap="square" lIns="0" tIns="0" rIns="0" bIns="0" rtlCol="0">
            <a:spAutoFit/>
          </a:bodyPr>
          <a:lstStyle/>
          <a:p>
            <a:pPr marL="0" marR="0">
              <a:lnSpc>
                <a:spcPts val="748"/>
              </a:lnSpc>
              <a:spcBef>
                <a:spcPts val="0"/>
              </a:spcBef>
              <a:spcAft>
                <a:spcPts val="0"/>
              </a:spcAft>
            </a:pPr>
            <a:r>
              <a:rPr sz="650" dirty="0">
                <a:solidFill>
                  <a:srgbClr val="535557"/>
                </a:solidFill>
                <a:latin typeface="Arial"/>
                <a:cs typeface="Arial"/>
              </a:rPr>
              <a:t>various </a:t>
            </a:r>
            <a:r>
              <a:rPr sz="650" spc="15" dirty="0">
                <a:solidFill>
                  <a:srgbClr val="535557"/>
                </a:solidFill>
                <a:latin typeface="Arial"/>
                <a:cs typeface="Arial"/>
              </a:rPr>
              <a:t>SGOP</a:t>
            </a:r>
            <a:r>
              <a:rPr sz="650" dirty="0">
                <a:solidFill>
                  <a:srgbClr val="535557"/>
                </a:solidFill>
                <a:latin typeface="Arial"/>
                <a:cs typeface="Arial"/>
              </a:rPr>
              <a:t> experts</a:t>
            </a:r>
          </a:p>
        </p:txBody>
      </p:sp>
      <p:sp>
        <p:nvSpPr>
          <p:cNvPr id="18" name="object 18"/>
          <p:cNvSpPr txBox="1"/>
          <p:nvPr/>
        </p:nvSpPr>
        <p:spPr>
          <a:xfrm>
            <a:off x="828659" y="5060337"/>
            <a:ext cx="1042677" cy="298410"/>
          </a:xfrm>
          <a:prstGeom prst="rect">
            <a:avLst/>
          </a:prstGeom>
        </p:spPr>
        <p:txBody>
          <a:bodyPr vert="horz" wrap="square" lIns="0" tIns="0" rIns="0" bIns="0" rtlCol="0">
            <a:spAutoFit/>
          </a:bodyPr>
          <a:lstStyle/>
          <a:p>
            <a:pPr marL="0" marR="0">
              <a:lnSpc>
                <a:spcPts val="1142"/>
              </a:lnSpc>
              <a:spcBef>
                <a:spcPts val="0"/>
              </a:spcBef>
              <a:spcAft>
                <a:spcPts val="0"/>
              </a:spcAft>
            </a:pPr>
            <a:r>
              <a:rPr sz="1000" b="1" spc="14" dirty="0">
                <a:solidFill>
                  <a:srgbClr val="535557"/>
                </a:solidFill>
                <a:latin typeface="Arial"/>
                <a:cs typeface="Arial"/>
              </a:rPr>
              <a:t>Venue</a:t>
            </a:r>
          </a:p>
          <a:p>
            <a:pPr marL="8056" marR="0">
              <a:lnSpc>
                <a:spcPts val="748"/>
              </a:lnSpc>
              <a:spcBef>
                <a:spcPts val="158"/>
              </a:spcBef>
              <a:spcAft>
                <a:spcPts val="0"/>
              </a:spcAft>
            </a:pPr>
            <a:r>
              <a:rPr sz="650" dirty="0">
                <a:solidFill>
                  <a:srgbClr val="535557"/>
                </a:solidFill>
                <a:latin typeface="Arial"/>
                <a:cs typeface="Arial"/>
              </a:rPr>
              <a:t>Ettlingen/Baden-Dättwil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0680700" cy="7556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40634" y="54262"/>
            <a:ext cx="1451617" cy="144691"/>
          </a:xfrm>
          <a:prstGeom prst="rect">
            <a:avLst/>
          </a:prstGeom>
        </p:spPr>
        <p:txBody>
          <a:bodyPr vert="horz" wrap="square" lIns="0" tIns="0" rIns="0" bIns="0" rtlCol="0">
            <a:spAutoFit/>
          </a:bodyPr>
          <a:lstStyle/>
          <a:p>
            <a:pPr marL="0" marR="0">
              <a:lnSpc>
                <a:spcPts val="839"/>
              </a:lnSpc>
              <a:spcBef>
                <a:spcPts val="0"/>
              </a:spcBef>
              <a:spcAft>
                <a:spcPts val="0"/>
              </a:spcAft>
            </a:pPr>
            <a:r>
              <a:rPr sz="750" dirty="0">
                <a:solidFill>
                  <a:srgbClr val="000000"/>
                </a:solidFill>
                <a:latin typeface="Arial"/>
                <a:cs typeface="Arial"/>
              </a:rPr>
              <a:t>Machine Translated by Google</a:t>
            </a:r>
          </a:p>
        </p:txBody>
      </p:sp>
      <p:sp>
        <p:nvSpPr>
          <p:cNvPr id="4" name="object 4"/>
          <p:cNvSpPr txBox="1"/>
          <p:nvPr/>
        </p:nvSpPr>
        <p:spPr>
          <a:xfrm>
            <a:off x="4138950" y="3575193"/>
            <a:ext cx="1716450" cy="620545"/>
          </a:xfrm>
          <a:prstGeom prst="rect">
            <a:avLst/>
          </a:prstGeom>
        </p:spPr>
        <p:txBody>
          <a:bodyPr vert="horz" wrap="square" lIns="0" tIns="0" rIns="0" bIns="0" rtlCol="0">
            <a:spAutoFit/>
          </a:bodyPr>
          <a:lstStyle/>
          <a:p>
            <a:pPr marL="0" marR="0">
              <a:lnSpc>
                <a:spcPts val="4586"/>
              </a:lnSpc>
              <a:spcBef>
                <a:spcPts val="0"/>
              </a:spcBef>
              <a:spcAft>
                <a:spcPts val="0"/>
              </a:spcAft>
            </a:pPr>
            <a:r>
              <a:rPr sz="4100" b="1" dirty="0">
                <a:solidFill>
                  <a:srgbClr val="FFFFFF"/>
                </a:solidFill>
                <a:latin typeface="Arial"/>
                <a:cs typeface="Arial"/>
              </a:rPr>
              <a:t>MORE</a:t>
            </a:r>
          </a:p>
        </p:txBody>
      </p:sp>
      <p:sp>
        <p:nvSpPr>
          <p:cNvPr id="5" name="object 5"/>
          <p:cNvSpPr txBox="1"/>
          <p:nvPr/>
        </p:nvSpPr>
        <p:spPr>
          <a:xfrm>
            <a:off x="2898508" y="4311249"/>
            <a:ext cx="4642263" cy="620545"/>
          </a:xfrm>
          <a:prstGeom prst="rect">
            <a:avLst/>
          </a:prstGeom>
        </p:spPr>
        <p:txBody>
          <a:bodyPr vert="horz" wrap="square" lIns="0" tIns="0" rIns="0" bIns="0" rtlCol="0">
            <a:spAutoFit/>
          </a:bodyPr>
          <a:lstStyle/>
          <a:p>
            <a:pPr marL="0" marR="0">
              <a:lnSpc>
                <a:spcPts val="4586"/>
              </a:lnSpc>
              <a:spcBef>
                <a:spcPts val="0"/>
              </a:spcBef>
              <a:spcAft>
                <a:spcPts val="0"/>
              </a:spcAft>
            </a:pPr>
            <a:r>
              <a:rPr sz="4100" b="1" dirty="0">
                <a:solidFill>
                  <a:srgbClr val="FFFFFF"/>
                </a:solidFill>
                <a:latin typeface="Arial"/>
                <a:cs typeface="Arial"/>
              </a:rPr>
              <a:t>SEMINAR TOPICS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0680700" cy="7556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40634" y="54262"/>
            <a:ext cx="1451617" cy="144691"/>
          </a:xfrm>
          <a:prstGeom prst="rect">
            <a:avLst/>
          </a:prstGeom>
        </p:spPr>
        <p:txBody>
          <a:bodyPr vert="horz" wrap="square" lIns="0" tIns="0" rIns="0" bIns="0" rtlCol="0">
            <a:spAutoFit/>
          </a:bodyPr>
          <a:lstStyle/>
          <a:p>
            <a:pPr marL="0" marR="0">
              <a:lnSpc>
                <a:spcPts val="839"/>
              </a:lnSpc>
              <a:spcBef>
                <a:spcPts val="0"/>
              </a:spcBef>
              <a:spcAft>
                <a:spcPts val="0"/>
              </a:spcAft>
            </a:pPr>
            <a:r>
              <a:rPr sz="750" dirty="0">
                <a:solidFill>
                  <a:srgbClr val="000000"/>
                </a:solidFill>
                <a:latin typeface="Arial"/>
                <a:cs typeface="Arial"/>
              </a:rPr>
              <a:t>Machine Translated by Google</a:t>
            </a:r>
          </a:p>
        </p:txBody>
      </p:sp>
      <p:sp>
        <p:nvSpPr>
          <p:cNvPr id="4" name="object 4"/>
          <p:cNvSpPr txBox="1"/>
          <p:nvPr/>
        </p:nvSpPr>
        <p:spPr>
          <a:xfrm>
            <a:off x="8769695" y="316658"/>
            <a:ext cx="1145674" cy="131823"/>
          </a:xfrm>
          <a:prstGeom prst="rect">
            <a:avLst/>
          </a:prstGeom>
        </p:spPr>
        <p:txBody>
          <a:bodyPr vert="horz" wrap="square" lIns="0" tIns="0" rIns="0" bIns="0" rtlCol="0">
            <a:spAutoFit/>
          </a:bodyPr>
          <a:lstStyle/>
          <a:p>
            <a:pPr marL="0" marR="0">
              <a:lnSpc>
                <a:spcPts val="737"/>
              </a:lnSpc>
              <a:spcBef>
                <a:spcPts val="0"/>
              </a:spcBef>
              <a:spcAft>
                <a:spcPts val="0"/>
              </a:spcAft>
            </a:pPr>
            <a:r>
              <a:rPr sz="650" dirty="0">
                <a:solidFill>
                  <a:srgbClr val="FFFFFF"/>
                </a:solidFill>
                <a:latin typeface="Arial"/>
                <a:cs typeface="Arial"/>
              </a:rPr>
              <a:t>Further seminar topics | 19</a:t>
            </a:r>
          </a:p>
        </p:txBody>
      </p:sp>
      <p:sp>
        <p:nvSpPr>
          <p:cNvPr id="5" name="object 5"/>
          <p:cNvSpPr txBox="1"/>
          <p:nvPr/>
        </p:nvSpPr>
        <p:spPr>
          <a:xfrm>
            <a:off x="471945" y="785248"/>
            <a:ext cx="1514889" cy="168535"/>
          </a:xfrm>
          <a:prstGeom prst="rect">
            <a:avLst/>
          </a:prstGeom>
        </p:spPr>
        <p:txBody>
          <a:bodyPr vert="horz" wrap="square" lIns="0" tIns="0" rIns="0" bIns="0" rtlCol="0">
            <a:spAutoFit/>
          </a:bodyPr>
          <a:lstStyle/>
          <a:p>
            <a:pPr marL="0" marR="0">
              <a:lnSpc>
                <a:spcPts val="1027"/>
              </a:lnSpc>
              <a:spcBef>
                <a:spcPts val="0"/>
              </a:spcBef>
              <a:spcAft>
                <a:spcPts val="0"/>
              </a:spcAft>
            </a:pPr>
            <a:r>
              <a:rPr sz="900" spc="12" dirty="0">
                <a:solidFill>
                  <a:srgbClr val="535557"/>
                </a:solidFill>
                <a:latin typeface="Arial"/>
                <a:cs typeface="Arial"/>
              </a:rPr>
              <a:t>Dear</a:t>
            </a:r>
            <a:r>
              <a:rPr sz="900" dirty="0">
                <a:solidFill>
                  <a:srgbClr val="535557"/>
                </a:solidFill>
                <a:latin typeface="Arial"/>
                <a:cs typeface="Arial"/>
              </a:rPr>
              <a:t> </a:t>
            </a:r>
            <a:r>
              <a:rPr sz="900" spc="10" dirty="0">
                <a:solidFill>
                  <a:srgbClr val="535557"/>
                </a:solidFill>
                <a:latin typeface="Arial"/>
                <a:cs typeface="Arial"/>
              </a:rPr>
              <a:t>seminar</a:t>
            </a:r>
            <a:r>
              <a:rPr sz="900" dirty="0">
                <a:solidFill>
                  <a:srgbClr val="535557"/>
                </a:solidFill>
                <a:latin typeface="Arial"/>
                <a:cs typeface="Arial"/>
              </a:rPr>
              <a:t> participants,</a:t>
            </a:r>
          </a:p>
        </p:txBody>
      </p:sp>
      <p:sp>
        <p:nvSpPr>
          <p:cNvPr id="6" name="object 6"/>
          <p:cNvSpPr txBox="1"/>
          <p:nvPr/>
        </p:nvSpPr>
        <p:spPr>
          <a:xfrm>
            <a:off x="473468" y="1064518"/>
            <a:ext cx="8521783" cy="308170"/>
          </a:xfrm>
          <a:prstGeom prst="rect">
            <a:avLst/>
          </a:prstGeom>
        </p:spPr>
        <p:txBody>
          <a:bodyPr vert="horz" wrap="square" lIns="0" tIns="0" rIns="0" bIns="0" rtlCol="0">
            <a:spAutoFit/>
          </a:bodyPr>
          <a:lstStyle/>
          <a:p>
            <a:pPr marL="3552" marR="0">
              <a:lnSpc>
                <a:spcPts val="1027"/>
              </a:lnSpc>
              <a:spcBef>
                <a:spcPts val="0"/>
              </a:spcBef>
              <a:spcAft>
                <a:spcPts val="0"/>
              </a:spcAft>
            </a:pPr>
            <a:r>
              <a:rPr sz="900" spc="10" dirty="0">
                <a:solidFill>
                  <a:srgbClr val="535557"/>
                </a:solidFill>
                <a:latin typeface="Arial"/>
                <a:cs typeface="Arial"/>
              </a:rPr>
              <a:t>Here</a:t>
            </a:r>
            <a:r>
              <a:rPr sz="900" dirty="0">
                <a:solidFill>
                  <a:srgbClr val="535557"/>
                </a:solidFill>
                <a:latin typeface="Arial"/>
                <a:cs typeface="Arial"/>
              </a:rPr>
              <a:t> </a:t>
            </a:r>
            <a:r>
              <a:rPr sz="900" spc="10" dirty="0">
                <a:solidFill>
                  <a:srgbClr val="535557"/>
                </a:solidFill>
                <a:latin typeface="Arial"/>
                <a:cs typeface="Arial"/>
              </a:rPr>
              <a:t>you</a:t>
            </a:r>
            <a:r>
              <a:rPr sz="900" dirty="0">
                <a:solidFill>
                  <a:srgbClr val="535557"/>
                </a:solidFill>
                <a:latin typeface="Arial"/>
                <a:cs typeface="Arial"/>
              </a:rPr>
              <a:t> will find further </a:t>
            </a:r>
            <a:r>
              <a:rPr sz="900" spc="10" dirty="0">
                <a:solidFill>
                  <a:srgbClr val="535557"/>
                </a:solidFill>
                <a:latin typeface="Arial"/>
                <a:cs typeface="Arial"/>
              </a:rPr>
              <a:t>seminar</a:t>
            </a:r>
            <a:r>
              <a:rPr sz="900" dirty="0">
                <a:solidFill>
                  <a:srgbClr val="535557"/>
                </a:solidFill>
                <a:latin typeface="Arial"/>
                <a:cs typeface="Arial"/>
              </a:rPr>
              <a:t> topics that </a:t>
            </a:r>
            <a:r>
              <a:rPr sz="900" spc="14" dirty="0">
                <a:solidFill>
                  <a:srgbClr val="535557"/>
                </a:solidFill>
                <a:latin typeface="Arial"/>
                <a:cs typeface="Arial"/>
              </a:rPr>
              <a:t>we</a:t>
            </a:r>
            <a:r>
              <a:rPr sz="900" dirty="0">
                <a:solidFill>
                  <a:srgbClr val="535557"/>
                </a:solidFill>
                <a:latin typeface="Arial"/>
                <a:cs typeface="Arial"/>
              </a:rPr>
              <a:t> </a:t>
            </a:r>
            <a:r>
              <a:rPr sz="900" spc="10" dirty="0">
                <a:solidFill>
                  <a:srgbClr val="535557"/>
                </a:solidFill>
                <a:latin typeface="Arial"/>
                <a:cs typeface="Arial"/>
              </a:rPr>
              <a:t>would</a:t>
            </a:r>
            <a:r>
              <a:rPr sz="900" dirty="0">
                <a:solidFill>
                  <a:srgbClr val="535557"/>
                </a:solidFill>
                <a:latin typeface="Arial"/>
                <a:cs typeface="Arial"/>
              </a:rPr>
              <a:t> </a:t>
            </a:r>
            <a:r>
              <a:rPr sz="900" spc="11" dirty="0">
                <a:solidFill>
                  <a:srgbClr val="535557"/>
                </a:solidFill>
                <a:latin typeface="Arial"/>
                <a:cs typeface="Arial"/>
              </a:rPr>
              <a:t>be</a:t>
            </a:r>
            <a:r>
              <a:rPr sz="900" dirty="0">
                <a:solidFill>
                  <a:srgbClr val="535557"/>
                </a:solidFill>
                <a:latin typeface="Arial"/>
                <a:cs typeface="Arial"/>
              </a:rPr>
              <a:t> </a:t>
            </a:r>
            <a:r>
              <a:rPr sz="900" spc="11" dirty="0">
                <a:solidFill>
                  <a:srgbClr val="535557"/>
                </a:solidFill>
                <a:latin typeface="Arial"/>
                <a:cs typeface="Arial"/>
              </a:rPr>
              <a:t>happy</a:t>
            </a:r>
            <a:r>
              <a:rPr sz="900" dirty="0">
                <a:solidFill>
                  <a:srgbClr val="535557"/>
                </a:solidFill>
                <a:latin typeface="Arial"/>
                <a:cs typeface="Arial"/>
              </a:rPr>
              <a:t> to</a:t>
            </a:r>
            <a:r>
              <a:rPr sz="900" spc="11" dirty="0">
                <a:solidFill>
                  <a:srgbClr val="535557"/>
                </a:solidFill>
                <a:latin typeface="Arial"/>
                <a:cs typeface="Arial"/>
              </a:rPr>
              <a:t> </a:t>
            </a:r>
            <a:r>
              <a:rPr sz="900" dirty="0">
                <a:solidFill>
                  <a:srgbClr val="535557"/>
                </a:solidFill>
                <a:latin typeface="Arial"/>
                <a:cs typeface="Arial"/>
              </a:rPr>
              <a:t>offer </a:t>
            </a:r>
            <a:r>
              <a:rPr sz="900" spc="10" dirty="0">
                <a:solidFill>
                  <a:srgbClr val="535557"/>
                </a:solidFill>
                <a:latin typeface="Arial"/>
                <a:cs typeface="Arial"/>
              </a:rPr>
              <a:t>you</a:t>
            </a:r>
            <a:r>
              <a:rPr sz="900" dirty="0">
                <a:solidFill>
                  <a:srgbClr val="535557"/>
                </a:solidFill>
                <a:latin typeface="Arial"/>
                <a:cs typeface="Arial"/>
              </a:rPr>
              <a:t> </a:t>
            </a:r>
            <a:r>
              <a:rPr sz="900" spc="11" dirty="0">
                <a:solidFill>
                  <a:srgbClr val="535557"/>
                </a:solidFill>
                <a:latin typeface="Arial"/>
                <a:cs typeface="Arial"/>
              </a:rPr>
              <a:t>upon</a:t>
            </a:r>
            <a:r>
              <a:rPr sz="900" dirty="0">
                <a:solidFill>
                  <a:srgbClr val="535557"/>
                </a:solidFill>
                <a:latin typeface="Arial"/>
                <a:cs typeface="Arial"/>
              </a:rPr>
              <a:t> request. </a:t>
            </a:r>
            <a:r>
              <a:rPr sz="900" spc="18" dirty="0">
                <a:solidFill>
                  <a:srgbClr val="535557"/>
                </a:solidFill>
                <a:latin typeface="Arial"/>
                <a:cs typeface="Arial"/>
              </a:rPr>
              <a:t>We</a:t>
            </a:r>
            <a:r>
              <a:rPr sz="900" dirty="0">
                <a:solidFill>
                  <a:srgbClr val="535557"/>
                </a:solidFill>
                <a:latin typeface="Arial"/>
                <a:cs typeface="Arial"/>
              </a:rPr>
              <a:t> </a:t>
            </a:r>
            <a:r>
              <a:rPr sz="900" spc="10" dirty="0">
                <a:solidFill>
                  <a:srgbClr val="535557"/>
                </a:solidFill>
                <a:latin typeface="Arial"/>
                <a:cs typeface="Arial"/>
              </a:rPr>
              <a:t>would</a:t>
            </a:r>
            <a:r>
              <a:rPr sz="900" dirty="0">
                <a:solidFill>
                  <a:srgbClr val="535557"/>
                </a:solidFill>
                <a:latin typeface="Arial"/>
                <a:cs typeface="Arial"/>
              </a:rPr>
              <a:t> also </a:t>
            </a:r>
            <a:r>
              <a:rPr sz="900" spc="11" dirty="0">
                <a:solidFill>
                  <a:srgbClr val="535557"/>
                </a:solidFill>
                <a:latin typeface="Arial"/>
                <a:cs typeface="Arial"/>
              </a:rPr>
              <a:t>be</a:t>
            </a:r>
            <a:r>
              <a:rPr sz="900" dirty="0">
                <a:solidFill>
                  <a:srgbClr val="535557"/>
                </a:solidFill>
                <a:latin typeface="Arial"/>
                <a:cs typeface="Arial"/>
              </a:rPr>
              <a:t> pleased to</a:t>
            </a:r>
            <a:r>
              <a:rPr sz="900" spc="11" dirty="0">
                <a:solidFill>
                  <a:srgbClr val="535557"/>
                </a:solidFill>
                <a:latin typeface="Arial"/>
                <a:cs typeface="Arial"/>
              </a:rPr>
              <a:t> </a:t>
            </a:r>
            <a:r>
              <a:rPr sz="900" dirty="0">
                <a:solidFill>
                  <a:srgbClr val="535557"/>
                </a:solidFill>
                <a:latin typeface="Arial"/>
                <a:cs typeface="Arial"/>
              </a:rPr>
              <a:t>provide </a:t>
            </a:r>
            <a:r>
              <a:rPr sz="900" spc="10" dirty="0">
                <a:solidFill>
                  <a:srgbClr val="535557"/>
                </a:solidFill>
                <a:latin typeface="Arial"/>
                <a:cs typeface="Arial"/>
              </a:rPr>
              <a:t>you</a:t>
            </a:r>
            <a:r>
              <a:rPr sz="900" dirty="0">
                <a:solidFill>
                  <a:srgbClr val="535557"/>
                </a:solidFill>
                <a:latin typeface="Arial"/>
                <a:cs typeface="Arial"/>
              </a:rPr>
              <a:t> with offers for project-specific</a:t>
            </a:r>
          </a:p>
          <a:p>
            <a:pPr marL="0" marR="0">
              <a:lnSpc>
                <a:spcPts val="1027"/>
              </a:lnSpc>
              <a:spcBef>
                <a:spcPts val="72"/>
              </a:spcBef>
              <a:spcAft>
                <a:spcPts val="0"/>
              </a:spcAft>
            </a:pPr>
            <a:r>
              <a:rPr sz="900" spc="10" dirty="0">
                <a:solidFill>
                  <a:srgbClr val="535557"/>
                </a:solidFill>
                <a:latin typeface="Arial"/>
                <a:cs typeface="Arial"/>
              </a:rPr>
              <a:t>seminars</a:t>
            </a:r>
            <a:r>
              <a:rPr sz="900" dirty="0">
                <a:solidFill>
                  <a:srgbClr val="535557"/>
                </a:solidFill>
                <a:latin typeface="Arial"/>
                <a:cs typeface="Arial"/>
              </a:rPr>
              <a:t> tailored to</a:t>
            </a:r>
            <a:r>
              <a:rPr sz="900" spc="11" dirty="0">
                <a:solidFill>
                  <a:srgbClr val="535557"/>
                </a:solidFill>
                <a:latin typeface="Arial"/>
                <a:cs typeface="Arial"/>
              </a:rPr>
              <a:t> </a:t>
            </a:r>
            <a:r>
              <a:rPr sz="900" spc="10" dirty="0">
                <a:solidFill>
                  <a:srgbClr val="535557"/>
                </a:solidFill>
                <a:latin typeface="Arial"/>
                <a:cs typeface="Arial"/>
              </a:rPr>
              <a:t>your</a:t>
            </a:r>
            <a:r>
              <a:rPr sz="900" dirty="0">
                <a:solidFill>
                  <a:srgbClr val="535557"/>
                </a:solidFill>
                <a:latin typeface="Arial"/>
                <a:cs typeface="Arial"/>
              </a:rPr>
              <a:t> specific topic requirements, </a:t>
            </a:r>
            <a:r>
              <a:rPr sz="900" spc="10" dirty="0">
                <a:solidFill>
                  <a:srgbClr val="535557"/>
                </a:solidFill>
                <a:latin typeface="Arial"/>
                <a:cs typeface="Arial"/>
              </a:rPr>
              <a:t>which</a:t>
            </a:r>
            <a:r>
              <a:rPr sz="900" dirty="0">
                <a:solidFill>
                  <a:srgbClr val="535557"/>
                </a:solidFill>
                <a:latin typeface="Arial"/>
                <a:cs typeface="Arial"/>
              </a:rPr>
              <a:t> </a:t>
            </a:r>
            <a:r>
              <a:rPr sz="900" spc="10" dirty="0">
                <a:solidFill>
                  <a:srgbClr val="535557"/>
                </a:solidFill>
                <a:latin typeface="Arial"/>
                <a:cs typeface="Arial"/>
              </a:rPr>
              <a:t>can</a:t>
            </a:r>
            <a:r>
              <a:rPr sz="900" dirty="0">
                <a:solidFill>
                  <a:srgbClr val="535557"/>
                </a:solidFill>
                <a:latin typeface="Arial"/>
                <a:cs typeface="Arial"/>
              </a:rPr>
              <a:t> </a:t>
            </a:r>
            <a:r>
              <a:rPr sz="900" spc="11" dirty="0">
                <a:solidFill>
                  <a:srgbClr val="535557"/>
                </a:solidFill>
                <a:latin typeface="Arial"/>
                <a:cs typeface="Arial"/>
              </a:rPr>
              <a:t>be</a:t>
            </a:r>
            <a:r>
              <a:rPr sz="900" dirty="0">
                <a:solidFill>
                  <a:srgbClr val="535557"/>
                </a:solidFill>
                <a:latin typeface="Arial"/>
                <a:cs typeface="Arial"/>
              </a:rPr>
              <a:t> </a:t>
            </a:r>
            <a:r>
              <a:rPr sz="900" spc="10" dirty="0">
                <a:solidFill>
                  <a:srgbClr val="535557"/>
                </a:solidFill>
                <a:latin typeface="Arial"/>
                <a:cs typeface="Arial"/>
              </a:rPr>
              <a:t>conducted</a:t>
            </a:r>
            <a:r>
              <a:rPr sz="900" dirty="0">
                <a:solidFill>
                  <a:srgbClr val="535557"/>
                </a:solidFill>
                <a:latin typeface="Arial"/>
                <a:cs typeface="Arial"/>
              </a:rPr>
              <a:t> </a:t>
            </a:r>
            <a:r>
              <a:rPr sz="900" spc="11" dirty="0">
                <a:solidFill>
                  <a:srgbClr val="535557"/>
                </a:solidFill>
                <a:latin typeface="Arial"/>
                <a:cs typeface="Arial"/>
              </a:rPr>
              <a:t>at</a:t>
            </a:r>
            <a:r>
              <a:rPr sz="900" dirty="0">
                <a:solidFill>
                  <a:srgbClr val="535557"/>
                </a:solidFill>
                <a:latin typeface="Arial"/>
                <a:cs typeface="Arial"/>
              </a:rPr>
              <a:t> </a:t>
            </a:r>
            <a:r>
              <a:rPr sz="900" spc="10" dirty="0">
                <a:solidFill>
                  <a:srgbClr val="535557"/>
                </a:solidFill>
                <a:latin typeface="Arial"/>
                <a:cs typeface="Arial"/>
              </a:rPr>
              <a:t>your</a:t>
            </a:r>
            <a:r>
              <a:rPr sz="900" dirty="0">
                <a:solidFill>
                  <a:srgbClr val="535557"/>
                </a:solidFill>
                <a:latin typeface="Arial"/>
                <a:cs typeface="Arial"/>
              </a:rPr>
              <a:t> location </a:t>
            </a:r>
            <a:r>
              <a:rPr sz="900" spc="11" dirty="0">
                <a:solidFill>
                  <a:srgbClr val="535557"/>
                </a:solidFill>
                <a:latin typeface="Arial"/>
                <a:cs typeface="Arial"/>
              </a:rPr>
              <a:t>or</a:t>
            </a:r>
            <a:r>
              <a:rPr sz="900" dirty="0">
                <a:solidFill>
                  <a:srgbClr val="535557"/>
                </a:solidFill>
                <a:latin typeface="Arial"/>
                <a:cs typeface="Arial"/>
              </a:rPr>
              <a:t> in</a:t>
            </a:r>
            <a:r>
              <a:rPr sz="900" spc="12" dirty="0">
                <a:solidFill>
                  <a:srgbClr val="535557"/>
                </a:solidFill>
                <a:latin typeface="Arial"/>
                <a:cs typeface="Arial"/>
              </a:rPr>
              <a:t> </a:t>
            </a:r>
            <a:r>
              <a:rPr sz="900" dirty="0">
                <a:solidFill>
                  <a:srgbClr val="535557"/>
                </a:solidFill>
                <a:latin typeface="Arial"/>
                <a:cs typeface="Arial"/>
              </a:rPr>
              <a:t>Ettlingen specifically for </a:t>
            </a:r>
            <a:r>
              <a:rPr sz="900" spc="10" dirty="0">
                <a:solidFill>
                  <a:srgbClr val="535557"/>
                </a:solidFill>
                <a:latin typeface="Arial"/>
                <a:cs typeface="Arial"/>
              </a:rPr>
              <a:t>you.</a:t>
            </a:r>
          </a:p>
        </p:txBody>
      </p:sp>
      <p:sp>
        <p:nvSpPr>
          <p:cNvPr id="7" name="object 7"/>
          <p:cNvSpPr txBox="1"/>
          <p:nvPr/>
        </p:nvSpPr>
        <p:spPr>
          <a:xfrm>
            <a:off x="949102" y="1528970"/>
            <a:ext cx="466303" cy="169640"/>
          </a:xfrm>
          <a:prstGeom prst="rect">
            <a:avLst/>
          </a:prstGeom>
        </p:spPr>
        <p:txBody>
          <a:bodyPr vert="horz" wrap="square" lIns="0" tIns="0" rIns="0" bIns="0" rtlCol="0">
            <a:spAutoFit/>
          </a:bodyPr>
          <a:lstStyle/>
          <a:p>
            <a:pPr marL="0" marR="0">
              <a:lnSpc>
                <a:spcPts val="1035"/>
              </a:lnSpc>
              <a:spcBef>
                <a:spcPts val="0"/>
              </a:spcBef>
              <a:spcAft>
                <a:spcPts val="0"/>
              </a:spcAft>
            </a:pPr>
            <a:r>
              <a:rPr sz="950" b="1" spc="-18" dirty="0">
                <a:solidFill>
                  <a:srgbClr val="79C366"/>
                </a:solidFill>
                <a:latin typeface="Arial"/>
                <a:cs typeface="Arial"/>
              </a:rPr>
              <a:t>NEW!</a:t>
            </a:r>
          </a:p>
        </p:txBody>
      </p:sp>
      <p:sp>
        <p:nvSpPr>
          <p:cNvPr id="8" name="object 8"/>
          <p:cNvSpPr txBox="1"/>
          <p:nvPr/>
        </p:nvSpPr>
        <p:spPr>
          <a:xfrm>
            <a:off x="481511" y="1560718"/>
            <a:ext cx="479338" cy="202394"/>
          </a:xfrm>
          <a:prstGeom prst="rect">
            <a:avLst/>
          </a:prstGeom>
        </p:spPr>
        <p:txBody>
          <a:bodyPr vert="horz" wrap="square" lIns="0" tIns="0" rIns="0" bIns="0" rtlCol="0">
            <a:spAutoFit/>
          </a:bodyPr>
          <a:lstStyle/>
          <a:p>
            <a:pPr marL="0" marR="0">
              <a:lnSpc>
                <a:spcPts val="1293"/>
              </a:lnSpc>
              <a:spcBef>
                <a:spcPts val="0"/>
              </a:spcBef>
              <a:spcAft>
                <a:spcPts val="0"/>
              </a:spcAft>
            </a:pPr>
            <a:r>
              <a:rPr sz="1150" b="1" dirty="0">
                <a:solidFill>
                  <a:srgbClr val="537898"/>
                </a:solidFill>
                <a:latin typeface="Arial"/>
                <a:cs typeface="Arial"/>
              </a:rPr>
              <a:t>NIS2</a:t>
            </a:r>
          </a:p>
        </p:txBody>
      </p:sp>
      <p:sp>
        <p:nvSpPr>
          <p:cNvPr id="9" name="object 9"/>
          <p:cNvSpPr txBox="1"/>
          <p:nvPr/>
        </p:nvSpPr>
        <p:spPr>
          <a:xfrm>
            <a:off x="3790009" y="1594637"/>
            <a:ext cx="2391521" cy="202394"/>
          </a:xfrm>
          <a:prstGeom prst="rect">
            <a:avLst/>
          </a:prstGeom>
        </p:spPr>
        <p:txBody>
          <a:bodyPr vert="horz" wrap="square" lIns="0" tIns="0" rIns="0" bIns="0" rtlCol="0">
            <a:spAutoFit/>
          </a:bodyPr>
          <a:lstStyle/>
          <a:p>
            <a:pPr marL="0" marR="0">
              <a:lnSpc>
                <a:spcPts val="1293"/>
              </a:lnSpc>
              <a:spcBef>
                <a:spcPts val="0"/>
              </a:spcBef>
              <a:spcAft>
                <a:spcPts val="0"/>
              </a:spcAft>
            </a:pPr>
            <a:r>
              <a:rPr sz="1150" b="1" dirty="0">
                <a:solidFill>
                  <a:srgbClr val="537898"/>
                </a:solidFill>
                <a:latin typeface="Arial"/>
                <a:cs typeface="Arial"/>
              </a:rPr>
              <a:t>Feed-in management HIGH-LEIT</a:t>
            </a:r>
          </a:p>
        </p:txBody>
      </p:sp>
      <p:sp>
        <p:nvSpPr>
          <p:cNvPr id="10" name="object 10"/>
          <p:cNvSpPr txBox="1"/>
          <p:nvPr/>
        </p:nvSpPr>
        <p:spPr>
          <a:xfrm>
            <a:off x="7098508" y="1594434"/>
            <a:ext cx="1500968" cy="202394"/>
          </a:xfrm>
          <a:prstGeom prst="rect">
            <a:avLst/>
          </a:prstGeom>
        </p:spPr>
        <p:txBody>
          <a:bodyPr vert="horz" wrap="square" lIns="0" tIns="0" rIns="0" bIns="0" rtlCol="0">
            <a:spAutoFit/>
          </a:bodyPr>
          <a:lstStyle/>
          <a:p>
            <a:pPr marL="0" marR="0">
              <a:lnSpc>
                <a:spcPts val="1293"/>
              </a:lnSpc>
              <a:spcBef>
                <a:spcPts val="0"/>
              </a:spcBef>
              <a:spcAft>
                <a:spcPts val="0"/>
              </a:spcAft>
            </a:pPr>
            <a:r>
              <a:rPr sz="1150" b="1" dirty="0">
                <a:solidFill>
                  <a:srgbClr val="537898"/>
                </a:solidFill>
                <a:latin typeface="Arial"/>
                <a:cs typeface="Arial"/>
              </a:rPr>
              <a:t>IDSpecto.scadalink</a:t>
            </a:r>
          </a:p>
        </p:txBody>
      </p:sp>
      <p:sp>
        <p:nvSpPr>
          <p:cNvPr id="11" name="object 11"/>
          <p:cNvSpPr txBox="1"/>
          <p:nvPr/>
        </p:nvSpPr>
        <p:spPr>
          <a:xfrm>
            <a:off x="7449147" y="2142418"/>
            <a:ext cx="340073" cy="183166"/>
          </a:xfrm>
          <a:prstGeom prst="rect">
            <a:avLst/>
          </a:prstGeom>
        </p:spPr>
        <p:txBody>
          <a:bodyPr vert="horz" wrap="square" lIns="0" tIns="0" rIns="0" bIns="0" rtlCol="0">
            <a:spAutoFit/>
          </a:bodyPr>
          <a:lstStyle/>
          <a:p>
            <a:pPr marL="0" marR="0">
              <a:lnSpc>
                <a:spcPts val="1142"/>
              </a:lnSpc>
              <a:spcBef>
                <a:spcPts val="0"/>
              </a:spcBef>
              <a:spcAft>
                <a:spcPts val="0"/>
              </a:spcAft>
            </a:pPr>
            <a:r>
              <a:rPr sz="1000" b="1" spc="10" dirty="0">
                <a:solidFill>
                  <a:srgbClr val="535557"/>
                </a:solidFill>
                <a:latin typeface="Arial"/>
                <a:cs typeface="Arial"/>
              </a:rPr>
              <a:t>fee</a:t>
            </a:r>
          </a:p>
        </p:txBody>
      </p:sp>
      <p:sp>
        <p:nvSpPr>
          <p:cNvPr id="12" name="object 12"/>
          <p:cNvSpPr txBox="1"/>
          <p:nvPr/>
        </p:nvSpPr>
        <p:spPr>
          <a:xfrm>
            <a:off x="830614" y="2247581"/>
            <a:ext cx="669127" cy="131823"/>
          </a:xfrm>
          <a:prstGeom prst="rect">
            <a:avLst/>
          </a:prstGeom>
        </p:spPr>
        <p:txBody>
          <a:bodyPr vert="horz" wrap="square" lIns="0" tIns="0" rIns="0" bIns="0" rtlCol="0">
            <a:spAutoFit/>
          </a:bodyPr>
          <a:lstStyle/>
          <a:p>
            <a:pPr marL="0" marR="0">
              <a:lnSpc>
                <a:spcPts val="737"/>
              </a:lnSpc>
              <a:spcBef>
                <a:spcPts val="0"/>
              </a:spcBef>
              <a:spcAft>
                <a:spcPts val="0"/>
              </a:spcAft>
            </a:pPr>
            <a:r>
              <a:rPr sz="650" b="1" dirty="0">
                <a:solidFill>
                  <a:srgbClr val="535557"/>
                </a:solidFill>
                <a:latin typeface="Arial"/>
                <a:cs typeface="Arial"/>
              </a:rPr>
              <a:t>Target group:</a:t>
            </a:r>
          </a:p>
        </p:txBody>
      </p:sp>
      <p:sp>
        <p:nvSpPr>
          <p:cNvPr id="13" name="object 13"/>
          <p:cNvSpPr txBox="1"/>
          <p:nvPr/>
        </p:nvSpPr>
        <p:spPr>
          <a:xfrm>
            <a:off x="4140754" y="2232914"/>
            <a:ext cx="846489" cy="131823"/>
          </a:xfrm>
          <a:prstGeom prst="rect">
            <a:avLst/>
          </a:prstGeom>
        </p:spPr>
        <p:txBody>
          <a:bodyPr vert="horz" wrap="square" lIns="0" tIns="0" rIns="0" bIns="0" rtlCol="0">
            <a:spAutoFit/>
          </a:bodyPr>
          <a:lstStyle/>
          <a:p>
            <a:pPr marL="0" marR="0">
              <a:lnSpc>
                <a:spcPts val="737"/>
              </a:lnSpc>
              <a:spcBef>
                <a:spcPts val="0"/>
              </a:spcBef>
              <a:spcAft>
                <a:spcPts val="0"/>
              </a:spcAft>
            </a:pPr>
            <a:r>
              <a:rPr sz="650" dirty="0">
                <a:solidFill>
                  <a:srgbClr val="535557"/>
                </a:solidFill>
                <a:latin typeface="Arial"/>
                <a:cs typeface="Arial"/>
              </a:rPr>
              <a:t>No prior knowledge</a:t>
            </a:r>
          </a:p>
        </p:txBody>
      </p:sp>
      <p:sp>
        <p:nvSpPr>
          <p:cNvPr id="14" name="object 14"/>
          <p:cNvSpPr txBox="1"/>
          <p:nvPr/>
        </p:nvSpPr>
        <p:spPr>
          <a:xfrm>
            <a:off x="4144243" y="2354047"/>
            <a:ext cx="506109" cy="131823"/>
          </a:xfrm>
          <a:prstGeom prst="rect">
            <a:avLst/>
          </a:prstGeom>
        </p:spPr>
        <p:txBody>
          <a:bodyPr vert="horz" wrap="square" lIns="0" tIns="0" rIns="0" bIns="0" rtlCol="0">
            <a:spAutoFit/>
          </a:bodyPr>
          <a:lstStyle/>
          <a:p>
            <a:pPr marL="0" marR="0">
              <a:lnSpc>
                <a:spcPts val="737"/>
              </a:lnSpc>
              <a:spcBef>
                <a:spcPts val="0"/>
              </a:spcBef>
              <a:spcAft>
                <a:spcPts val="0"/>
              </a:spcAft>
            </a:pPr>
            <a:r>
              <a:rPr sz="650" b="1" dirty="0">
                <a:solidFill>
                  <a:srgbClr val="535557"/>
                </a:solidFill>
                <a:latin typeface="Arial"/>
                <a:cs typeface="Arial"/>
              </a:rPr>
              <a:t>required .</a:t>
            </a:r>
          </a:p>
        </p:txBody>
      </p:sp>
      <p:sp>
        <p:nvSpPr>
          <p:cNvPr id="15" name="object 15"/>
          <p:cNvSpPr txBox="1"/>
          <p:nvPr/>
        </p:nvSpPr>
        <p:spPr>
          <a:xfrm>
            <a:off x="7450517" y="2369242"/>
            <a:ext cx="1290249" cy="262864"/>
          </a:xfrm>
          <a:prstGeom prst="rect">
            <a:avLst/>
          </a:prstGeom>
        </p:spPr>
        <p:txBody>
          <a:bodyPr vert="horz" wrap="square" lIns="0" tIns="0" rIns="0" bIns="0" rtlCol="0">
            <a:spAutoFit/>
          </a:bodyPr>
          <a:lstStyle/>
          <a:p>
            <a:pPr marL="0" marR="0">
              <a:lnSpc>
                <a:spcPts val="737"/>
              </a:lnSpc>
              <a:spcBef>
                <a:spcPts val="0"/>
              </a:spcBef>
              <a:spcAft>
                <a:spcPts val="0"/>
              </a:spcAft>
            </a:pPr>
            <a:r>
              <a:rPr sz="650" dirty="0">
                <a:solidFill>
                  <a:srgbClr val="535557"/>
                </a:solidFill>
                <a:latin typeface="Arial"/>
                <a:cs typeface="Arial"/>
              </a:rPr>
              <a:t>€2,775</a:t>
            </a:r>
            <a:r>
              <a:rPr sz="650" spc="77" dirty="0">
                <a:solidFill>
                  <a:srgbClr val="535557"/>
                </a:solidFill>
                <a:latin typeface="Arial"/>
                <a:cs typeface="Arial"/>
              </a:rPr>
              <a:t> </a:t>
            </a:r>
            <a:r>
              <a:rPr sz="650" dirty="0">
                <a:solidFill>
                  <a:srgbClr val="535557"/>
                </a:solidFill>
                <a:latin typeface="Arial"/>
                <a:cs typeface="Arial"/>
              </a:rPr>
              <a:t>Seminar no. SP 421 (2</a:t>
            </a:r>
          </a:p>
          <a:p>
            <a:pPr marL="1027" marR="0">
              <a:lnSpc>
                <a:spcPts val="737"/>
              </a:lnSpc>
              <a:spcBef>
                <a:spcPts val="343"/>
              </a:spcBef>
              <a:spcAft>
                <a:spcPts val="0"/>
              </a:spcAft>
            </a:pPr>
            <a:r>
              <a:rPr sz="650" dirty="0">
                <a:solidFill>
                  <a:srgbClr val="535557"/>
                </a:solidFill>
                <a:latin typeface="Arial"/>
                <a:cs typeface="Arial"/>
              </a:rPr>
              <a:t>seminar days)</a:t>
            </a:r>
          </a:p>
        </p:txBody>
      </p:sp>
      <p:sp>
        <p:nvSpPr>
          <p:cNvPr id="16" name="object 16"/>
          <p:cNvSpPr txBox="1"/>
          <p:nvPr/>
        </p:nvSpPr>
        <p:spPr>
          <a:xfrm>
            <a:off x="832491" y="2388020"/>
            <a:ext cx="2726464" cy="385680"/>
          </a:xfrm>
          <a:prstGeom prst="rect">
            <a:avLst/>
          </a:prstGeom>
        </p:spPr>
        <p:txBody>
          <a:bodyPr vert="horz" wrap="square" lIns="0" tIns="0" rIns="0" bIns="0" rtlCol="0">
            <a:spAutoFit/>
          </a:bodyPr>
          <a:lstStyle/>
          <a:p>
            <a:pPr marL="4224" marR="0">
              <a:lnSpc>
                <a:spcPts val="737"/>
              </a:lnSpc>
              <a:spcBef>
                <a:spcPts val="0"/>
              </a:spcBef>
              <a:spcAft>
                <a:spcPts val="0"/>
              </a:spcAft>
            </a:pPr>
            <a:r>
              <a:rPr sz="650" dirty="0">
                <a:solidFill>
                  <a:srgbClr val="535557"/>
                </a:solidFill>
                <a:latin typeface="Arial"/>
                <a:cs typeface="Arial"/>
              </a:rPr>
              <a:t>In our online seminar, we show in a compact and practical way</a:t>
            </a:r>
          </a:p>
          <a:p>
            <a:pPr marL="3197" marR="0">
              <a:lnSpc>
                <a:spcPts val="737"/>
              </a:lnSpc>
              <a:spcBef>
                <a:spcPts val="261"/>
              </a:spcBef>
              <a:spcAft>
                <a:spcPts val="0"/>
              </a:spcAft>
            </a:pPr>
            <a:r>
              <a:rPr sz="650" dirty="0">
                <a:solidFill>
                  <a:srgbClr val="535557"/>
                </a:solidFill>
                <a:latin typeface="Arial"/>
                <a:cs typeface="Arial"/>
              </a:rPr>
              <a:t>why you already meet 80–90% of the NIS2 requirements with</a:t>
            </a:r>
          </a:p>
          <a:p>
            <a:pPr marL="0" marR="0">
              <a:lnSpc>
                <a:spcPts val="737"/>
              </a:lnSpc>
              <a:spcBef>
                <a:spcPts val="261"/>
              </a:spcBef>
              <a:spcAft>
                <a:spcPts val="0"/>
              </a:spcAft>
            </a:pPr>
            <a:r>
              <a:rPr sz="650" dirty="0">
                <a:solidFill>
                  <a:srgbClr val="535557"/>
                </a:solidFill>
                <a:latin typeface="Arial"/>
                <a:cs typeface="Arial"/>
              </a:rPr>
              <a:t>ISO 27001 – and which building blocks need to be specifically added.</a:t>
            </a:r>
          </a:p>
        </p:txBody>
      </p:sp>
      <p:sp>
        <p:nvSpPr>
          <p:cNvPr id="17" name="object 17"/>
          <p:cNvSpPr txBox="1"/>
          <p:nvPr/>
        </p:nvSpPr>
        <p:spPr>
          <a:xfrm>
            <a:off x="4148848" y="2576209"/>
            <a:ext cx="613101" cy="185147"/>
          </a:xfrm>
          <a:prstGeom prst="rect">
            <a:avLst/>
          </a:prstGeom>
        </p:spPr>
        <p:txBody>
          <a:bodyPr vert="horz" wrap="square" lIns="0" tIns="0" rIns="0" bIns="0" rtlCol="0">
            <a:spAutoFit/>
          </a:bodyPr>
          <a:lstStyle/>
          <a:p>
            <a:pPr marL="0" marR="0">
              <a:lnSpc>
                <a:spcPts val="1157"/>
              </a:lnSpc>
              <a:spcBef>
                <a:spcPts val="0"/>
              </a:spcBef>
              <a:spcAft>
                <a:spcPts val="0"/>
              </a:spcAft>
            </a:pPr>
            <a:r>
              <a:rPr sz="1050" b="1" dirty="0">
                <a:solidFill>
                  <a:srgbClr val="535557"/>
                </a:solidFill>
                <a:latin typeface="Arial"/>
                <a:cs typeface="Arial"/>
              </a:rPr>
              <a:t>Module</a:t>
            </a:r>
          </a:p>
        </p:txBody>
      </p:sp>
      <p:sp>
        <p:nvSpPr>
          <p:cNvPr id="18" name="object 18"/>
          <p:cNvSpPr txBox="1"/>
          <p:nvPr/>
        </p:nvSpPr>
        <p:spPr>
          <a:xfrm>
            <a:off x="4149952" y="2789444"/>
            <a:ext cx="707982" cy="131823"/>
          </a:xfrm>
          <a:prstGeom prst="rect">
            <a:avLst/>
          </a:prstGeom>
        </p:spPr>
        <p:txBody>
          <a:bodyPr vert="horz" wrap="square" lIns="0" tIns="0" rIns="0" bIns="0" rtlCol="0">
            <a:spAutoFit/>
          </a:bodyPr>
          <a:lstStyle/>
          <a:p>
            <a:pPr marL="0" marR="0">
              <a:lnSpc>
                <a:spcPts val="737"/>
              </a:lnSpc>
              <a:spcBef>
                <a:spcPts val="0"/>
              </a:spcBef>
              <a:spcAft>
                <a:spcPts val="0"/>
              </a:spcAft>
            </a:pPr>
            <a:r>
              <a:rPr sz="650" dirty="0">
                <a:solidFill>
                  <a:srgbClr val="535557"/>
                </a:solidFill>
                <a:latin typeface="Arial"/>
                <a:cs typeface="Arial"/>
              </a:rPr>
              <a:t>• Administration</a:t>
            </a:r>
          </a:p>
        </p:txBody>
      </p:sp>
      <p:sp>
        <p:nvSpPr>
          <p:cNvPr id="19" name="object 19"/>
          <p:cNvSpPr txBox="1"/>
          <p:nvPr/>
        </p:nvSpPr>
        <p:spPr>
          <a:xfrm>
            <a:off x="4149952" y="2953732"/>
            <a:ext cx="1320781" cy="131823"/>
          </a:xfrm>
          <a:prstGeom prst="rect">
            <a:avLst/>
          </a:prstGeom>
        </p:spPr>
        <p:txBody>
          <a:bodyPr vert="horz" wrap="square" lIns="0" tIns="0" rIns="0" bIns="0" rtlCol="0">
            <a:spAutoFit/>
          </a:bodyPr>
          <a:lstStyle/>
          <a:p>
            <a:pPr marL="0" marR="0">
              <a:lnSpc>
                <a:spcPts val="737"/>
              </a:lnSpc>
              <a:spcBef>
                <a:spcPts val="0"/>
              </a:spcBef>
              <a:spcAft>
                <a:spcPts val="0"/>
              </a:spcAft>
            </a:pPr>
            <a:r>
              <a:rPr sz="650" dirty="0">
                <a:solidFill>
                  <a:srgbClr val="535557"/>
                </a:solidFill>
                <a:latin typeface="Arial"/>
                <a:cs typeface="Arial"/>
              </a:rPr>
              <a:t>• Control system configuration •</a:t>
            </a:r>
          </a:p>
        </p:txBody>
      </p:sp>
      <p:sp>
        <p:nvSpPr>
          <p:cNvPr id="20" name="object 20"/>
          <p:cNvSpPr txBox="1"/>
          <p:nvPr/>
        </p:nvSpPr>
        <p:spPr>
          <a:xfrm>
            <a:off x="828660" y="3060531"/>
            <a:ext cx="846489" cy="131823"/>
          </a:xfrm>
          <a:prstGeom prst="rect">
            <a:avLst/>
          </a:prstGeom>
        </p:spPr>
        <p:txBody>
          <a:bodyPr vert="horz" wrap="square" lIns="0" tIns="0" rIns="0" bIns="0" rtlCol="0">
            <a:spAutoFit/>
          </a:bodyPr>
          <a:lstStyle/>
          <a:p>
            <a:pPr marL="0" marR="0">
              <a:lnSpc>
                <a:spcPts val="737"/>
              </a:lnSpc>
              <a:spcBef>
                <a:spcPts val="0"/>
              </a:spcBef>
              <a:spcAft>
                <a:spcPts val="0"/>
              </a:spcAft>
            </a:pPr>
            <a:r>
              <a:rPr sz="650" dirty="0">
                <a:solidFill>
                  <a:srgbClr val="535557"/>
                </a:solidFill>
                <a:latin typeface="Arial"/>
                <a:cs typeface="Arial"/>
              </a:rPr>
              <a:t>No prior knowledge</a:t>
            </a:r>
          </a:p>
        </p:txBody>
      </p:sp>
      <p:sp>
        <p:nvSpPr>
          <p:cNvPr id="21" name="object 21"/>
          <p:cNvSpPr txBox="1"/>
          <p:nvPr/>
        </p:nvSpPr>
        <p:spPr>
          <a:xfrm>
            <a:off x="4149952" y="3098711"/>
            <a:ext cx="1473386" cy="257495"/>
          </a:xfrm>
          <a:prstGeom prst="rect">
            <a:avLst/>
          </a:prstGeom>
        </p:spPr>
        <p:txBody>
          <a:bodyPr vert="horz" wrap="square" lIns="0" tIns="0" rIns="0" bIns="0" rtlCol="0">
            <a:spAutoFit/>
          </a:bodyPr>
          <a:lstStyle/>
          <a:p>
            <a:pPr marL="0" marR="0">
              <a:lnSpc>
                <a:spcPts val="737"/>
              </a:lnSpc>
              <a:spcBef>
                <a:spcPts val="0"/>
              </a:spcBef>
              <a:spcAft>
                <a:spcPts val="0"/>
              </a:spcAft>
            </a:pPr>
            <a:r>
              <a:rPr sz="650" dirty="0">
                <a:solidFill>
                  <a:srgbClr val="535557"/>
                </a:solidFill>
                <a:latin typeface="Arial"/>
                <a:cs typeface="Arial"/>
              </a:rPr>
              <a:t>Implementation of measures • Load</a:t>
            </a:r>
          </a:p>
          <a:p>
            <a:pPr marL="0" marR="0">
              <a:lnSpc>
                <a:spcPts val="737"/>
              </a:lnSpc>
              <a:spcBef>
                <a:spcPts val="251"/>
              </a:spcBef>
              <a:spcAft>
                <a:spcPts val="0"/>
              </a:spcAft>
            </a:pPr>
            <a:r>
              <a:rPr sz="650" dirty="0">
                <a:solidFill>
                  <a:srgbClr val="535557"/>
                </a:solidFill>
                <a:latin typeface="Arial"/>
                <a:cs typeface="Arial"/>
              </a:rPr>
              <a:t>shedding</a:t>
            </a:r>
          </a:p>
        </p:txBody>
      </p:sp>
      <p:sp>
        <p:nvSpPr>
          <p:cNvPr id="22" name="object 22"/>
          <p:cNvSpPr txBox="1"/>
          <p:nvPr/>
        </p:nvSpPr>
        <p:spPr>
          <a:xfrm>
            <a:off x="7098508" y="3121926"/>
            <a:ext cx="2546570" cy="202394"/>
          </a:xfrm>
          <a:prstGeom prst="rect">
            <a:avLst/>
          </a:prstGeom>
        </p:spPr>
        <p:txBody>
          <a:bodyPr vert="horz" wrap="square" lIns="0" tIns="0" rIns="0" bIns="0" rtlCol="0">
            <a:spAutoFit/>
          </a:bodyPr>
          <a:lstStyle/>
          <a:p>
            <a:pPr marL="0" marR="0">
              <a:lnSpc>
                <a:spcPts val="1293"/>
              </a:lnSpc>
              <a:spcBef>
                <a:spcPts val="0"/>
              </a:spcBef>
              <a:spcAft>
                <a:spcPts val="0"/>
              </a:spcAft>
            </a:pPr>
            <a:r>
              <a:rPr sz="1150" b="1" dirty="0">
                <a:solidFill>
                  <a:srgbClr val="537898"/>
                </a:solidFill>
                <a:latin typeface="Arial"/>
                <a:cs typeface="Arial"/>
              </a:rPr>
              <a:t>IDSpecto.ADMIN for professionals</a:t>
            </a:r>
          </a:p>
        </p:txBody>
      </p:sp>
      <p:sp>
        <p:nvSpPr>
          <p:cNvPr id="23" name="object 23"/>
          <p:cNvSpPr txBox="1"/>
          <p:nvPr/>
        </p:nvSpPr>
        <p:spPr>
          <a:xfrm>
            <a:off x="832149" y="3181662"/>
            <a:ext cx="506109" cy="131823"/>
          </a:xfrm>
          <a:prstGeom prst="rect">
            <a:avLst/>
          </a:prstGeom>
        </p:spPr>
        <p:txBody>
          <a:bodyPr vert="horz" wrap="square" lIns="0" tIns="0" rIns="0" bIns="0" rtlCol="0">
            <a:spAutoFit/>
          </a:bodyPr>
          <a:lstStyle/>
          <a:p>
            <a:pPr marL="0" marR="0">
              <a:lnSpc>
                <a:spcPts val="737"/>
              </a:lnSpc>
              <a:spcBef>
                <a:spcPts val="0"/>
              </a:spcBef>
              <a:spcAft>
                <a:spcPts val="0"/>
              </a:spcAft>
            </a:pPr>
            <a:r>
              <a:rPr sz="650" b="1" dirty="0">
                <a:solidFill>
                  <a:srgbClr val="535557"/>
                </a:solidFill>
                <a:latin typeface="Arial"/>
                <a:cs typeface="Arial"/>
              </a:rPr>
              <a:t>required .</a:t>
            </a:r>
          </a:p>
        </p:txBody>
      </p:sp>
      <p:sp>
        <p:nvSpPr>
          <p:cNvPr id="24" name="object 24"/>
          <p:cNvSpPr txBox="1"/>
          <p:nvPr/>
        </p:nvSpPr>
        <p:spPr>
          <a:xfrm>
            <a:off x="4140646" y="3434491"/>
            <a:ext cx="340073" cy="183166"/>
          </a:xfrm>
          <a:prstGeom prst="rect">
            <a:avLst/>
          </a:prstGeom>
        </p:spPr>
        <p:txBody>
          <a:bodyPr vert="horz" wrap="square" lIns="0" tIns="0" rIns="0" bIns="0" rtlCol="0">
            <a:spAutoFit/>
          </a:bodyPr>
          <a:lstStyle/>
          <a:p>
            <a:pPr marL="0" marR="0">
              <a:lnSpc>
                <a:spcPts val="1142"/>
              </a:lnSpc>
              <a:spcBef>
                <a:spcPts val="0"/>
              </a:spcBef>
              <a:spcAft>
                <a:spcPts val="0"/>
              </a:spcAft>
            </a:pPr>
            <a:r>
              <a:rPr sz="1000" b="1" spc="10" dirty="0">
                <a:solidFill>
                  <a:srgbClr val="535557"/>
                </a:solidFill>
                <a:latin typeface="Arial"/>
                <a:cs typeface="Arial"/>
              </a:rPr>
              <a:t>fee</a:t>
            </a:r>
          </a:p>
        </p:txBody>
      </p:sp>
      <p:sp>
        <p:nvSpPr>
          <p:cNvPr id="25" name="object 25"/>
          <p:cNvSpPr txBox="1"/>
          <p:nvPr/>
        </p:nvSpPr>
        <p:spPr>
          <a:xfrm>
            <a:off x="836754" y="3465414"/>
            <a:ext cx="516786" cy="131823"/>
          </a:xfrm>
          <a:prstGeom prst="rect">
            <a:avLst/>
          </a:prstGeom>
        </p:spPr>
        <p:txBody>
          <a:bodyPr vert="horz" wrap="square" lIns="0" tIns="0" rIns="0" bIns="0" rtlCol="0">
            <a:spAutoFit/>
          </a:bodyPr>
          <a:lstStyle/>
          <a:p>
            <a:pPr marL="0" marR="0">
              <a:lnSpc>
                <a:spcPts val="737"/>
              </a:lnSpc>
              <a:spcBef>
                <a:spcPts val="0"/>
              </a:spcBef>
              <a:spcAft>
                <a:spcPts val="0"/>
              </a:spcAft>
            </a:pPr>
            <a:r>
              <a:rPr sz="650" b="1" dirty="0">
                <a:solidFill>
                  <a:srgbClr val="535557"/>
                </a:solidFill>
                <a:latin typeface="Arial"/>
                <a:cs typeface="Arial"/>
              </a:rPr>
              <a:t>Modules </a:t>
            </a:r>
            <a:r>
              <a:rPr sz="650" dirty="0">
                <a:solidFill>
                  <a:srgbClr val="535557"/>
                </a:solidFill>
                <a:latin typeface="Arial"/>
                <a:cs typeface="Arial"/>
              </a:rPr>
              <a:t>•</a:t>
            </a:r>
          </a:p>
        </p:txBody>
      </p:sp>
      <p:sp>
        <p:nvSpPr>
          <p:cNvPr id="26" name="object 26"/>
          <p:cNvSpPr txBox="1"/>
          <p:nvPr/>
        </p:nvSpPr>
        <p:spPr>
          <a:xfrm>
            <a:off x="837858" y="3629172"/>
            <a:ext cx="2461725" cy="276802"/>
          </a:xfrm>
          <a:prstGeom prst="rect">
            <a:avLst/>
          </a:prstGeom>
        </p:spPr>
        <p:txBody>
          <a:bodyPr vert="horz" wrap="square" lIns="0" tIns="0" rIns="0" bIns="0" rtlCol="0">
            <a:spAutoFit/>
          </a:bodyPr>
          <a:lstStyle/>
          <a:p>
            <a:pPr marL="0" marR="0">
              <a:lnSpc>
                <a:spcPts val="737"/>
              </a:lnSpc>
              <a:spcBef>
                <a:spcPts val="0"/>
              </a:spcBef>
              <a:spcAft>
                <a:spcPts val="0"/>
              </a:spcAft>
            </a:pPr>
            <a:r>
              <a:rPr sz="650" dirty="0">
                <a:solidFill>
                  <a:srgbClr val="535557"/>
                </a:solidFill>
                <a:latin typeface="Arial"/>
                <a:cs typeface="Arial"/>
              </a:rPr>
              <a:t>Documentation of management responsibility • Clear reporting</a:t>
            </a:r>
          </a:p>
          <a:p>
            <a:pPr marL="0" marR="0">
              <a:lnSpc>
                <a:spcPts val="737"/>
              </a:lnSpc>
              <a:spcBef>
                <a:spcPts val="453"/>
              </a:spcBef>
              <a:spcAft>
                <a:spcPts val="0"/>
              </a:spcAft>
            </a:pPr>
            <a:r>
              <a:rPr sz="650" dirty="0">
                <a:solidFill>
                  <a:srgbClr val="535557"/>
                </a:solidFill>
                <a:latin typeface="Arial"/>
                <a:cs typeface="Arial"/>
              </a:rPr>
              <a:t>processes with deadlines • Binding</a:t>
            </a:r>
          </a:p>
        </p:txBody>
      </p:sp>
      <p:sp>
        <p:nvSpPr>
          <p:cNvPr id="27" name="object 27"/>
          <p:cNvSpPr txBox="1"/>
          <p:nvPr/>
        </p:nvSpPr>
        <p:spPr>
          <a:xfrm>
            <a:off x="4143044" y="3661315"/>
            <a:ext cx="1292533" cy="262864"/>
          </a:xfrm>
          <a:prstGeom prst="rect">
            <a:avLst/>
          </a:prstGeom>
        </p:spPr>
        <p:txBody>
          <a:bodyPr vert="horz" wrap="square" lIns="0" tIns="0" rIns="0" bIns="0" rtlCol="0">
            <a:spAutoFit/>
          </a:bodyPr>
          <a:lstStyle/>
          <a:p>
            <a:pPr marL="2283" marR="0">
              <a:lnSpc>
                <a:spcPts val="737"/>
              </a:lnSpc>
              <a:spcBef>
                <a:spcPts val="0"/>
              </a:spcBef>
              <a:spcAft>
                <a:spcPts val="0"/>
              </a:spcAft>
            </a:pPr>
            <a:r>
              <a:rPr sz="650" dirty="0">
                <a:solidFill>
                  <a:srgbClr val="535557"/>
                </a:solidFill>
                <a:latin typeface="Arial"/>
                <a:cs typeface="Arial"/>
              </a:rPr>
              <a:t>€1,400</a:t>
            </a:r>
            <a:r>
              <a:rPr sz="650" spc="77" dirty="0">
                <a:solidFill>
                  <a:srgbClr val="535557"/>
                </a:solidFill>
                <a:latin typeface="Arial"/>
                <a:cs typeface="Arial"/>
              </a:rPr>
              <a:t> </a:t>
            </a:r>
            <a:r>
              <a:rPr sz="650" dirty="0">
                <a:solidFill>
                  <a:srgbClr val="535557"/>
                </a:solidFill>
                <a:latin typeface="Arial"/>
                <a:cs typeface="Arial"/>
              </a:rPr>
              <a:t>Seminar no. SP 404 (1</a:t>
            </a:r>
          </a:p>
          <a:p>
            <a:pPr marL="0" marR="0">
              <a:lnSpc>
                <a:spcPts val="737"/>
              </a:lnSpc>
              <a:spcBef>
                <a:spcPts val="343"/>
              </a:spcBef>
              <a:spcAft>
                <a:spcPts val="0"/>
              </a:spcAft>
            </a:pPr>
            <a:r>
              <a:rPr sz="650" dirty="0">
                <a:solidFill>
                  <a:srgbClr val="535557"/>
                </a:solidFill>
                <a:latin typeface="Arial"/>
                <a:cs typeface="Arial"/>
              </a:rPr>
              <a:t>seminar day)</a:t>
            </a:r>
          </a:p>
        </p:txBody>
      </p:sp>
      <p:sp>
        <p:nvSpPr>
          <p:cNvPr id="28" name="object 28"/>
          <p:cNvSpPr txBox="1"/>
          <p:nvPr/>
        </p:nvSpPr>
        <p:spPr>
          <a:xfrm>
            <a:off x="7449147" y="3737088"/>
            <a:ext cx="268384" cy="131823"/>
          </a:xfrm>
          <a:prstGeom prst="rect">
            <a:avLst/>
          </a:prstGeom>
        </p:spPr>
        <p:txBody>
          <a:bodyPr vert="horz" wrap="square" lIns="0" tIns="0" rIns="0" bIns="0" rtlCol="0">
            <a:spAutoFit/>
          </a:bodyPr>
          <a:lstStyle/>
          <a:p>
            <a:pPr marL="0" marR="0">
              <a:lnSpc>
                <a:spcPts val="737"/>
              </a:lnSpc>
              <a:spcBef>
                <a:spcPts val="0"/>
              </a:spcBef>
              <a:spcAft>
                <a:spcPts val="0"/>
              </a:spcAft>
            </a:pPr>
            <a:r>
              <a:rPr sz="650" b="1" dirty="0">
                <a:solidFill>
                  <a:srgbClr val="535557"/>
                </a:solidFill>
                <a:latin typeface="Arial"/>
                <a:cs typeface="Arial"/>
              </a:rPr>
              <a:t>Fee</a:t>
            </a:r>
          </a:p>
        </p:txBody>
      </p:sp>
      <p:sp>
        <p:nvSpPr>
          <p:cNvPr id="29" name="object 29"/>
          <p:cNvSpPr txBox="1"/>
          <p:nvPr/>
        </p:nvSpPr>
        <p:spPr>
          <a:xfrm>
            <a:off x="7450517" y="3896733"/>
            <a:ext cx="1420785" cy="262864"/>
          </a:xfrm>
          <a:prstGeom prst="rect">
            <a:avLst/>
          </a:prstGeom>
        </p:spPr>
        <p:txBody>
          <a:bodyPr vert="horz" wrap="square" lIns="0" tIns="0" rIns="0" bIns="0" rtlCol="0">
            <a:spAutoFit/>
          </a:bodyPr>
          <a:lstStyle/>
          <a:p>
            <a:pPr marL="0" marR="0">
              <a:lnSpc>
                <a:spcPts val="737"/>
              </a:lnSpc>
              <a:spcBef>
                <a:spcPts val="0"/>
              </a:spcBef>
              <a:spcAft>
                <a:spcPts val="0"/>
              </a:spcAft>
            </a:pPr>
            <a:r>
              <a:rPr sz="650" dirty="0">
                <a:solidFill>
                  <a:srgbClr val="535557"/>
                </a:solidFill>
                <a:latin typeface="Arial"/>
                <a:cs typeface="Arial"/>
              </a:rPr>
              <a:t>€2,775.00</a:t>
            </a:r>
            <a:r>
              <a:rPr sz="650" spc="77" dirty="0">
                <a:solidFill>
                  <a:srgbClr val="535557"/>
                </a:solidFill>
                <a:latin typeface="Arial"/>
                <a:cs typeface="Arial"/>
              </a:rPr>
              <a:t> </a:t>
            </a:r>
            <a:r>
              <a:rPr sz="650" dirty="0">
                <a:solidFill>
                  <a:srgbClr val="535557"/>
                </a:solidFill>
                <a:latin typeface="Arial"/>
                <a:cs typeface="Arial"/>
              </a:rPr>
              <a:t>Seminar No. SP 502 (2</a:t>
            </a:r>
          </a:p>
          <a:p>
            <a:pPr marL="1027" marR="0">
              <a:lnSpc>
                <a:spcPts val="737"/>
              </a:lnSpc>
              <a:spcBef>
                <a:spcPts val="343"/>
              </a:spcBef>
              <a:spcAft>
                <a:spcPts val="0"/>
              </a:spcAft>
            </a:pPr>
            <a:r>
              <a:rPr sz="650" dirty="0">
                <a:solidFill>
                  <a:srgbClr val="535557"/>
                </a:solidFill>
                <a:latin typeface="Arial"/>
                <a:cs typeface="Arial"/>
              </a:rPr>
              <a:t>seminar days)</a:t>
            </a:r>
          </a:p>
        </p:txBody>
      </p:sp>
      <p:sp>
        <p:nvSpPr>
          <p:cNvPr id="30" name="object 30"/>
          <p:cNvSpPr txBox="1"/>
          <p:nvPr/>
        </p:nvSpPr>
        <p:spPr>
          <a:xfrm>
            <a:off x="837858" y="3919131"/>
            <a:ext cx="1753000" cy="257495"/>
          </a:xfrm>
          <a:prstGeom prst="rect">
            <a:avLst/>
          </a:prstGeom>
        </p:spPr>
        <p:txBody>
          <a:bodyPr vert="horz" wrap="square" lIns="0" tIns="0" rIns="0" bIns="0" rtlCol="0">
            <a:spAutoFit/>
          </a:bodyPr>
          <a:lstStyle/>
          <a:p>
            <a:pPr marL="0" marR="0">
              <a:lnSpc>
                <a:spcPts val="737"/>
              </a:lnSpc>
              <a:spcBef>
                <a:spcPts val="0"/>
              </a:spcBef>
              <a:spcAft>
                <a:spcPts val="0"/>
              </a:spcAft>
            </a:pPr>
            <a:r>
              <a:rPr sz="650" dirty="0">
                <a:solidFill>
                  <a:srgbClr val="535557"/>
                </a:solidFill>
                <a:latin typeface="Arial"/>
                <a:cs typeface="Arial"/>
              </a:rPr>
              <a:t>implementation of MFA • Reliable evidence</a:t>
            </a:r>
          </a:p>
          <a:p>
            <a:pPr marL="0" marR="0">
              <a:lnSpc>
                <a:spcPts val="737"/>
              </a:lnSpc>
              <a:spcBef>
                <a:spcPts val="251"/>
              </a:spcBef>
              <a:spcAft>
                <a:spcPts val="0"/>
              </a:spcAft>
            </a:pPr>
            <a:r>
              <a:rPr sz="650" dirty="0">
                <a:solidFill>
                  <a:srgbClr val="535557"/>
                </a:solidFill>
                <a:latin typeface="Arial"/>
                <a:cs typeface="Arial"/>
              </a:rPr>
              <a:t>in the supply chain</a:t>
            </a:r>
          </a:p>
        </p:txBody>
      </p:sp>
      <p:sp>
        <p:nvSpPr>
          <p:cNvPr id="31" name="object 31"/>
          <p:cNvSpPr txBox="1"/>
          <p:nvPr/>
        </p:nvSpPr>
        <p:spPr>
          <a:xfrm>
            <a:off x="837858" y="4189781"/>
            <a:ext cx="1185299" cy="131823"/>
          </a:xfrm>
          <a:prstGeom prst="rect">
            <a:avLst/>
          </a:prstGeom>
        </p:spPr>
        <p:txBody>
          <a:bodyPr vert="horz" wrap="square" lIns="0" tIns="0" rIns="0" bIns="0" rtlCol="0">
            <a:spAutoFit/>
          </a:bodyPr>
          <a:lstStyle/>
          <a:p>
            <a:pPr marL="0" marR="0">
              <a:lnSpc>
                <a:spcPts val="737"/>
              </a:lnSpc>
              <a:spcBef>
                <a:spcPts val="0"/>
              </a:spcBef>
              <a:spcAft>
                <a:spcPts val="0"/>
              </a:spcAft>
            </a:pPr>
            <a:r>
              <a:rPr sz="650" dirty="0">
                <a:solidFill>
                  <a:srgbClr val="535557"/>
                </a:solidFill>
                <a:latin typeface="Arial"/>
                <a:cs typeface="Arial"/>
              </a:rPr>
              <a:t>• Audit-proof documentation</a:t>
            </a:r>
          </a:p>
        </p:txBody>
      </p:sp>
      <p:sp>
        <p:nvSpPr>
          <p:cNvPr id="32" name="object 32"/>
          <p:cNvSpPr txBox="1"/>
          <p:nvPr/>
        </p:nvSpPr>
        <p:spPr>
          <a:xfrm>
            <a:off x="832149" y="4476544"/>
            <a:ext cx="338351" cy="131823"/>
          </a:xfrm>
          <a:prstGeom prst="rect">
            <a:avLst/>
          </a:prstGeom>
        </p:spPr>
        <p:txBody>
          <a:bodyPr vert="horz" wrap="square" lIns="0" tIns="0" rIns="0" bIns="0" rtlCol="0">
            <a:spAutoFit/>
          </a:bodyPr>
          <a:lstStyle/>
          <a:p>
            <a:pPr marL="0" marR="0">
              <a:lnSpc>
                <a:spcPts val="737"/>
              </a:lnSpc>
              <a:spcBef>
                <a:spcPts val="0"/>
              </a:spcBef>
              <a:spcAft>
                <a:spcPts val="0"/>
              </a:spcAft>
            </a:pPr>
            <a:r>
              <a:rPr sz="650" b="1" dirty="0">
                <a:solidFill>
                  <a:srgbClr val="535557"/>
                </a:solidFill>
                <a:latin typeface="Arial"/>
                <a:cs typeface="Arial"/>
              </a:rPr>
              <a:t>Fee €</a:t>
            </a:r>
          </a:p>
        </p:txBody>
      </p:sp>
      <p:sp>
        <p:nvSpPr>
          <p:cNvPr id="33" name="object 33"/>
          <p:cNvSpPr txBox="1"/>
          <p:nvPr/>
        </p:nvSpPr>
        <p:spPr>
          <a:xfrm>
            <a:off x="832720" y="4636190"/>
            <a:ext cx="1318185" cy="280915"/>
          </a:xfrm>
          <a:prstGeom prst="rect">
            <a:avLst/>
          </a:prstGeom>
        </p:spPr>
        <p:txBody>
          <a:bodyPr vert="horz" wrap="square" lIns="0" tIns="0" rIns="0" bIns="0" rtlCol="0">
            <a:spAutoFit/>
          </a:bodyPr>
          <a:lstStyle/>
          <a:p>
            <a:pPr marL="0" marR="0">
              <a:lnSpc>
                <a:spcPts val="737"/>
              </a:lnSpc>
              <a:spcBef>
                <a:spcPts val="0"/>
              </a:spcBef>
              <a:spcAft>
                <a:spcPts val="0"/>
              </a:spcAft>
            </a:pPr>
            <a:r>
              <a:rPr sz="650" dirty="0">
                <a:solidFill>
                  <a:srgbClr val="535557"/>
                </a:solidFill>
                <a:latin typeface="Arial"/>
                <a:cs typeface="Arial"/>
              </a:rPr>
              <a:t>560,– Seminar No. SP 420 (0.5</a:t>
            </a:r>
          </a:p>
          <a:p>
            <a:pPr marL="1826" marR="0">
              <a:lnSpc>
                <a:spcPts val="737"/>
              </a:lnSpc>
              <a:spcBef>
                <a:spcPts val="485"/>
              </a:spcBef>
              <a:spcAft>
                <a:spcPts val="0"/>
              </a:spcAft>
            </a:pPr>
            <a:r>
              <a:rPr sz="650" dirty="0">
                <a:solidFill>
                  <a:srgbClr val="535557"/>
                </a:solidFill>
                <a:latin typeface="Arial"/>
                <a:cs typeface="Arial"/>
              </a:rPr>
              <a:t>seminar days)</a:t>
            </a:r>
          </a:p>
        </p:txBody>
      </p:sp>
      <p:sp>
        <p:nvSpPr>
          <p:cNvPr id="34" name="object 34"/>
          <p:cNvSpPr txBox="1"/>
          <p:nvPr/>
        </p:nvSpPr>
        <p:spPr>
          <a:xfrm>
            <a:off x="836754" y="4993700"/>
            <a:ext cx="552317" cy="152907"/>
          </a:xfrm>
          <a:prstGeom prst="rect">
            <a:avLst/>
          </a:prstGeom>
        </p:spPr>
        <p:txBody>
          <a:bodyPr vert="horz" wrap="square" lIns="0" tIns="0" rIns="0" bIns="0" rtlCol="0">
            <a:spAutoFit/>
          </a:bodyPr>
          <a:lstStyle/>
          <a:p>
            <a:pPr marL="0" marR="0">
              <a:lnSpc>
                <a:spcPts val="903"/>
              </a:lnSpc>
              <a:spcBef>
                <a:spcPts val="0"/>
              </a:spcBef>
              <a:spcAft>
                <a:spcPts val="0"/>
              </a:spcAft>
            </a:pPr>
            <a:r>
              <a:rPr sz="800" b="1" dirty="0">
                <a:solidFill>
                  <a:srgbClr val="535557"/>
                </a:solidFill>
                <a:latin typeface="Arial"/>
                <a:cs typeface="Arial"/>
              </a:rPr>
              <a:t>Speaker</a:t>
            </a:r>
          </a:p>
        </p:txBody>
      </p:sp>
      <p:sp>
        <p:nvSpPr>
          <p:cNvPr id="35" name="object 35"/>
          <p:cNvSpPr txBox="1"/>
          <p:nvPr/>
        </p:nvSpPr>
        <p:spPr>
          <a:xfrm>
            <a:off x="836716" y="5180809"/>
            <a:ext cx="767126" cy="131823"/>
          </a:xfrm>
          <a:prstGeom prst="rect">
            <a:avLst/>
          </a:prstGeom>
        </p:spPr>
        <p:txBody>
          <a:bodyPr vert="horz" wrap="square" lIns="0" tIns="0" rIns="0" bIns="0" rtlCol="0">
            <a:spAutoFit/>
          </a:bodyPr>
          <a:lstStyle/>
          <a:p>
            <a:pPr marL="0" marR="0">
              <a:lnSpc>
                <a:spcPts val="737"/>
              </a:lnSpc>
              <a:spcBef>
                <a:spcPts val="0"/>
              </a:spcBef>
              <a:spcAft>
                <a:spcPts val="0"/>
              </a:spcAft>
            </a:pPr>
            <a:r>
              <a:rPr sz="650" dirty="0">
                <a:solidFill>
                  <a:srgbClr val="535557"/>
                </a:solidFill>
                <a:latin typeface="Arial"/>
                <a:cs typeface="Arial"/>
              </a:rPr>
              <a:t>Harald Herrmann</a:t>
            </a:r>
          </a:p>
        </p:txBody>
      </p:sp>
      <p:sp>
        <p:nvSpPr>
          <p:cNvPr id="36" name="object 36"/>
          <p:cNvSpPr txBox="1"/>
          <p:nvPr/>
        </p:nvSpPr>
        <p:spPr>
          <a:xfrm>
            <a:off x="828659" y="5424026"/>
            <a:ext cx="542098" cy="183166"/>
          </a:xfrm>
          <a:prstGeom prst="rect">
            <a:avLst/>
          </a:prstGeom>
        </p:spPr>
        <p:txBody>
          <a:bodyPr vert="horz" wrap="square" lIns="0" tIns="0" rIns="0" bIns="0" rtlCol="0">
            <a:spAutoFit/>
          </a:bodyPr>
          <a:lstStyle/>
          <a:p>
            <a:pPr marL="0" marR="0">
              <a:lnSpc>
                <a:spcPts val="1142"/>
              </a:lnSpc>
              <a:spcBef>
                <a:spcPts val="0"/>
              </a:spcBef>
              <a:spcAft>
                <a:spcPts val="0"/>
              </a:spcAft>
            </a:pPr>
            <a:r>
              <a:rPr sz="1000" b="1" spc="14" dirty="0">
                <a:solidFill>
                  <a:srgbClr val="535557"/>
                </a:solidFill>
                <a:latin typeface="Arial"/>
                <a:cs typeface="Arial"/>
              </a:rPr>
              <a:t>Venue</a:t>
            </a:r>
          </a:p>
        </p:txBody>
      </p:sp>
      <p:sp>
        <p:nvSpPr>
          <p:cNvPr id="37" name="object 37"/>
          <p:cNvSpPr txBox="1"/>
          <p:nvPr/>
        </p:nvSpPr>
        <p:spPr>
          <a:xfrm>
            <a:off x="832604" y="5612335"/>
            <a:ext cx="394264" cy="131823"/>
          </a:xfrm>
          <a:prstGeom prst="rect">
            <a:avLst/>
          </a:prstGeom>
        </p:spPr>
        <p:txBody>
          <a:bodyPr vert="horz" wrap="square" lIns="0" tIns="0" rIns="0" bIns="0" rtlCol="0">
            <a:spAutoFit/>
          </a:bodyPr>
          <a:lstStyle/>
          <a:p>
            <a:pPr marL="0" marR="0">
              <a:lnSpc>
                <a:spcPts val="737"/>
              </a:lnSpc>
              <a:spcBef>
                <a:spcPts val="0"/>
              </a:spcBef>
              <a:spcAft>
                <a:spcPts val="0"/>
              </a:spcAft>
            </a:pPr>
            <a:r>
              <a:rPr sz="650" dirty="0">
                <a:solidFill>
                  <a:srgbClr val="535557"/>
                </a:solidFill>
                <a:latin typeface="Arial"/>
                <a:cs typeface="Arial"/>
              </a:rPr>
              <a:t>On-line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0680700" cy="7556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40634" y="54262"/>
            <a:ext cx="1451617" cy="144691"/>
          </a:xfrm>
          <a:prstGeom prst="rect">
            <a:avLst/>
          </a:prstGeom>
        </p:spPr>
        <p:txBody>
          <a:bodyPr vert="horz" wrap="square" lIns="0" tIns="0" rIns="0" bIns="0" rtlCol="0">
            <a:spAutoFit/>
          </a:bodyPr>
          <a:lstStyle/>
          <a:p>
            <a:pPr marL="0" marR="0">
              <a:lnSpc>
                <a:spcPts val="839"/>
              </a:lnSpc>
              <a:spcBef>
                <a:spcPts val="0"/>
              </a:spcBef>
              <a:spcAft>
                <a:spcPts val="0"/>
              </a:spcAft>
            </a:pPr>
            <a:r>
              <a:rPr sz="750" dirty="0">
                <a:solidFill>
                  <a:srgbClr val="000000"/>
                </a:solidFill>
                <a:latin typeface="Arial"/>
                <a:cs typeface="Arial"/>
              </a:rPr>
              <a:t>Machine Translated by Google</a:t>
            </a:r>
          </a:p>
        </p:txBody>
      </p:sp>
      <p:sp>
        <p:nvSpPr>
          <p:cNvPr id="4" name="object 4"/>
          <p:cNvSpPr txBox="1"/>
          <p:nvPr/>
        </p:nvSpPr>
        <p:spPr>
          <a:xfrm>
            <a:off x="3598538" y="3574853"/>
            <a:ext cx="2728982" cy="626856"/>
          </a:xfrm>
          <a:prstGeom prst="rect">
            <a:avLst/>
          </a:prstGeom>
        </p:spPr>
        <p:txBody>
          <a:bodyPr vert="horz" wrap="square" lIns="0" tIns="0" rIns="0" bIns="0" rtlCol="0">
            <a:spAutoFit/>
          </a:bodyPr>
          <a:lstStyle/>
          <a:p>
            <a:pPr marL="0" marR="0">
              <a:lnSpc>
                <a:spcPts val="4635"/>
              </a:lnSpc>
              <a:spcBef>
                <a:spcPts val="0"/>
              </a:spcBef>
              <a:spcAft>
                <a:spcPts val="0"/>
              </a:spcAft>
            </a:pPr>
            <a:r>
              <a:rPr sz="4150" b="1" dirty="0">
                <a:solidFill>
                  <a:srgbClr val="FFFFFF"/>
                </a:solidFill>
                <a:latin typeface="Arial"/>
                <a:cs typeface="Arial"/>
              </a:rPr>
              <a:t>GENERAL</a:t>
            </a:r>
          </a:p>
        </p:txBody>
      </p:sp>
      <p:sp>
        <p:nvSpPr>
          <p:cNvPr id="5" name="object 5"/>
          <p:cNvSpPr txBox="1"/>
          <p:nvPr/>
        </p:nvSpPr>
        <p:spPr>
          <a:xfrm>
            <a:off x="3010895" y="4306034"/>
            <a:ext cx="3870466" cy="626856"/>
          </a:xfrm>
          <a:prstGeom prst="rect">
            <a:avLst/>
          </a:prstGeom>
        </p:spPr>
        <p:txBody>
          <a:bodyPr vert="horz" wrap="square" lIns="0" tIns="0" rIns="0" bIns="0" rtlCol="0">
            <a:spAutoFit/>
          </a:bodyPr>
          <a:lstStyle/>
          <a:p>
            <a:pPr marL="0" marR="0">
              <a:lnSpc>
                <a:spcPts val="4635"/>
              </a:lnSpc>
              <a:spcBef>
                <a:spcPts val="0"/>
              </a:spcBef>
              <a:spcAft>
                <a:spcPts val="0"/>
              </a:spcAft>
            </a:pPr>
            <a:r>
              <a:rPr sz="4150" b="1" dirty="0">
                <a:solidFill>
                  <a:srgbClr val="FFFFFF"/>
                </a:solidFill>
                <a:latin typeface="Arial"/>
                <a:cs typeface="Arial"/>
              </a:rPr>
              <a:t>INFORMATION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0680700" cy="7556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40634" y="54262"/>
            <a:ext cx="1451617" cy="144691"/>
          </a:xfrm>
          <a:prstGeom prst="rect">
            <a:avLst/>
          </a:prstGeom>
        </p:spPr>
        <p:txBody>
          <a:bodyPr vert="horz" wrap="square" lIns="0" tIns="0" rIns="0" bIns="0" rtlCol="0">
            <a:spAutoFit/>
          </a:bodyPr>
          <a:lstStyle/>
          <a:p>
            <a:pPr marL="0" marR="0">
              <a:lnSpc>
                <a:spcPts val="839"/>
              </a:lnSpc>
              <a:spcBef>
                <a:spcPts val="0"/>
              </a:spcBef>
              <a:spcAft>
                <a:spcPts val="0"/>
              </a:spcAft>
            </a:pPr>
            <a:r>
              <a:rPr sz="750" dirty="0">
                <a:solidFill>
                  <a:srgbClr val="000000"/>
                </a:solidFill>
                <a:latin typeface="Arial"/>
                <a:cs typeface="Arial"/>
              </a:rPr>
              <a:t>Machine Translated by Google</a:t>
            </a:r>
          </a:p>
        </p:txBody>
      </p:sp>
      <p:sp>
        <p:nvSpPr>
          <p:cNvPr id="4" name="object 4"/>
          <p:cNvSpPr txBox="1"/>
          <p:nvPr/>
        </p:nvSpPr>
        <p:spPr>
          <a:xfrm>
            <a:off x="8093531" y="309492"/>
            <a:ext cx="1975130"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dirty="0">
                <a:solidFill>
                  <a:srgbClr val="FFFFFF"/>
                </a:solidFill>
                <a:latin typeface="Arial"/>
                <a:cs typeface="Arial"/>
              </a:rPr>
              <a:t>Hotel suggestions for seminar participants | 21</a:t>
            </a:r>
          </a:p>
        </p:txBody>
      </p:sp>
      <p:sp>
        <p:nvSpPr>
          <p:cNvPr id="5" name="object 5"/>
          <p:cNvSpPr txBox="1"/>
          <p:nvPr/>
        </p:nvSpPr>
        <p:spPr>
          <a:xfrm>
            <a:off x="476982" y="820520"/>
            <a:ext cx="8983525"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dirty="0">
                <a:solidFill>
                  <a:srgbClr val="535557"/>
                </a:solidFill>
                <a:latin typeface="Arial"/>
                <a:cs typeface="Arial"/>
              </a:rPr>
              <a:t>To make your hotel search easier, we have compiled this list for you. We have negotiated special rates with these hotels for 2026, which you can only take advantage of if you book through us. Payment will be made directly by</a:t>
            </a:r>
          </a:p>
        </p:txBody>
      </p:sp>
      <p:sp>
        <p:nvSpPr>
          <p:cNvPr id="6" name="object 6"/>
          <p:cNvSpPr txBox="1"/>
          <p:nvPr/>
        </p:nvSpPr>
        <p:spPr>
          <a:xfrm>
            <a:off x="474926" y="947449"/>
            <a:ext cx="3293127"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dirty="0">
                <a:solidFill>
                  <a:srgbClr val="535557"/>
                </a:solidFill>
                <a:latin typeface="Arial"/>
                <a:cs typeface="Arial"/>
              </a:rPr>
              <a:t>the hotel. Please return this completed form to us with your seminar registration.</a:t>
            </a:r>
          </a:p>
        </p:txBody>
      </p:sp>
      <p:sp>
        <p:nvSpPr>
          <p:cNvPr id="7" name="object 7"/>
          <p:cNvSpPr txBox="1"/>
          <p:nvPr/>
        </p:nvSpPr>
        <p:spPr>
          <a:xfrm>
            <a:off x="4113667" y="1566701"/>
            <a:ext cx="870388" cy="244355"/>
          </a:xfrm>
          <a:prstGeom prst="rect">
            <a:avLst/>
          </a:prstGeom>
        </p:spPr>
        <p:txBody>
          <a:bodyPr vert="horz" wrap="square" lIns="0" tIns="0" rIns="0" bIns="0" rtlCol="0">
            <a:spAutoFit/>
          </a:bodyPr>
          <a:lstStyle/>
          <a:p>
            <a:pPr marL="0" marR="0">
              <a:lnSpc>
                <a:spcPts val="1624"/>
              </a:lnSpc>
              <a:spcBef>
                <a:spcPts val="0"/>
              </a:spcBef>
              <a:spcAft>
                <a:spcPts val="0"/>
              </a:spcAft>
            </a:pPr>
            <a:r>
              <a:rPr sz="1450" b="1" dirty="0">
                <a:solidFill>
                  <a:srgbClr val="535557"/>
                </a:solidFill>
                <a:latin typeface="Arial"/>
                <a:cs typeface="Arial"/>
              </a:rPr>
              <a:t>Koblenz</a:t>
            </a:r>
          </a:p>
        </p:txBody>
      </p:sp>
      <p:sp>
        <p:nvSpPr>
          <p:cNvPr id="8" name="object 8"/>
          <p:cNvSpPr txBox="1"/>
          <p:nvPr/>
        </p:nvSpPr>
        <p:spPr>
          <a:xfrm>
            <a:off x="7428509" y="1566701"/>
            <a:ext cx="675611" cy="244355"/>
          </a:xfrm>
          <a:prstGeom prst="rect">
            <a:avLst/>
          </a:prstGeom>
        </p:spPr>
        <p:txBody>
          <a:bodyPr vert="horz" wrap="square" lIns="0" tIns="0" rIns="0" bIns="0" rtlCol="0">
            <a:spAutoFit/>
          </a:bodyPr>
          <a:lstStyle/>
          <a:p>
            <a:pPr marL="0" marR="0">
              <a:lnSpc>
                <a:spcPts val="1624"/>
              </a:lnSpc>
              <a:spcBef>
                <a:spcPts val="0"/>
              </a:spcBef>
              <a:spcAft>
                <a:spcPts val="0"/>
              </a:spcAft>
            </a:pPr>
            <a:r>
              <a:rPr sz="1450" b="1" dirty="0">
                <a:solidFill>
                  <a:srgbClr val="535557"/>
                </a:solidFill>
                <a:latin typeface="Arial"/>
                <a:cs typeface="Arial"/>
              </a:rPr>
              <a:t>Berlin</a:t>
            </a:r>
          </a:p>
        </p:txBody>
      </p:sp>
      <p:sp>
        <p:nvSpPr>
          <p:cNvPr id="9" name="object 9"/>
          <p:cNvSpPr txBox="1"/>
          <p:nvPr/>
        </p:nvSpPr>
        <p:spPr>
          <a:xfrm>
            <a:off x="796177" y="1596172"/>
            <a:ext cx="942176" cy="244355"/>
          </a:xfrm>
          <a:prstGeom prst="rect">
            <a:avLst/>
          </a:prstGeom>
        </p:spPr>
        <p:txBody>
          <a:bodyPr vert="horz" wrap="square" lIns="0" tIns="0" rIns="0" bIns="0" rtlCol="0">
            <a:spAutoFit/>
          </a:bodyPr>
          <a:lstStyle/>
          <a:p>
            <a:pPr marL="0" marR="0">
              <a:lnSpc>
                <a:spcPts val="1624"/>
              </a:lnSpc>
              <a:spcBef>
                <a:spcPts val="0"/>
              </a:spcBef>
              <a:spcAft>
                <a:spcPts val="0"/>
              </a:spcAft>
            </a:pPr>
            <a:r>
              <a:rPr sz="1450" b="1" dirty="0">
                <a:solidFill>
                  <a:srgbClr val="535557"/>
                </a:solidFill>
                <a:latin typeface="Arial"/>
                <a:cs typeface="Arial"/>
              </a:rPr>
              <a:t>Ettlingen</a:t>
            </a:r>
          </a:p>
        </p:txBody>
      </p:sp>
      <p:sp>
        <p:nvSpPr>
          <p:cNvPr id="10" name="object 10"/>
          <p:cNvSpPr txBox="1"/>
          <p:nvPr/>
        </p:nvSpPr>
        <p:spPr>
          <a:xfrm>
            <a:off x="1650312" y="1868022"/>
            <a:ext cx="408811" cy="185319"/>
          </a:xfrm>
          <a:prstGeom prst="rect">
            <a:avLst/>
          </a:prstGeom>
        </p:spPr>
        <p:txBody>
          <a:bodyPr vert="horz" wrap="square" lIns="0" tIns="0" rIns="0" bIns="0" rtlCol="0">
            <a:spAutoFit/>
          </a:bodyPr>
          <a:lstStyle/>
          <a:p>
            <a:pPr marL="0" marR="0">
              <a:lnSpc>
                <a:spcPts val="1159"/>
              </a:lnSpc>
              <a:spcBef>
                <a:spcPts val="0"/>
              </a:spcBef>
              <a:spcAft>
                <a:spcPts val="0"/>
              </a:spcAft>
            </a:pPr>
            <a:r>
              <a:rPr sz="1050" b="1" dirty="0">
                <a:solidFill>
                  <a:srgbClr val="537898"/>
                </a:solidFill>
                <a:latin typeface="Arial"/>
                <a:cs typeface="Arial"/>
              </a:rPr>
              <a:t>*****</a:t>
            </a:r>
          </a:p>
        </p:txBody>
      </p:sp>
      <p:sp>
        <p:nvSpPr>
          <p:cNvPr id="11" name="object 11"/>
          <p:cNvSpPr txBox="1"/>
          <p:nvPr/>
        </p:nvSpPr>
        <p:spPr>
          <a:xfrm>
            <a:off x="8955900" y="1874268"/>
            <a:ext cx="306246" cy="185319"/>
          </a:xfrm>
          <a:prstGeom prst="rect">
            <a:avLst/>
          </a:prstGeom>
        </p:spPr>
        <p:txBody>
          <a:bodyPr vert="horz" wrap="square" lIns="0" tIns="0" rIns="0" bIns="0" rtlCol="0">
            <a:spAutoFit/>
          </a:bodyPr>
          <a:lstStyle/>
          <a:p>
            <a:pPr marL="0" marR="0">
              <a:lnSpc>
                <a:spcPts val="1159"/>
              </a:lnSpc>
              <a:spcBef>
                <a:spcPts val="0"/>
              </a:spcBef>
              <a:spcAft>
                <a:spcPts val="0"/>
              </a:spcAft>
            </a:pPr>
            <a:r>
              <a:rPr sz="1050" b="1" dirty="0">
                <a:solidFill>
                  <a:srgbClr val="537898"/>
                </a:solidFill>
                <a:latin typeface="Arial"/>
                <a:cs typeface="Arial"/>
              </a:rPr>
              <a:t>***</a:t>
            </a:r>
          </a:p>
        </p:txBody>
      </p:sp>
      <p:sp>
        <p:nvSpPr>
          <p:cNvPr id="12" name="object 12"/>
          <p:cNvSpPr txBox="1"/>
          <p:nvPr/>
        </p:nvSpPr>
        <p:spPr>
          <a:xfrm>
            <a:off x="4100499" y="1940472"/>
            <a:ext cx="1946153" cy="441633"/>
          </a:xfrm>
          <a:prstGeom prst="rect">
            <a:avLst/>
          </a:prstGeom>
        </p:spPr>
        <p:txBody>
          <a:bodyPr vert="horz" wrap="square" lIns="0" tIns="0" rIns="0" bIns="0" rtlCol="0">
            <a:spAutoFit/>
          </a:bodyPr>
          <a:lstStyle/>
          <a:p>
            <a:pPr marL="0" marR="0">
              <a:lnSpc>
                <a:spcPts val="1159"/>
              </a:lnSpc>
              <a:spcBef>
                <a:spcPts val="0"/>
              </a:spcBef>
              <a:spcAft>
                <a:spcPts val="0"/>
              </a:spcAft>
            </a:pPr>
            <a:r>
              <a:rPr sz="1050" b="1" dirty="0">
                <a:solidFill>
                  <a:srgbClr val="537898"/>
                </a:solidFill>
                <a:latin typeface="Arial"/>
                <a:cs typeface="Arial"/>
              </a:rPr>
              <a:t>Top Hotel Krämer ***</a:t>
            </a:r>
          </a:p>
          <a:p>
            <a:pPr marL="8753" marR="0">
              <a:lnSpc>
                <a:spcPts val="780"/>
              </a:lnSpc>
              <a:spcBef>
                <a:spcPts val="156"/>
              </a:spcBef>
              <a:spcAft>
                <a:spcPts val="0"/>
              </a:spcAft>
            </a:pPr>
            <a:r>
              <a:rPr sz="700" dirty="0">
                <a:solidFill>
                  <a:srgbClr val="535557"/>
                </a:solidFill>
                <a:latin typeface="Arial"/>
                <a:cs typeface="Arial"/>
              </a:rPr>
              <a:t>Cardinal Krementz Street 12, 56073 Koblenz,</a:t>
            </a:r>
          </a:p>
          <a:p>
            <a:pPr marL="2130" marR="0">
              <a:lnSpc>
                <a:spcPts val="780"/>
              </a:lnSpc>
              <a:spcBef>
                <a:spcPts val="251"/>
              </a:spcBef>
              <a:spcAft>
                <a:spcPts val="0"/>
              </a:spcAft>
            </a:pPr>
            <a:r>
              <a:rPr sz="700" dirty="0">
                <a:solidFill>
                  <a:srgbClr val="535557"/>
                </a:solidFill>
                <a:latin typeface="Arial"/>
                <a:cs typeface="Arial"/>
              </a:rPr>
              <a:t>www.tophotel-k.de</a:t>
            </a:r>
          </a:p>
        </p:txBody>
      </p:sp>
      <p:sp>
        <p:nvSpPr>
          <p:cNvPr id="13" name="object 13"/>
          <p:cNvSpPr txBox="1"/>
          <p:nvPr/>
        </p:nvSpPr>
        <p:spPr>
          <a:xfrm>
            <a:off x="7425081" y="1979187"/>
            <a:ext cx="1690524"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b="1" dirty="0">
                <a:solidFill>
                  <a:srgbClr val="537898"/>
                </a:solidFill>
                <a:latin typeface="Arial"/>
                <a:cs typeface="Arial"/>
              </a:rPr>
              <a:t>Premier Inn Berlin Airport </a:t>
            </a:r>
            <a:r>
              <a:rPr sz="700" dirty="0">
                <a:solidFill>
                  <a:srgbClr val="535557"/>
                </a:solidFill>
                <a:latin typeface="Arial"/>
                <a:cs typeface="Arial"/>
              </a:rPr>
              <a:t>Alexander-</a:t>
            </a:r>
          </a:p>
        </p:txBody>
      </p:sp>
      <p:sp>
        <p:nvSpPr>
          <p:cNvPr id="14" name="object 14"/>
          <p:cNvSpPr txBox="1"/>
          <p:nvPr/>
        </p:nvSpPr>
        <p:spPr>
          <a:xfrm>
            <a:off x="791800" y="1972940"/>
            <a:ext cx="764269"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b="1" dirty="0">
                <a:solidFill>
                  <a:srgbClr val="537898"/>
                </a:solidFill>
                <a:latin typeface="Arial"/>
                <a:cs typeface="Arial"/>
              </a:rPr>
              <a:t>Hotel Erbprinz,</a:t>
            </a:r>
          </a:p>
        </p:txBody>
      </p:sp>
      <p:sp>
        <p:nvSpPr>
          <p:cNvPr id="15" name="object 15"/>
          <p:cNvSpPr txBox="1"/>
          <p:nvPr/>
        </p:nvSpPr>
        <p:spPr>
          <a:xfrm>
            <a:off x="785140" y="2113518"/>
            <a:ext cx="1381958" cy="282189"/>
          </a:xfrm>
          <a:prstGeom prst="rect">
            <a:avLst/>
          </a:prstGeom>
        </p:spPr>
        <p:txBody>
          <a:bodyPr vert="horz" wrap="square" lIns="0" tIns="0" rIns="0" bIns="0" rtlCol="0">
            <a:spAutoFit/>
          </a:bodyPr>
          <a:lstStyle/>
          <a:p>
            <a:pPr marL="6622" marR="0">
              <a:lnSpc>
                <a:spcPts val="780"/>
              </a:lnSpc>
              <a:spcBef>
                <a:spcPts val="0"/>
              </a:spcBef>
              <a:spcAft>
                <a:spcPts val="0"/>
              </a:spcAft>
            </a:pPr>
            <a:r>
              <a:rPr sz="700" dirty="0">
                <a:solidFill>
                  <a:srgbClr val="535557"/>
                </a:solidFill>
                <a:latin typeface="Arial"/>
                <a:cs typeface="Arial"/>
              </a:rPr>
              <a:t>Rheinstraße 1, 76275 Ettlingen</a:t>
            </a:r>
          </a:p>
          <a:p>
            <a:pPr marL="0" marR="0">
              <a:lnSpc>
                <a:spcPts val="780"/>
              </a:lnSpc>
              <a:spcBef>
                <a:spcPts val="311"/>
              </a:spcBef>
              <a:spcAft>
                <a:spcPts val="0"/>
              </a:spcAft>
            </a:pPr>
            <a:r>
              <a:rPr sz="700" dirty="0">
                <a:solidFill>
                  <a:srgbClr val="535557"/>
                </a:solidFill>
                <a:latin typeface="Arial"/>
                <a:cs typeface="Arial"/>
              </a:rPr>
              <a:t>www.erbprinz.de</a:t>
            </a:r>
          </a:p>
        </p:txBody>
      </p:sp>
      <p:sp>
        <p:nvSpPr>
          <p:cNvPr id="16" name="object 16"/>
          <p:cNvSpPr txBox="1"/>
          <p:nvPr/>
        </p:nvSpPr>
        <p:spPr>
          <a:xfrm>
            <a:off x="7417393" y="2115652"/>
            <a:ext cx="2125577"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dirty="0">
                <a:solidFill>
                  <a:srgbClr val="535557"/>
                </a:solidFill>
                <a:latin typeface="Arial"/>
                <a:cs typeface="Arial"/>
              </a:rPr>
              <a:t>Meißner-Straße 2, 12526 Berlin Our double rooms</a:t>
            </a:r>
          </a:p>
        </p:txBody>
      </p:sp>
      <p:sp>
        <p:nvSpPr>
          <p:cNvPr id="17" name="object 17"/>
          <p:cNvSpPr txBox="1"/>
          <p:nvPr/>
        </p:nvSpPr>
        <p:spPr>
          <a:xfrm>
            <a:off x="7420590" y="2282681"/>
            <a:ext cx="2573879" cy="391067"/>
          </a:xfrm>
          <a:prstGeom prst="rect">
            <a:avLst/>
          </a:prstGeom>
        </p:spPr>
        <p:txBody>
          <a:bodyPr vert="horz" wrap="square" lIns="0" tIns="0" rIns="0" bIns="0" rtlCol="0">
            <a:spAutoFit/>
          </a:bodyPr>
          <a:lstStyle/>
          <a:p>
            <a:pPr marL="4338" marR="0">
              <a:lnSpc>
                <a:spcPts val="780"/>
              </a:lnSpc>
              <a:spcBef>
                <a:spcPts val="0"/>
              </a:spcBef>
              <a:spcAft>
                <a:spcPts val="0"/>
              </a:spcAft>
            </a:pPr>
            <a:r>
              <a:rPr sz="700" dirty="0">
                <a:solidFill>
                  <a:srgbClr val="535557"/>
                </a:solidFill>
                <a:latin typeface="Arial"/>
                <a:cs typeface="Arial"/>
              </a:rPr>
              <a:t>are equipped with a super comfortable bed, private bathroom</a:t>
            </a:r>
          </a:p>
          <a:p>
            <a:pPr marL="4452" marR="0">
              <a:lnSpc>
                <a:spcPts val="780"/>
              </a:lnSpc>
              <a:spcBef>
                <a:spcPts val="219"/>
              </a:spcBef>
              <a:spcAft>
                <a:spcPts val="0"/>
              </a:spcAft>
            </a:pPr>
            <a:r>
              <a:rPr sz="700" dirty="0">
                <a:solidFill>
                  <a:srgbClr val="535557"/>
                </a:solidFill>
                <a:latin typeface="Arial"/>
                <a:cs typeface="Arial"/>
              </a:rPr>
              <a:t>with shower and free Wi-Fi, offering everything you need for a</a:t>
            </a:r>
          </a:p>
          <a:p>
            <a:pPr marL="0" marR="0">
              <a:lnSpc>
                <a:spcPts val="780"/>
              </a:lnSpc>
              <a:spcBef>
                <a:spcPts val="219"/>
              </a:spcBef>
              <a:spcAft>
                <a:spcPts val="0"/>
              </a:spcAft>
            </a:pPr>
            <a:r>
              <a:rPr sz="700" dirty="0">
                <a:solidFill>
                  <a:srgbClr val="535557"/>
                </a:solidFill>
                <a:latin typeface="Arial"/>
                <a:cs typeface="Arial"/>
              </a:rPr>
              <a:t>restful sleep.</a:t>
            </a:r>
          </a:p>
        </p:txBody>
      </p:sp>
      <p:sp>
        <p:nvSpPr>
          <p:cNvPr id="18" name="object 18"/>
          <p:cNvSpPr txBox="1"/>
          <p:nvPr/>
        </p:nvSpPr>
        <p:spPr>
          <a:xfrm>
            <a:off x="789935" y="2457401"/>
            <a:ext cx="2006270" cy="282076"/>
          </a:xfrm>
          <a:prstGeom prst="rect">
            <a:avLst/>
          </a:prstGeom>
        </p:spPr>
        <p:txBody>
          <a:bodyPr vert="horz" wrap="square" lIns="0" tIns="0" rIns="0" bIns="0" rtlCol="0">
            <a:spAutoFit/>
          </a:bodyPr>
          <a:lstStyle/>
          <a:p>
            <a:pPr marL="0" marR="0">
              <a:lnSpc>
                <a:spcPts val="780"/>
              </a:lnSpc>
              <a:spcBef>
                <a:spcPts val="0"/>
              </a:spcBef>
              <a:spcAft>
                <a:spcPts val="0"/>
              </a:spcAft>
            </a:pPr>
            <a:r>
              <a:rPr sz="700" b="1" dirty="0">
                <a:solidFill>
                  <a:srgbClr val="537898"/>
                </a:solidFill>
                <a:latin typeface="Arial"/>
                <a:cs typeface="Arial"/>
              </a:rPr>
              <a:t>Overnight stay excluding breakfast: €118.00</a:t>
            </a:r>
          </a:p>
          <a:p>
            <a:pPr marL="228" marR="0">
              <a:lnSpc>
                <a:spcPts val="780"/>
              </a:lnSpc>
              <a:spcBef>
                <a:spcPts val="310"/>
              </a:spcBef>
              <a:spcAft>
                <a:spcPts val="0"/>
              </a:spcAft>
            </a:pPr>
            <a:r>
              <a:rPr sz="700" b="1" dirty="0">
                <a:solidFill>
                  <a:srgbClr val="537898"/>
                </a:solidFill>
                <a:latin typeface="Arial"/>
                <a:cs typeface="Arial"/>
              </a:rPr>
              <a:t>Breakfast per person: €17.50</a:t>
            </a:r>
          </a:p>
        </p:txBody>
      </p:sp>
      <p:sp>
        <p:nvSpPr>
          <p:cNvPr id="19" name="object 19"/>
          <p:cNvSpPr txBox="1"/>
          <p:nvPr/>
        </p:nvSpPr>
        <p:spPr>
          <a:xfrm>
            <a:off x="4107425" y="2443799"/>
            <a:ext cx="1192557"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b="1" dirty="0">
                <a:solidFill>
                  <a:srgbClr val="537898"/>
                </a:solidFill>
                <a:latin typeface="Arial"/>
                <a:cs typeface="Arial"/>
              </a:rPr>
              <a:t>Overnight stay including</a:t>
            </a:r>
          </a:p>
        </p:txBody>
      </p:sp>
      <p:sp>
        <p:nvSpPr>
          <p:cNvPr id="20" name="object 20"/>
          <p:cNvSpPr txBox="1"/>
          <p:nvPr/>
        </p:nvSpPr>
        <p:spPr>
          <a:xfrm>
            <a:off x="6348762" y="2439801"/>
            <a:ext cx="626436"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b="1" dirty="0">
                <a:solidFill>
                  <a:srgbClr val="537898"/>
                </a:solidFill>
                <a:latin typeface="Arial"/>
                <a:cs typeface="Arial"/>
              </a:rPr>
              <a:t>from €93.50</a:t>
            </a:r>
          </a:p>
        </p:txBody>
      </p:sp>
      <p:sp>
        <p:nvSpPr>
          <p:cNvPr id="21" name="object 21"/>
          <p:cNvSpPr txBox="1"/>
          <p:nvPr/>
        </p:nvSpPr>
        <p:spPr>
          <a:xfrm>
            <a:off x="4107082" y="2587636"/>
            <a:ext cx="1458714"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b="1" dirty="0">
                <a:solidFill>
                  <a:srgbClr val="537898"/>
                </a:solidFill>
                <a:latin typeface="Arial"/>
                <a:cs typeface="Arial"/>
              </a:rPr>
              <a:t>breakfast: </a:t>
            </a:r>
            <a:r>
              <a:rPr sz="700" dirty="0">
                <a:solidFill>
                  <a:srgbClr val="535557"/>
                </a:solidFill>
                <a:latin typeface="Arial"/>
                <a:cs typeface="Arial"/>
              </a:rPr>
              <a:t>(Comfort single room)</a:t>
            </a:r>
          </a:p>
        </p:txBody>
      </p:sp>
      <p:sp>
        <p:nvSpPr>
          <p:cNvPr id="22" name="object 22"/>
          <p:cNvSpPr txBox="1"/>
          <p:nvPr/>
        </p:nvSpPr>
        <p:spPr>
          <a:xfrm>
            <a:off x="783084" y="2765298"/>
            <a:ext cx="2129642" cy="244066"/>
          </a:xfrm>
          <a:prstGeom prst="rect">
            <a:avLst/>
          </a:prstGeom>
        </p:spPr>
        <p:txBody>
          <a:bodyPr vert="horz" wrap="square" lIns="0" tIns="0" rIns="0" bIns="0" rtlCol="0">
            <a:spAutoFit/>
          </a:bodyPr>
          <a:lstStyle/>
          <a:p>
            <a:pPr marL="0" marR="0">
              <a:lnSpc>
                <a:spcPts val="780"/>
              </a:lnSpc>
              <a:spcBef>
                <a:spcPts val="0"/>
              </a:spcBef>
              <a:spcAft>
                <a:spcPts val="0"/>
              </a:spcAft>
            </a:pPr>
            <a:r>
              <a:rPr sz="700" dirty="0">
                <a:solidFill>
                  <a:srgbClr val="535557"/>
                </a:solidFill>
                <a:latin typeface="Arial"/>
                <a:cs typeface="Arial"/>
              </a:rPr>
              <a:t>Traditional family hotel in the old town of Ettlingen.</a:t>
            </a:r>
          </a:p>
          <a:p>
            <a:pPr marL="2626" marR="0">
              <a:lnSpc>
                <a:spcPts val="748"/>
              </a:lnSpc>
              <a:spcBef>
                <a:spcPts val="92"/>
              </a:spcBef>
              <a:spcAft>
                <a:spcPts val="0"/>
              </a:spcAft>
            </a:pPr>
            <a:r>
              <a:rPr sz="650" spc="10" dirty="0">
                <a:solidFill>
                  <a:srgbClr val="535557"/>
                </a:solidFill>
                <a:latin typeface="Arial"/>
                <a:cs typeface="Arial"/>
              </a:rPr>
              <a:t>Wellness</a:t>
            </a:r>
            <a:r>
              <a:rPr sz="650" dirty="0">
                <a:solidFill>
                  <a:srgbClr val="535557"/>
                </a:solidFill>
                <a:latin typeface="Arial"/>
                <a:cs typeface="Arial"/>
              </a:rPr>
              <a:t> </a:t>
            </a:r>
            <a:r>
              <a:rPr sz="650" spc="10" dirty="0">
                <a:solidFill>
                  <a:srgbClr val="535557"/>
                </a:solidFill>
                <a:latin typeface="Arial"/>
                <a:cs typeface="Arial"/>
              </a:rPr>
              <a:t>area</a:t>
            </a:r>
            <a:r>
              <a:rPr sz="650" dirty="0">
                <a:solidFill>
                  <a:srgbClr val="535557"/>
                </a:solidFill>
                <a:latin typeface="Arial"/>
                <a:cs typeface="Arial"/>
              </a:rPr>
              <a:t> with </a:t>
            </a:r>
            <a:r>
              <a:rPr sz="650" spc="11" dirty="0">
                <a:solidFill>
                  <a:srgbClr val="535557"/>
                </a:solidFill>
                <a:latin typeface="Arial"/>
                <a:cs typeface="Arial"/>
              </a:rPr>
              <a:t>swimming</a:t>
            </a:r>
            <a:r>
              <a:rPr sz="650" dirty="0">
                <a:solidFill>
                  <a:srgbClr val="535557"/>
                </a:solidFill>
                <a:latin typeface="Arial"/>
                <a:cs typeface="Arial"/>
              </a:rPr>
              <a:t> pool.</a:t>
            </a:r>
          </a:p>
        </p:txBody>
      </p:sp>
      <p:sp>
        <p:nvSpPr>
          <p:cNvPr id="23" name="object 23"/>
          <p:cNvSpPr txBox="1"/>
          <p:nvPr/>
        </p:nvSpPr>
        <p:spPr>
          <a:xfrm>
            <a:off x="4103086" y="2751695"/>
            <a:ext cx="2573241" cy="264138"/>
          </a:xfrm>
          <a:prstGeom prst="rect">
            <a:avLst/>
          </a:prstGeom>
        </p:spPr>
        <p:txBody>
          <a:bodyPr vert="horz" wrap="square" lIns="0" tIns="0" rIns="0" bIns="0" rtlCol="0">
            <a:spAutoFit/>
          </a:bodyPr>
          <a:lstStyle/>
          <a:p>
            <a:pPr marL="0" marR="0">
              <a:lnSpc>
                <a:spcPts val="780"/>
              </a:lnSpc>
              <a:spcBef>
                <a:spcPts val="0"/>
              </a:spcBef>
              <a:spcAft>
                <a:spcPts val="0"/>
              </a:spcAft>
            </a:pPr>
            <a:r>
              <a:rPr sz="700" dirty="0">
                <a:solidFill>
                  <a:srgbClr val="535557"/>
                </a:solidFill>
                <a:latin typeface="Arial"/>
                <a:cs typeface="Arial"/>
              </a:rPr>
              <a:t>WiFi access, a bottle of mineral water and use of the Tassimo</a:t>
            </a:r>
          </a:p>
          <a:p>
            <a:pPr marL="1941" marR="0">
              <a:lnSpc>
                <a:spcPts val="780"/>
              </a:lnSpc>
              <a:spcBef>
                <a:spcPts val="219"/>
              </a:spcBef>
              <a:spcAft>
                <a:spcPts val="0"/>
              </a:spcAft>
            </a:pPr>
            <a:r>
              <a:rPr sz="700" dirty="0">
                <a:solidFill>
                  <a:srgbClr val="535557"/>
                </a:solidFill>
                <a:latin typeface="Arial"/>
                <a:cs typeface="Arial"/>
              </a:rPr>
              <a:t>capsule machine in the room are included in the room price.</a:t>
            </a:r>
          </a:p>
        </p:txBody>
      </p:sp>
      <p:sp>
        <p:nvSpPr>
          <p:cNvPr id="24" name="object 24"/>
          <p:cNvSpPr txBox="1"/>
          <p:nvPr/>
        </p:nvSpPr>
        <p:spPr>
          <a:xfrm>
            <a:off x="7425043" y="2826383"/>
            <a:ext cx="2292373" cy="264138"/>
          </a:xfrm>
          <a:prstGeom prst="rect">
            <a:avLst/>
          </a:prstGeom>
        </p:spPr>
        <p:txBody>
          <a:bodyPr vert="horz" wrap="square" lIns="0" tIns="0" rIns="0" bIns="0" rtlCol="0">
            <a:spAutoFit/>
          </a:bodyPr>
          <a:lstStyle/>
          <a:p>
            <a:pPr marL="0" marR="0">
              <a:lnSpc>
                <a:spcPts val="780"/>
              </a:lnSpc>
              <a:spcBef>
                <a:spcPts val="0"/>
              </a:spcBef>
              <a:spcAft>
                <a:spcPts val="0"/>
              </a:spcAft>
            </a:pPr>
            <a:r>
              <a:rPr sz="700" dirty="0">
                <a:solidFill>
                  <a:srgbClr val="535557"/>
                </a:solidFill>
                <a:latin typeface="Arial"/>
                <a:cs typeface="Arial"/>
              </a:rPr>
              <a:t>The hotel is located near Berlin Brandenburg Airport in</a:t>
            </a:r>
          </a:p>
          <a:p>
            <a:pPr marL="0" marR="0">
              <a:lnSpc>
                <a:spcPts val="780"/>
              </a:lnSpc>
              <a:spcBef>
                <a:spcPts val="219"/>
              </a:spcBef>
              <a:spcAft>
                <a:spcPts val="0"/>
              </a:spcAft>
            </a:pPr>
            <a:r>
              <a:rPr sz="700" dirty="0">
                <a:solidFill>
                  <a:srgbClr val="535557"/>
                </a:solidFill>
                <a:latin typeface="Arial"/>
                <a:cs typeface="Arial"/>
              </a:rPr>
              <a:t>Schönefeld.</a:t>
            </a:r>
          </a:p>
        </p:txBody>
      </p:sp>
      <p:sp>
        <p:nvSpPr>
          <p:cNvPr id="25" name="object 25"/>
          <p:cNvSpPr txBox="1"/>
          <p:nvPr/>
        </p:nvSpPr>
        <p:spPr>
          <a:xfrm>
            <a:off x="791876" y="3055142"/>
            <a:ext cx="1528073"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dirty="0">
                <a:solidFill>
                  <a:srgbClr val="535557"/>
                </a:solidFill>
                <a:latin typeface="Arial"/>
                <a:cs typeface="Arial"/>
              </a:rPr>
              <a:t>Distance to VIVAVIS approx. 3 km.</a:t>
            </a:r>
          </a:p>
        </p:txBody>
      </p:sp>
      <p:sp>
        <p:nvSpPr>
          <p:cNvPr id="26" name="object 26"/>
          <p:cNvSpPr txBox="1"/>
          <p:nvPr/>
        </p:nvSpPr>
        <p:spPr>
          <a:xfrm>
            <a:off x="7423330" y="3116227"/>
            <a:ext cx="1611745"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b="1" dirty="0">
                <a:solidFill>
                  <a:srgbClr val="535557"/>
                </a:solidFill>
                <a:latin typeface="Arial"/>
                <a:cs typeface="Arial"/>
              </a:rPr>
              <a:t>Note: </a:t>
            </a:r>
            <a:r>
              <a:rPr sz="700" dirty="0">
                <a:solidFill>
                  <a:srgbClr val="535557"/>
                </a:solidFill>
                <a:latin typeface="Arial"/>
                <a:cs typeface="Arial"/>
              </a:rPr>
              <a:t>Bookings can be made directly</a:t>
            </a:r>
          </a:p>
        </p:txBody>
      </p:sp>
      <p:sp>
        <p:nvSpPr>
          <p:cNvPr id="27" name="object 27"/>
          <p:cNvSpPr txBox="1"/>
          <p:nvPr/>
        </p:nvSpPr>
        <p:spPr>
          <a:xfrm>
            <a:off x="4109252" y="3168468"/>
            <a:ext cx="2198573" cy="300126"/>
          </a:xfrm>
          <a:prstGeom prst="rect">
            <a:avLst/>
          </a:prstGeom>
        </p:spPr>
        <p:txBody>
          <a:bodyPr vert="horz" wrap="square" lIns="0" tIns="0" rIns="0" bIns="0" rtlCol="0">
            <a:spAutoFit/>
          </a:bodyPr>
          <a:lstStyle/>
          <a:p>
            <a:pPr marL="0" marR="0">
              <a:lnSpc>
                <a:spcPts val="780"/>
              </a:lnSpc>
              <a:spcBef>
                <a:spcPts val="0"/>
              </a:spcBef>
              <a:spcAft>
                <a:spcPts val="0"/>
              </a:spcAft>
            </a:pPr>
            <a:r>
              <a:rPr sz="700" dirty="0">
                <a:solidFill>
                  <a:srgbClr val="535557"/>
                </a:solidFill>
                <a:latin typeface="Arial"/>
                <a:cs typeface="Arial"/>
              </a:rPr>
              <a:t>Modern hotel in a central, easily accessible location.</a:t>
            </a:r>
          </a:p>
          <a:p>
            <a:pPr marL="0" marR="0">
              <a:lnSpc>
                <a:spcPts val="780"/>
              </a:lnSpc>
              <a:spcBef>
                <a:spcPts val="502"/>
              </a:spcBef>
              <a:spcAft>
                <a:spcPts val="0"/>
              </a:spcAft>
            </a:pPr>
            <a:r>
              <a:rPr sz="700" dirty="0">
                <a:solidFill>
                  <a:srgbClr val="535557"/>
                </a:solidFill>
                <a:latin typeface="Arial"/>
                <a:cs typeface="Arial"/>
              </a:rPr>
              <a:t>Distance to VIVAVIS approx. 6 km.</a:t>
            </a:r>
          </a:p>
        </p:txBody>
      </p:sp>
      <p:sp>
        <p:nvSpPr>
          <p:cNvPr id="28" name="object 28"/>
          <p:cNvSpPr txBox="1"/>
          <p:nvPr/>
        </p:nvSpPr>
        <p:spPr>
          <a:xfrm>
            <a:off x="7424015" y="3243156"/>
            <a:ext cx="2076266"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dirty="0">
                <a:solidFill>
                  <a:srgbClr val="535557"/>
                </a:solidFill>
                <a:latin typeface="Arial"/>
                <a:cs typeface="Arial"/>
              </a:rPr>
              <a:t>via https://www.premierinn.com/de/de/home.html</a:t>
            </a:r>
          </a:p>
        </p:txBody>
      </p:sp>
      <p:sp>
        <p:nvSpPr>
          <p:cNvPr id="29" name="object 29"/>
          <p:cNvSpPr txBox="1"/>
          <p:nvPr/>
        </p:nvSpPr>
        <p:spPr>
          <a:xfrm>
            <a:off x="792749" y="3286458"/>
            <a:ext cx="1419060" cy="185319"/>
          </a:xfrm>
          <a:prstGeom prst="rect">
            <a:avLst/>
          </a:prstGeom>
        </p:spPr>
        <p:txBody>
          <a:bodyPr vert="horz" wrap="square" lIns="0" tIns="0" rIns="0" bIns="0" rtlCol="0">
            <a:spAutoFit/>
          </a:bodyPr>
          <a:lstStyle/>
          <a:p>
            <a:pPr marL="0" marR="0">
              <a:lnSpc>
                <a:spcPts val="1159"/>
              </a:lnSpc>
              <a:spcBef>
                <a:spcPts val="0"/>
              </a:spcBef>
              <a:spcAft>
                <a:spcPts val="0"/>
              </a:spcAft>
            </a:pPr>
            <a:r>
              <a:rPr sz="1050" b="1" dirty="0">
                <a:solidFill>
                  <a:srgbClr val="537898"/>
                </a:solidFill>
                <a:latin typeface="Arial"/>
                <a:cs typeface="Arial"/>
              </a:rPr>
              <a:t>Hotel Watthalden ***</a:t>
            </a:r>
          </a:p>
        </p:txBody>
      </p:sp>
      <p:sp>
        <p:nvSpPr>
          <p:cNvPr id="30" name="object 30"/>
          <p:cNvSpPr txBox="1"/>
          <p:nvPr/>
        </p:nvSpPr>
        <p:spPr>
          <a:xfrm>
            <a:off x="786089" y="3487131"/>
            <a:ext cx="1825677" cy="262881"/>
          </a:xfrm>
          <a:prstGeom prst="rect">
            <a:avLst/>
          </a:prstGeom>
        </p:spPr>
        <p:txBody>
          <a:bodyPr vert="horz" wrap="square" lIns="0" tIns="0" rIns="0" bIns="0" rtlCol="0">
            <a:spAutoFit/>
          </a:bodyPr>
          <a:lstStyle/>
          <a:p>
            <a:pPr marL="6622" marR="0">
              <a:lnSpc>
                <a:spcPts val="780"/>
              </a:lnSpc>
              <a:spcBef>
                <a:spcPts val="0"/>
              </a:spcBef>
              <a:spcAft>
                <a:spcPts val="0"/>
              </a:spcAft>
            </a:pPr>
            <a:r>
              <a:rPr sz="700" dirty="0">
                <a:solidFill>
                  <a:srgbClr val="535557"/>
                </a:solidFill>
                <a:latin typeface="Arial"/>
                <a:cs typeface="Arial"/>
              </a:rPr>
              <a:t>Pforzheimer Straße 67 A, 76275 Ettlingen,</a:t>
            </a:r>
          </a:p>
          <a:p>
            <a:pPr marL="0" marR="0">
              <a:lnSpc>
                <a:spcPts val="780"/>
              </a:lnSpc>
              <a:spcBef>
                <a:spcPts val="209"/>
              </a:spcBef>
              <a:spcAft>
                <a:spcPts val="0"/>
              </a:spcAft>
            </a:pPr>
            <a:r>
              <a:rPr sz="700" dirty="0">
                <a:solidFill>
                  <a:srgbClr val="535557"/>
                </a:solidFill>
                <a:latin typeface="Arial"/>
                <a:cs typeface="Arial"/>
              </a:rPr>
              <a:t>www.villa-watthalden.de</a:t>
            </a:r>
          </a:p>
        </p:txBody>
      </p:sp>
      <p:sp>
        <p:nvSpPr>
          <p:cNvPr id="31" name="object 31"/>
          <p:cNvSpPr txBox="1"/>
          <p:nvPr/>
        </p:nvSpPr>
        <p:spPr>
          <a:xfrm>
            <a:off x="4102878" y="3752687"/>
            <a:ext cx="890910" cy="244355"/>
          </a:xfrm>
          <a:prstGeom prst="rect">
            <a:avLst/>
          </a:prstGeom>
        </p:spPr>
        <p:txBody>
          <a:bodyPr vert="horz" wrap="square" lIns="0" tIns="0" rIns="0" bIns="0" rtlCol="0">
            <a:spAutoFit/>
          </a:bodyPr>
          <a:lstStyle/>
          <a:p>
            <a:pPr marL="0" marR="0">
              <a:lnSpc>
                <a:spcPts val="1624"/>
              </a:lnSpc>
              <a:spcBef>
                <a:spcPts val="0"/>
              </a:spcBef>
              <a:spcAft>
                <a:spcPts val="0"/>
              </a:spcAft>
            </a:pPr>
            <a:r>
              <a:rPr sz="1450" b="1" dirty="0">
                <a:solidFill>
                  <a:srgbClr val="535557"/>
                </a:solidFill>
                <a:latin typeface="Arial"/>
                <a:cs typeface="Arial"/>
              </a:rPr>
              <a:t>Bochum</a:t>
            </a:r>
          </a:p>
        </p:txBody>
      </p:sp>
      <p:sp>
        <p:nvSpPr>
          <p:cNvPr id="32" name="object 32"/>
          <p:cNvSpPr txBox="1"/>
          <p:nvPr/>
        </p:nvSpPr>
        <p:spPr>
          <a:xfrm>
            <a:off x="790884" y="3831015"/>
            <a:ext cx="1192557"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b="1" dirty="0">
                <a:solidFill>
                  <a:srgbClr val="537898"/>
                </a:solidFill>
                <a:latin typeface="Arial"/>
                <a:cs typeface="Arial"/>
              </a:rPr>
              <a:t>Overnight stay including</a:t>
            </a:r>
          </a:p>
        </p:txBody>
      </p:sp>
      <p:sp>
        <p:nvSpPr>
          <p:cNvPr id="33" name="object 33"/>
          <p:cNvSpPr txBox="1"/>
          <p:nvPr/>
        </p:nvSpPr>
        <p:spPr>
          <a:xfrm>
            <a:off x="3121966" y="3827016"/>
            <a:ext cx="454028"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b="1" dirty="0">
                <a:solidFill>
                  <a:srgbClr val="537898"/>
                </a:solidFill>
                <a:latin typeface="Arial"/>
                <a:cs typeface="Arial"/>
              </a:rPr>
              <a:t>€106.00</a:t>
            </a:r>
          </a:p>
        </p:txBody>
      </p:sp>
      <p:sp>
        <p:nvSpPr>
          <p:cNvPr id="34" name="object 34"/>
          <p:cNvSpPr txBox="1"/>
          <p:nvPr/>
        </p:nvSpPr>
        <p:spPr>
          <a:xfrm>
            <a:off x="792711" y="3993931"/>
            <a:ext cx="2953175"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b="1" dirty="0">
                <a:solidFill>
                  <a:srgbClr val="537898"/>
                </a:solidFill>
                <a:latin typeface="Arial"/>
                <a:cs typeface="Arial"/>
              </a:rPr>
              <a:t>breakfast: </a:t>
            </a:r>
            <a:r>
              <a:rPr sz="700" dirty="0">
                <a:solidFill>
                  <a:srgbClr val="535557"/>
                </a:solidFill>
                <a:latin typeface="Arial"/>
                <a:cs typeface="Arial"/>
              </a:rPr>
              <a:t>Modern hotel on the outskirts of Ettlingen in a quiet location.</a:t>
            </a:r>
          </a:p>
        </p:txBody>
      </p:sp>
      <p:sp>
        <p:nvSpPr>
          <p:cNvPr id="35" name="object 35"/>
          <p:cNvSpPr txBox="1"/>
          <p:nvPr/>
        </p:nvSpPr>
        <p:spPr>
          <a:xfrm>
            <a:off x="4091762" y="4131325"/>
            <a:ext cx="1493563" cy="456615"/>
          </a:xfrm>
          <a:prstGeom prst="rect">
            <a:avLst/>
          </a:prstGeom>
        </p:spPr>
        <p:txBody>
          <a:bodyPr vert="horz" wrap="square" lIns="0" tIns="0" rIns="0" bIns="0" rtlCol="0">
            <a:spAutoFit/>
          </a:bodyPr>
          <a:lstStyle/>
          <a:p>
            <a:pPr marL="2943" marR="0">
              <a:lnSpc>
                <a:spcPts val="1129"/>
              </a:lnSpc>
              <a:spcBef>
                <a:spcPts val="0"/>
              </a:spcBef>
              <a:spcAft>
                <a:spcPts val="0"/>
              </a:spcAft>
            </a:pPr>
            <a:r>
              <a:rPr sz="1000" b="1" dirty="0">
                <a:solidFill>
                  <a:srgbClr val="537898"/>
                </a:solidFill>
                <a:latin typeface="Arial"/>
                <a:cs typeface="Arial"/>
              </a:rPr>
              <a:t>art Hotel Tucholsky</a:t>
            </a:r>
          </a:p>
          <a:p>
            <a:pPr marL="0" marR="0">
              <a:lnSpc>
                <a:spcPts val="780"/>
              </a:lnSpc>
              <a:spcBef>
                <a:spcPts val="211"/>
              </a:spcBef>
              <a:spcAft>
                <a:spcPts val="0"/>
              </a:spcAft>
            </a:pPr>
            <a:r>
              <a:rPr sz="700" dirty="0">
                <a:solidFill>
                  <a:srgbClr val="535557"/>
                </a:solidFill>
                <a:latin typeface="Arial"/>
                <a:cs typeface="Arial"/>
              </a:rPr>
              <a:t>Viktoriastraße 73, 44787 Bochum,</a:t>
            </a:r>
          </a:p>
          <a:p>
            <a:pPr marL="5480" marR="0">
              <a:lnSpc>
                <a:spcPts val="780"/>
              </a:lnSpc>
              <a:spcBef>
                <a:spcPts val="393"/>
              </a:spcBef>
              <a:spcAft>
                <a:spcPts val="0"/>
              </a:spcAft>
            </a:pPr>
            <a:r>
              <a:rPr sz="700" dirty="0">
                <a:solidFill>
                  <a:srgbClr val="535557"/>
                </a:solidFill>
                <a:latin typeface="Arial"/>
                <a:cs typeface="Arial"/>
              </a:rPr>
              <a:t>info@art-hotel-tucholsky.de</a:t>
            </a:r>
          </a:p>
        </p:txBody>
      </p:sp>
      <p:sp>
        <p:nvSpPr>
          <p:cNvPr id="36" name="object 36"/>
          <p:cNvSpPr txBox="1"/>
          <p:nvPr/>
        </p:nvSpPr>
        <p:spPr>
          <a:xfrm>
            <a:off x="792711" y="4156847"/>
            <a:ext cx="1528073"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dirty="0">
                <a:solidFill>
                  <a:srgbClr val="535557"/>
                </a:solidFill>
                <a:latin typeface="Arial"/>
                <a:cs typeface="Arial"/>
              </a:rPr>
              <a:t>Distance to VIVAVIS approx. 4 km.</a:t>
            </a:r>
          </a:p>
        </p:txBody>
      </p:sp>
      <p:sp>
        <p:nvSpPr>
          <p:cNvPr id="37" name="object 37"/>
          <p:cNvSpPr txBox="1"/>
          <p:nvPr/>
        </p:nvSpPr>
        <p:spPr>
          <a:xfrm>
            <a:off x="1939395" y="4348121"/>
            <a:ext cx="254964" cy="185319"/>
          </a:xfrm>
          <a:prstGeom prst="rect">
            <a:avLst/>
          </a:prstGeom>
        </p:spPr>
        <p:txBody>
          <a:bodyPr vert="horz" wrap="square" lIns="0" tIns="0" rIns="0" bIns="0" rtlCol="0">
            <a:spAutoFit/>
          </a:bodyPr>
          <a:lstStyle/>
          <a:p>
            <a:pPr marL="0" marR="0">
              <a:lnSpc>
                <a:spcPts val="1159"/>
              </a:lnSpc>
              <a:spcBef>
                <a:spcPts val="0"/>
              </a:spcBef>
              <a:spcAft>
                <a:spcPts val="0"/>
              </a:spcAft>
            </a:pPr>
            <a:r>
              <a:rPr sz="1050" b="1" dirty="0">
                <a:solidFill>
                  <a:srgbClr val="537898"/>
                </a:solidFill>
                <a:latin typeface="Arial"/>
                <a:cs typeface="Arial"/>
              </a:rPr>
              <a:t>**</a:t>
            </a:r>
          </a:p>
        </p:txBody>
      </p:sp>
      <p:sp>
        <p:nvSpPr>
          <p:cNvPr id="38" name="object 38"/>
          <p:cNvSpPr txBox="1"/>
          <p:nvPr/>
        </p:nvSpPr>
        <p:spPr>
          <a:xfrm>
            <a:off x="791800" y="4453179"/>
            <a:ext cx="1001046"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b="1" dirty="0">
                <a:solidFill>
                  <a:srgbClr val="537898"/>
                </a:solidFill>
                <a:latin typeface="Arial"/>
                <a:cs typeface="Arial"/>
              </a:rPr>
              <a:t>Ibis Styles Ettlingen,</a:t>
            </a:r>
          </a:p>
        </p:txBody>
      </p:sp>
      <p:sp>
        <p:nvSpPr>
          <p:cNvPr id="39" name="object 39"/>
          <p:cNvSpPr txBox="1"/>
          <p:nvPr/>
        </p:nvSpPr>
        <p:spPr>
          <a:xfrm>
            <a:off x="785140" y="4593618"/>
            <a:ext cx="1776380" cy="262882"/>
          </a:xfrm>
          <a:prstGeom prst="rect">
            <a:avLst/>
          </a:prstGeom>
        </p:spPr>
        <p:txBody>
          <a:bodyPr vert="horz" wrap="square" lIns="0" tIns="0" rIns="0" bIns="0" rtlCol="0">
            <a:spAutoFit/>
          </a:bodyPr>
          <a:lstStyle/>
          <a:p>
            <a:pPr marL="6622" marR="0">
              <a:lnSpc>
                <a:spcPts val="780"/>
              </a:lnSpc>
              <a:spcBef>
                <a:spcPts val="0"/>
              </a:spcBef>
              <a:spcAft>
                <a:spcPts val="0"/>
              </a:spcAft>
            </a:pPr>
            <a:r>
              <a:rPr sz="700" dirty="0">
                <a:solidFill>
                  <a:srgbClr val="535557"/>
                </a:solidFill>
                <a:latin typeface="Arial"/>
                <a:cs typeface="Arial"/>
              </a:rPr>
              <a:t>Karlsruher Straße 13-15, 76275 Ettlingen</a:t>
            </a:r>
          </a:p>
          <a:p>
            <a:pPr marL="0" marR="0">
              <a:lnSpc>
                <a:spcPts val="780"/>
              </a:lnSpc>
              <a:spcBef>
                <a:spcPts val="209"/>
              </a:spcBef>
              <a:spcAft>
                <a:spcPts val="0"/>
              </a:spcAft>
            </a:pPr>
            <a:r>
              <a:rPr sz="700" dirty="0">
                <a:solidFill>
                  <a:srgbClr val="535557"/>
                </a:solidFill>
                <a:latin typeface="Arial"/>
                <a:cs typeface="Arial"/>
              </a:rPr>
              <a:t>www.ibis.com</a:t>
            </a:r>
          </a:p>
        </p:txBody>
      </p:sp>
      <p:sp>
        <p:nvSpPr>
          <p:cNvPr id="40" name="object 40"/>
          <p:cNvSpPr txBox="1"/>
          <p:nvPr/>
        </p:nvSpPr>
        <p:spPr>
          <a:xfrm>
            <a:off x="4097585" y="4649635"/>
            <a:ext cx="1212340" cy="282075"/>
          </a:xfrm>
          <a:prstGeom prst="rect">
            <a:avLst/>
          </a:prstGeom>
        </p:spPr>
        <p:txBody>
          <a:bodyPr vert="horz" wrap="square" lIns="0" tIns="0" rIns="0" bIns="0" rtlCol="0">
            <a:spAutoFit/>
          </a:bodyPr>
          <a:lstStyle/>
          <a:p>
            <a:pPr marL="0" marR="0">
              <a:lnSpc>
                <a:spcPts val="780"/>
              </a:lnSpc>
              <a:spcBef>
                <a:spcPts val="0"/>
              </a:spcBef>
              <a:spcAft>
                <a:spcPts val="0"/>
              </a:spcAft>
            </a:pPr>
            <a:r>
              <a:rPr sz="700" b="1" dirty="0">
                <a:solidFill>
                  <a:srgbClr val="537898"/>
                </a:solidFill>
                <a:latin typeface="Arial"/>
                <a:cs typeface="Arial"/>
              </a:rPr>
              <a:t>Overnight stay excluding</a:t>
            </a:r>
          </a:p>
          <a:p>
            <a:pPr marL="114" marR="0">
              <a:lnSpc>
                <a:spcPts val="780"/>
              </a:lnSpc>
              <a:spcBef>
                <a:spcPts val="310"/>
              </a:spcBef>
              <a:spcAft>
                <a:spcPts val="0"/>
              </a:spcAft>
            </a:pPr>
            <a:r>
              <a:rPr sz="700" b="1" dirty="0">
                <a:solidFill>
                  <a:srgbClr val="537898"/>
                </a:solidFill>
                <a:latin typeface="Arial"/>
                <a:cs typeface="Arial"/>
              </a:rPr>
              <a:t>breakfast: Breakfast per</a:t>
            </a:r>
          </a:p>
        </p:txBody>
      </p:sp>
      <p:sp>
        <p:nvSpPr>
          <p:cNvPr id="41" name="object 41"/>
          <p:cNvSpPr txBox="1"/>
          <p:nvPr/>
        </p:nvSpPr>
        <p:spPr>
          <a:xfrm>
            <a:off x="6371464" y="4645636"/>
            <a:ext cx="626436" cy="282189"/>
          </a:xfrm>
          <a:prstGeom prst="rect">
            <a:avLst/>
          </a:prstGeom>
        </p:spPr>
        <p:txBody>
          <a:bodyPr vert="horz" wrap="square" lIns="0" tIns="0" rIns="0" bIns="0" rtlCol="0">
            <a:spAutoFit/>
          </a:bodyPr>
          <a:lstStyle/>
          <a:p>
            <a:pPr marL="0" marR="0">
              <a:lnSpc>
                <a:spcPts val="780"/>
              </a:lnSpc>
              <a:spcBef>
                <a:spcPts val="0"/>
              </a:spcBef>
              <a:spcAft>
                <a:spcPts val="0"/>
              </a:spcAft>
            </a:pPr>
            <a:r>
              <a:rPr sz="700" b="1" dirty="0">
                <a:solidFill>
                  <a:srgbClr val="537898"/>
                </a:solidFill>
                <a:latin typeface="Arial"/>
                <a:cs typeface="Arial"/>
              </a:rPr>
              <a:t>from €95.00</a:t>
            </a:r>
          </a:p>
          <a:p>
            <a:pPr marL="147633" marR="0">
              <a:lnSpc>
                <a:spcPts val="780"/>
              </a:lnSpc>
              <a:spcBef>
                <a:spcPts val="311"/>
              </a:spcBef>
              <a:spcAft>
                <a:spcPts val="0"/>
              </a:spcAft>
            </a:pPr>
            <a:r>
              <a:rPr sz="700" b="1" dirty="0">
                <a:solidFill>
                  <a:srgbClr val="537898"/>
                </a:solidFill>
                <a:latin typeface="Arial"/>
                <a:cs typeface="Arial"/>
              </a:rPr>
              <a:t>€19.90</a:t>
            </a:r>
          </a:p>
        </p:txBody>
      </p:sp>
      <p:sp>
        <p:nvSpPr>
          <p:cNvPr id="42" name="object 42"/>
          <p:cNvSpPr txBox="1"/>
          <p:nvPr/>
        </p:nvSpPr>
        <p:spPr>
          <a:xfrm>
            <a:off x="789935" y="4937501"/>
            <a:ext cx="1192557"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b="1" dirty="0">
                <a:solidFill>
                  <a:srgbClr val="537898"/>
                </a:solidFill>
                <a:latin typeface="Arial"/>
                <a:cs typeface="Arial"/>
              </a:rPr>
              <a:t>Overnight stay including</a:t>
            </a:r>
          </a:p>
        </p:txBody>
      </p:sp>
      <p:sp>
        <p:nvSpPr>
          <p:cNvPr id="43" name="object 43"/>
          <p:cNvSpPr txBox="1"/>
          <p:nvPr/>
        </p:nvSpPr>
        <p:spPr>
          <a:xfrm>
            <a:off x="3121017" y="4933502"/>
            <a:ext cx="454028"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b="1" dirty="0">
                <a:solidFill>
                  <a:srgbClr val="537898"/>
                </a:solidFill>
                <a:latin typeface="Arial"/>
                <a:cs typeface="Arial"/>
              </a:rPr>
              <a:t>€100.00</a:t>
            </a:r>
          </a:p>
        </p:txBody>
      </p:sp>
      <p:sp>
        <p:nvSpPr>
          <p:cNvPr id="44" name="object 44"/>
          <p:cNvSpPr txBox="1"/>
          <p:nvPr/>
        </p:nvSpPr>
        <p:spPr>
          <a:xfrm>
            <a:off x="4093818" y="4939593"/>
            <a:ext cx="2400780"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b="1" dirty="0">
                <a:solidFill>
                  <a:srgbClr val="537898"/>
                </a:solidFill>
                <a:latin typeface="Arial"/>
                <a:cs typeface="Arial"/>
              </a:rPr>
              <a:t>person: </a:t>
            </a:r>
            <a:r>
              <a:rPr sz="700" dirty="0">
                <a:solidFill>
                  <a:srgbClr val="535557"/>
                </a:solidFill>
                <a:latin typeface="Arial"/>
                <a:cs typeface="Arial"/>
              </a:rPr>
              <a:t>Stylish hotel in the city center with tapas bar and</a:t>
            </a:r>
          </a:p>
        </p:txBody>
      </p:sp>
      <p:sp>
        <p:nvSpPr>
          <p:cNvPr id="45" name="object 45"/>
          <p:cNvSpPr txBox="1"/>
          <p:nvPr/>
        </p:nvSpPr>
        <p:spPr>
          <a:xfrm>
            <a:off x="4099413" y="5066522"/>
            <a:ext cx="1864211"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dirty="0">
                <a:solidFill>
                  <a:srgbClr val="535557"/>
                </a:solidFill>
                <a:latin typeface="Arial"/>
                <a:cs typeface="Arial"/>
              </a:rPr>
              <a:t>restaurant. Free Wi-Fi, paid parking nearby.</a:t>
            </a:r>
          </a:p>
        </p:txBody>
      </p:sp>
      <p:sp>
        <p:nvSpPr>
          <p:cNvPr id="46" name="object 46"/>
          <p:cNvSpPr txBox="1"/>
          <p:nvPr/>
        </p:nvSpPr>
        <p:spPr>
          <a:xfrm>
            <a:off x="791762" y="5100417"/>
            <a:ext cx="2479885" cy="300126"/>
          </a:xfrm>
          <a:prstGeom prst="rect">
            <a:avLst/>
          </a:prstGeom>
        </p:spPr>
        <p:txBody>
          <a:bodyPr vert="horz" wrap="square" lIns="0" tIns="0" rIns="0" bIns="0" rtlCol="0">
            <a:spAutoFit/>
          </a:bodyPr>
          <a:lstStyle/>
          <a:p>
            <a:pPr marL="0" marR="0">
              <a:lnSpc>
                <a:spcPts val="780"/>
              </a:lnSpc>
              <a:spcBef>
                <a:spcPts val="0"/>
              </a:spcBef>
              <a:spcAft>
                <a:spcPts val="0"/>
              </a:spcAft>
            </a:pPr>
            <a:r>
              <a:rPr sz="700" b="1" dirty="0">
                <a:solidFill>
                  <a:srgbClr val="537898"/>
                </a:solidFill>
                <a:latin typeface="Arial"/>
                <a:cs typeface="Arial"/>
              </a:rPr>
              <a:t>breakfast: </a:t>
            </a:r>
            <a:r>
              <a:rPr sz="700" dirty="0">
                <a:solidFill>
                  <a:srgbClr val="535557"/>
                </a:solidFill>
                <a:latin typeface="Arial"/>
                <a:cs typeface="Arial"/>
              </a:rPr>
              <a:t>The hotel is located at the entrance to Ettlingen.</a:t>
            </a:r>
          </a:p>
          <a:p>
            <a:pPr marL="0" marR="0">
              <a:lnSpc>
                <a:spcPts val="780"/>
              </a:lnSpc>
              <a:spcBef>
                <a:spcPts val="502"/>
              </a:spcBef>
              <a:spcAft>
                <a:spcPts val="0"/>
              </a:spcAft>
            </a:pPr>
            <a:r>
              <a:rPr sz="700" dirty="0">
                <a:solidFill>
                  <a:srgbClr val="535557"/>
                </a:solidFill>
                <a:latin typeface="Arial"/>
                <a:cs typeface="Arial"/>
              </a:rPr>
              <a:t>Distance to VIVAVIS approx. 2.5 km.</a:t>
            </a:r>
          </a:p>
        </p:txBody>
      </p:sp>
      <p:sp>
        <p:nvSpPr>
          <p:cNvPr id="47" name="object 47"/>
          <p:cNvSpPr txBox="1"/>
          <p:nvPr/>
        </p:nvSpPr>
        <p:spPr>
          <a:xfrm>
            <a:off x="4099413" y="5356366"/>
            <a:ext cx="1577398"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dirty="0">
                <a:solidFill>
                  <a:srgbClr val="535557"/>
                </a:solidFill>
                <a:latin typeface="Arial"/>
                <a:cs typeface="Arial"/>
              </a:rPr>
              <a:t>Only 400 m to the main train station.</a:t>
            </a:r>
          </a:p>
        </p:txBody>
      </p:sp>
      <p:sp>
        <p:nvSpPr>
          <p:cNvPr id="48" name="object 48"/>
          <p:cNvSpPr txBox="1"/>
          <p:nvPr/>
        </p:nvSpPr>
        <p:spPr>
          <a:xfrm>
            <a:off x="791762" y="5426250"/>
            <a:ext cx="2622804"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dirty="0">
                <a:solidFill>
                  <a:srgbClr val="535557"/>
                </a:solidFill>
                <a:latin typeface="Arial"/>
                <a:cs typeface="Arial"/>
              </a:rPr>
              <a:t>The hotel does not send invoices! Payment is due upon arrival!</a:t>
            </a:r>
          </a:p>
        </p:txBody>
      </p:sp>
      <p:sp>
        <p:nvSpPr>
          <p:cNvPr id="49" name="object 49"/>
          <p:cNvSpPr txBox="1"/>
          <p:nvPr/>
        </p:nvSpPr>
        <p:spPr>
          <a:xfrm>
            <a:off x="4099413" y="5519283"/>
            <a:ext cx="2090076"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dirty="0">
                <a:solidFill>
                  <a:srgbClr val="535557"/>
                </a:solidFill>
                <a:latin typeface="Arial"/>
                <a:cs typeface="Arial"/>
              </a:rPr>
              <a:t>Distance to VIVAVIS: Travel time approx. 13 min.</a:t>
            </a:r>
          </a:p>
        </p:txBody>
      </p:sp>
      <p:sp>
        <p:nvSpPr>
          <p:cNvPr id="50" name="object 50"/>
          <p:cNvSpPr txBox="1"/>
          <p:nvPr/>
        </p:nvSpPr>
        <p:spPr>
          <a:xfrm>
            <a:off x="785140" y="5721451"/>
            <a:ext cx="1664069" cy="422768"/>
          </a:xfrm>
          <a:prstGeom prst="rect">
            <a:avLst/>
          </a:prstGeom>
        </p:spPr>
        <p:txBody>
          <a:bodyPr vert="horz" wrap="square" lIns="0" tIns="0" rIns="0" bIns="0" rtlCol="0">
            <a:spAutoFit/>
          </a:bodyPr>
          <a:lstStyle/>
          <a:p>
            <a:pPr marL="6660" marR="0">
              <a:lnSpc>
                <a:spcPts val="780"/>
              </a:lnSpc>
              <a:spcBef>
                <a:spcPts val="0"/>
              </a:spcBef>
              <a:spcAft>
                <a:spcPts val="0"/>
              </a:spcAft>
            </a:pPr>
            <a:r>
              <a:rPr sz="700" b="1" dirty="0">
                <a:solidFill>
                  <a:srgbClr val="537898"/>
                </a:solidFill>
                <a:latin typeface="Arial"/>
                <a:cs typeface="Arial"/>
              </a:rPr>
              <a:t>Hey Lou Karlsruhe Trade Fair </a:t>
            </a:r>
            <a:r>
              <a:rPr sz="700" dirty="0">
                <a:solidFill>
                  <a:srgbClr val="535557"/>
                </a:solidFill>
                <a:latin typeface="Arial"/>
                <a:cs typeface="Arial"/>
              </a:rPr>
              <a:t>Nell-</a:t>
            </a:r>
          </a:p>
          <a:p>
            <a:pPr marL="6622" marR="0">
              <a:lnSpc>
                <a:spcPts val="780"/>
              </a:lnSpc>
              <a:spcBef>
                <a:spcPts val="326"/>
              </a:spcBef>
              <a:spcAft>
                <a:spcPts val="0"/>
              </a:spcAft>
            </a:pPr>
            <a:r>
              <a:rPr sz="700" dirty="0">
                <a:solidFill>
                  <a:srgbClr val="535557"/>
                </a:solidFill>
                <a:latin typeface="Arial"/>
                <a:cs typeface="Arial"/>
              </a:rPr>
              <a:t>Breuning-Ring 23, 76287 Rheinstetten</a:t>
            </a:r>
          </a:p>
          <a:p>
            <a:pPr marL="0" marR="0">
              <a:lnSpc>
                <a:spcPts val="780"/>
              </a:lnSpc>
              <a:spcBef>
                <a:spcPts val="311"/>
              </a:spcBef>
              <a:spcAft>
                <a:spcPts val="0"/>
              </a:spcAft>
            </a:pPr>
            <a:r>
              <a:rPr sz="700" dirty="0">
                <a:solidFill>
                  <a:srgbClr val="535557"/>
                </a:solidFill>
                <a:latin typeface="Arial"/>
                <a:cs typeface="Arial"/>
              </a:rPr>
              <a:t>www.heylouhotels.com</a:t>
            </a:r>
          </a:p>
        </p:txBody>
      </p:sp>
      <p:sp>
        <p:nvSpPr>
          <p:cNvPr id="51" name="object 51"/>
          <p:cNvSpPr txBox="1"/>
          <p:nvPr/>
        </p:nvSpPr>
        <p:spPr>
          <a:xfrm>
            <a:off x="3922251" y="6076490"/>
            <a:ext cx="1067967" cy="123731"/>
          </a:xfrm>
          <a:prstGeom prst="rect">
            <a:avLst/>
          </a:prstGeom>
        </p:spPr>
        <p:txBody>
          <a:bodyPr vert="horz" wrap="square" lIns="0" tIns="0" rIns="0" bIns="0" rtlCol="0">
            <a:spAutoFit/>
          </a:bodyPr>
          <a:lstStyle/>
          <a:p>
            <a:pPr marL="0" marR="0">
              <a:lnSpc>
                <a:spcPts val="674"/>
              </a:lnSpc>
              <a:spcBef>
                <a:spcPts val="0"/>
              </a:spcBef>
              <a:spcAft>
                <a:spcPts val="0"/>
              </a:spcAft>
            </a:pPr>
            <a:r>
              <a:rPr sz="600" dirty="0">
                <a:solidFill>
                  <a:srgbClr val="535557"/>
                </a:solidFill>
                <a:latin typeface="Arial"/>
                <a:cs typeface="Arial"/>
              </a:rPr>
              <a:t>Please make a reservation.</a:t>
            </a:r>
          </a:p>
        </p:txBody>
      </p:sp>
      <p:sp>
        <p:nvSpPr>
          <p:cNvPr id="52" name="object 52"/>
          <p:cNvSpPr txBox="1"/>
          <p:nvPr/>
        </p:nvSpPr>
        <p:spPr>
          <a:xfrm>
            <a:off x="5188201" y="6070366"/>
            <a:ext cx="661584" cy="131289"/>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Single room of</a:t>
            </a:r>
          </a:p>
        </p:txBody>
      </p:sp>
      <p:sp>
        <p:nvSpPr>
          <p:cNvPr id="53" name="object 53"/>
          <p:cNvSpPr txBox="1"/>
          <p:nvPr/>
        </p:nvSpPr>
        <p:spPr>
          <a:xfrm>
            <a:off x="6956389" y="6083216"/>
            <a:ext cx="231757" cy="115432"/>
          </a:xfrm>
          <a:prstGeom prst="rect">
            <a:avLst/>
          </a:prstGeom>
        </p:spPr>
        <p:txBody>
          <a:bodyPr vert="horz" wrap="square" lIns="0" tIns="0" rIns="0" bIns="0" rtlCol="0">
            <a:spAutoFit/>
          </a:bodyPr>
          <a:lstStyle/>
          <a:p>
            <a:pPr marL="0" marR="0">
              <a:lnSpc>
                <a:spcPts val="608"/>
              </a:lnSpc>
              <a:spcBef>
                <a:spcPts val="0"/>
              </a:spcBef>
              <a:spcAft>
                <a:spcPts val="0"/>
              </a:spcAft>
            </a:pPr>
            <a:r>
              <a:rPr sz="550" dirty="0">
                <a:solidFill>
                  <a:srgbClr val="535557"/>
                </a:solidFill>
                <a:latin typeface="Arial"/>
                <a:cs typeface="Arial"/>
              </a:rPr>
              <a:t>until</a:t>
            </a:r>
          </a:p>
        </p:txBody>
      </p:sp>
      <p:sp>
        <p:nvSpPr>
          <p:cNvPr id="54" name="object 54"/>
          <p:cNvSpPr txBox="1"/>
          <p:nvPr/>
        </p:nvSpPr>
        <p:spPr>
          <a:xfrm>
            <a:off x="8040752" y="6084876"/>
            <a:ext cx="1197789"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dirty="0">
                <a:solidFill>
                  <a:srgbClr val="535557"/>
                </a:solidFill>
                <a:latin typeface="Arial"/>
                <a:cs typeface="Arial"/>
              </a:rPr>
              <a:t>in the hotel marked above.</a:t>
            </a:r>
          </a:p>
        </p:txBody>
      </p:sp>
      <p:sp>
        <p:nvSpPr>
          <p:cNvPr id="55" name="object 55"/>
          <p:cNvSpPr txBox="1"/>
          <p:nvPr/>
        </p:nvSpPr>
        <p:spPr>
          <a:xfrm>
            <a:off x="789935" y="6205913"/>
            <a:ext cx="1192557"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b="1" dirty="0">
                <a:solidFill>
                  <a:srgbClr val="537898"/>
                </a:solidFill>
                <a:latin typeface="Arial"/>
                <a:cs typeface="Arial"/>
              </a:rPr>
              <a:t>Overnight stay including</a:t>
            </a:r>
          </a:p>
        </p:txBody>
      </p:sp>
      <p:sp>
        <p:nvSpPr>
          <p:cNvPr id="56" name="object 56"/>
          <p:cNvSpPr txBox="1"/>
          <p:nvPr/>
        </p:nvSpPr>
        <p:spPr>
          <a:xfrm>
            <a:off x="3174339" y="6201915"/>
            <a:ext cx="404690"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b="1" dirty="0">
                <a:solidFill>
                  <a:srgbClr val="537898"/>
                </a:solidFill>
                <a:latin typeface="Arial"/>
                <a:cs typeface="Arial"/>
              </a:rPr>
              <a:t>€96.00</a:t>
            </a:r>
          </a:p>
        </p:txBody>
      </p:sp>
      <p:sp>
        <p:nvSpPr>
          <p:cNvPr id="57" name="object 57"/>
          <p:cNvSpPr txBox="1"/>
          <p:nvPr/>
        </p:nvSpPr>
        <p:spPr>
          <a:xfrm>
            <a:off x="789593" y="6331699"/>
            <a:ext cx="1735058"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b="1" dirty="0">
                <a:solidFill>
                  <a:srgbClr val="537898"/>
                </a:solidFill>
                <a:latin typeface="Arial"/>
                <a:cs typeface="Arial"/>
              </a:rPr>
              <a:t>breakfast: </a:t>
            </a:r>
            <a:r>
              <a:rPr sz="700" dirty="0">
                <a:solidFill>
                  <a:srgbClr val="535557"/>
                </a:solidFill>
                <a:latin typeface="Arial"/>
                <a:cs typeface="Arial"/>
              </a:rPr>
              <a:t>(outside of trade fair periods)</a:t>
            </a:r>
          </a:p>
        </p:txBody>
      </p:sp>
      <p:sp>
        <p:nvSpPr>
          <p:cNvPr id="58" name="object 58"/>
          <p:cNvSpPr txBox="1"/>
          <p:nvPr/>
        </p:nvSpPr>
        <p:spPr>
          <a:xfrm>
            <a:off x="791762" y="6476450"/>
            <a:ext cx="2425415" cy="298998"/>
          </a:xfrm>
          <a:prstGeom prst="rect">
            <a:avLst/>
          </a:prstGeom>
        </p:spPr>
        <p:txBody>
          <a:bodyPr vert="horz" wrap="square" lIns="0" tIns="0" rIns="0" bIns="0" rtlCol="0">
            <a:spAutoFit/>
          </a:bodyPr>
          <a:lstStyle/>
          <a:p>
            <a:pPr marL="0" marR="0">
              <a:lnSpc>
                <a:spcPts val="780"/>
              </a:lnSpc>
              <a:spcBef>
                <a:spcPts val="0"/>
              </a:spcBef>
              <a:spcAft>
                <a:spcPts val="0"/>
              </a:spcAft>
            </a:pPr>
            <a:r>
              <a:rPr sz="700" dirty="0">
                <a:solidFill>
                  <a:srgbClr val="535557"/>
                </a:solidFill>
                <a:latin typeface="Arial"/>
                <a:cs typeface="Arial"/>
              </a:rPr>
              <a:t>The hotel is located near the Karlsruhe Trade Fair Center.</a:t>
            </a:r>
          </a:p>
          <a:p>
            <a:pPr marL="0" marR="0">
              <a:lnSpc>
                <a:spcPts val="733"/>
              </a:lnSpc>
              <a:spcBef>
                <a:spcPts val="590"/>
              </a:spcBef>
              <a:spcAft>
                <a:spcPts val="0"/>
              </a:spcAft>
            </a:pPr>
            <a:r>
              <a:rPr sz="650" dirty="0">
                <a:solidFill>
                  <a:srgbClr val="535557"/>
                </a:solidFill>
                <a:latin typeface="Arial"/>
                <a:cs typeface="Arial"/>
              </a:rPr>
              <a:t>Travel time to VIVAVIS approx. 12 min.</a:t>
            </a:r>
          </a:p>
        </p:txBody>
      </p:sp>
      <p:sp>
        <p:nvSpPr>
          <p:cNvPr id="59" name="object 59"/>
          <p:cNvSpPr txBox="1"/>
          <p:nvPr/>
        </p:nvSpPr>
        <p:spPr>
          <a:xfrm>
            <a:off x="3922251" y="6502906"/>
            <a:ext cx="1130206" cy="542028"/>
          </a:xfrm>
          <a:prstGeom prst="rect">
            <a:avLst/>
          </a:prstGeom>
        </p:spPr>
        <p:txBody>
          <a:bodyPr vert="horz" wrap="square" lIns="0" tIns="0" rIns="0" bIns="0" rtlCol="0">
            <a:spAutoFit/>
          </a:bodyPr>
          <a:lstStyle/>
          <a:p>
            <a:pPr marL="0" marR="0">
              <a:lnSpc>
                <a:spcPts val="780"/>
              </a:lnSpc>
              <a:spcBef>
                <a:spcPts val="0"/>
              </a:spcBef>
              <a:spcAft>
                <a:spcPts val="0"/>
              </a:spcAft>
            </a:pPr>
            <a:r>
              <a:rPr sz="700" dirty="0">
                <a:solidFill>
                  <a:srgbClr val="535557"/>
                </a:solidFill>
                <a:latin typeface="Arial"/>
                <a:cs typeface="Arial"/>
              </a:rPr>
              <a:t>Name | Company | Email</a:t>
            </a:r>
          </a:p>
          <a:p>
            <a:pPr marL="0" marR="0">
              <a:lnSpc>
                <a:spcPts val="780"/>
              </a:lnSpc>
              <a:spcBef>
                <a:spcPts val="2407"/>
              </a:spcBef>
              <a:spcAft>
                <a:spcPts val="0"/>
              </a:spcAft>
            </a:pPr>
            <a:r>
              <a:rPr sz="700" dirty="0">
                <a:solidFill>
                  <a:srgbClr val="535557"/>
                </a:solidFill>
                <a:latin typeface="Arial"/>
                <a:cs typeface="Arial"/>
              </a:rPr>
              <a:t>Date | Signature</a:t>
            </a:r>
          </a:p>
        </p:txBody>
      </p:sp>
      <p:sp>
        <p:nvSpPr>
          <p:cNvPr id="60" name="object 60"/>
          <p:cNvSpPr txBox="1"/>
          <p:nvPr/>
        </p:nvSpPr>
        <p:spPr>
          <a:xfrm>
            <a:off x="790050" y="6821590"/>
            <a:ext cx="2178715" cy="137210"/>
          </a:xfrm>
          <a:prstGeom prst="rect">
            <a:avLst/>
          </a:prstGeom>
        </p:spPr>
        <p:txBody>
          <a:bodyPr vert="horz" wrap="square" lIns="0" tIns="0" rIns="0" bIns="0" rtlCol="0">
            <a:spAutoFit/>
          </a:bodyPr>
          <a:lstStyle/>
          <a:p>
            <a:pPr marL="0" marR="0">
              <a:lnSpc>
                <a:spcPts val="780"/>
              </a:lnSpc>
              <a:spcBef>
                <a:spcPts val="0"/>
              </a:spcBef>
              <a:spcAft>
                <a:spcPts val="0"/>
              </a:spcAft>
            </a:pPr>
            <a:r>
              <a:rPr sz="700" b="1" dirty="0">
                <a:solidFill>
                  <a:srgbClr val="535557"/>
                </a:solidFill>
                <a:latin typeface="Arial"/>
                <a:cs typeface="Arial"/>
              </a:rPr>
              <a:t>Bookable directly via booking code: LCI0711VIV</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0680700" cy="7556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40634" y="54262"/>
            <a:ext cx="1451617" cy="378096"/>
          </a:xfrm>
          <a:prstGeom prst="rect">
            <a:avLst/>
          </a:prstGeom>
        </p:spPr>
        <p:txBody>
          <a:bodyPr vert="horz" wrap="square" lIns="0" tIns="0" rIns="0" bIns="0" rtlCol="0">
            <a:spAutoFit/>
          </a:bodyPr>
          <a:lstStyle/>
          <a:p>
            <a:pPr marL="0" marR="0">
              <a:lnSpc>
                <a:spcPts val="839"/>
              </a:lnSpc>
              <a:spcBef>
                <a:spcPts val="0"/>
              </a:spcBef>
              <a:spcAft>
                <a:spcPts val="0"/>
              </a:spcAft>
            </a:pPr>
            <a:r>
              <a:rPr sz="750" dirty="0">
                <a:solidFill>
                  <a:srgbClr val="000000"/>
                </a:solidFill>
                <a:latin typeface="Arial"/>
                <a:cs typeface="Arial"/>
              </a:rPr>
              <a:t>Machine Translated by Google</a:t>
            </a:r>
          </a:p>
          <a:p>
            <a:pPr marL="369227" marR="0">
              <a:lnSpc>
                <a:spcPts val="714"/>
              </a:lnSpc>
              <a:spcBef>
                <a:spcPts val="1173"/>
              </a:spcBef>
              <a:spcAft>
                <a:spcPts val="0"/>
              </a:spcAft>
            </a:pPr>
            <a:r>
              <a:rPr sz="650" dirty="0">
                <a:solidFill>
                  <a:srgbClr val="FFFFFF"/>
                </a:solidFill>
                <a:latin typeface="Arial"/>
                <a:cs typeface="Arial"/>
              </a:rPr>
              <a:t>22 | Registration</a:t>
            </a:r>
          </a:p>
        </p:txBody>
      </p:sp>
      <p:sp>
        <p:nvSpPr>
          <p:cNvPr id="4" name="object 4"/>
          <p:cNvSpPr txBox="1"/>
          <p:nvPr/>
        </p:nvSpPr>
        <p:spPr>
          <a:xfrm>
            <a:off x="510572" y="779127"/>
            <a:ext cx="2112261" cy="238491"/>
          </a:xfrm>
          <a:prstGeom prst="rect">
            <a:avLst/>
          </a:prstGeom>
        </p:spPr>
        <p:txBody>
          <a:bodyPr vert="horz" wrap="square" lIns="0" tIns="0" rIns="0" bIns="0" rtlCol="0">
            <a:spAutoFit/>
          </a:bodyPr>
          <a:lstStyle/>
          <a:p>
            <a:pPr marL="0" marR="0">
              <a:lnSpc>
                <a:spcPts val="1577"/>
              </a:lnSpc>
              <a:spcBef>
                <a:spcPts val="0"/>
              </a:spcBef>
              <a:spcAft>
                <a:spcPts val="0"/>
              </a:spcAft>
            </a:pPr>
            <a:r>
              <a:rPr sz="1400" b="1" dirty="0">
                <a:solidFill>
                  <a:srgbClr val="537898"/>
                </a:solidFill>
                <a:latin typeface="Arial"/>
                <a:cs typeface="Arial"/>
              </a:rPr>
              <a:t>academy@vivavis.com</a:t>
            </a:r>
          </a:p>
        </p:txBody>
      </p:sp>
      <p:sp>
        <p:nvSpPr>
          <p:cNvPr id="5" name="object 5"/>
          <p:cNvSpPr txBox="1"/>
          <p:nvPr/>
        </p:nvSpPr>
        <p:spPr>
          <a:xfrm>
            <a:off x="504723" y="1196213"/>
            <a:ext cx="712990" cy="236654"/>
          </a:xfrm>
          <a:prstGeom prst="rect">
            <a:avLst/>
          </a:prstGeom>
        </p:spPr>
        <p:txBody>
          <a:bodyPr vert="horz" wrap="square" lIns="0" tIns="0" rIns="0" bIns="0" rtlCol="0">
            <a:spAutoFit/>
          </a:bodyPr>
          <a:lstStyle/>
          <a:p>
            <a:pPr marL="0" marR="0">
              <a:lnSpc>
                <a:spcPts val="714"/>
              </a:lnSpc>
              <a:spcBef>
                <a:spcPts val="0"/>
              </a:spcBef>
              <a:spcAft>
                <a:spcPts val="0"/>
              </a:spcAft>
            </a:pPr>
            <a:r>
              <a:rPr sz="650" b="1" dirty="0">
                <a:solidFill>
                  <a:srgbClr val="535557"/>
                </a:solidFill>
                <a:latin typeface="Arial"/>
                <a:cs typeface="Arial"/>
              </a:rPr>
              <a:t>Registration</a:t>
            </a:r>
          </a:p>
          <a:p>
            <a:pPr marL="2626" marR="0">
              <a:lnSpc>
                <a:spcPts val="714"/>
              </a:lnSpc>
              <a:spcBef>
                <a:spcPts val="184"/>
              </a:spcBef>
              <a:spcAft>
                <a:spcPts val="0"/>
              </a:spcAft>
            </a:pPr>
            <a:r>
              <a:rPr sz="650" b="1" dirty="0">
                <a:solidFill>
                  <a:srgbClr val="535557"/>
                </a:solidFill>
                <a:latin typeface="Arial"/>
                <a:cs typeface="Arial"/>
              </a:rPr>
              <a:t>for the seminar</a:t>
            </a:r>
          </a:p>
        </p:txBody>
      </p:sp>
      <p:sp>
        <p:nvSpPr>
          <p:cNvPr id="6" name="object 6"/>
          <p:cNvSpPr txBox="1"/>
          <p:nvPr/>
        </p:nvSpPr>
        <p:spPr>
          <a:xfrm>
            <a:off x="5725681" y="1255456"/>
            <a:ext cx="1063655" cy="128805"/>
          </a:xfrm>
          <a:prstGeom prst="rect">
            <a:avLst/>
          </a:prstGeom>
        </p:spPr>
        <p:txBody>
          <a:bodyPr vert="horz" wrap="square" lIns="0" tIns="0" rIns="0" bIns="0" rtlCol="0">
            <a:spAutoFit/>
          </a:bodyPr>
          <a:lstStyle/>
          <a:p>
            <a:pPr marL="0" marR="0">
              <a:lnSpc>
                <a:spcPts val="714"/>
              </a:lnSpc>
              <a:spcBef>
                <a:spcPts val="0"/>
              </a:spcBef>
              <a:spcAft>
                <a:spcPts val="0"/>
              </a:spcAft>
            </a:pPr>
            <a:r>
              <a:rPr sz="650" b="1" dirty="0">
                <a:solidFill>
                  <a:srgbClr val="535557"/>
                </a:solidFill>
                <a:latin typeface="Arial"/>
                <a:cs typeface="Arial"/>
              </a:rPr>
              <a:t>Venue: </a:t>
            </a:r>
            <a:r>
              <a:rPr sz="650" dirty="0">
                <a:solidFill>
                  <a:srgbClr val="535557"/>
                </a:solidFill>
                <a:latin typeface="Arial"/>
                <a:cs typeface="Arial"/>
              </a:rPr>
              <a:t>Training rooms of</a:t>
            </a:r>
          </a:p>
        </p:txBody>
      </p:sp>
      <p:sp>
        <p:nvSpPr>
          <p:cNvPr id="7" name="object 7"/>
          <p:cNvSpPr txBox="1"/>
          <p:nvPr/>
        </p:nvSpPr>
        <p:spPr>
          <a:xfrm>
            <a:off x="5728143" y="1389549"/>
            <a:ext cx="1479240" cy="128805"/>
          </a:xfrm>
          <a:prstGeom prst="rect">
            <a:avLst/>
          </a:prstGeom>
        </p:spPr>
        <p:txBody>
          <a:bodyPr vert="horz" wrap="square" lIns="0" tIns="0" rIns="0" bIns="0" rtlCol="0">
            <a:spAutoFit/>
          </a:bodyPr>
          <a:lstStyle/>
          <a:p>
            <a:pPr marL="0" marR="0">
              <a:lnSpc>
                <a:spcPts val="714"/>
              </a:lnSpc>
              <a:spcBef>
                <a:spcPts val="0"/>
              </a:spcBef>
              <a:spcAft>
                <a:spcPts val="0"/>
              </a:spcAft>
            </a:pPr>
            <a:r>
              <a:rPr sz="650" dirty="0">
                <a:solidFill>
                  <a:srgbClr val="535557"/>
                </a:solidFill>
                <a:latin typeface="Arial"/>
                <a:cs typeface="Arial"/>
              </a:rPr>
              <a:t>VIVAVIS AG: Nobelstraße 18, 76275</a:t>
            </a:r>
          </a:p>
        </p:txBody>
      </p:sp>
      <p:sp>
        <p:nvSpPr>
          <p:cNvPr id="8" name="object 8"/>
          <p:cNvSpPr txBox="1"/>
          <p:nvPr/>
        </p:nvSpPr>
        <p:spPr>
          <a:xfrm>
            <a:off x="5724489" y="1528131"/>
            <a:ext cx="1956621" cy="365982"/>
          </a:xfrm>
          <a:prstGeom prst="rect">
            <a:avLst/>
          </a:prstGeom>
        </p:spPr>
        <p:txBody>
          <a:bodyPr vert="horz" wrap="square" lIns="0" tIns="0" rIns="0" bIns="0" rtlCol="0">
            <a:spAutoFit/>
          </a:bodyPr>
          <a:lstStyle/>
          <a:p>
            <a:pPr marL="9248" marR="0">
              <a:lnSpc>
                <a:spcPts val="714"/>
              </a:lnSpc>
              <a:spcBef>
                <a:spcPts val="0"/>
              </a:spcBef>
              <a:spcAft>
                <a:spcPts val="0"/>
              </a:spcAft>
            </a:pPr>
            <a:r>
              <a:rPr sz="650" dirty="0">
                <a:solidFill>
                  <a:srgbClr val="535557"/>
                </a:solidFill>
                <a:latin typeface="Arial"/>
                <a:cs typeface="Arial"/>
              </a:rPr>
              <a:t>Ettlingen; August-Thyssen-Straße 32,</a:t>
            </a:r>
          </a:p>
          <a:p>
            <a:pPr marL="1598" marR="0">
              <a:lnSpc>
                <a:spcPts val="714"/>
              </a:lnSpc>
              <a:spcBef>
                <a:spcPts val="285"/>
              </a:spcBef>
              <a:spcAft>
                <a:spcPts val="0"/>
              </a:spcAft>
            </a:pPr>
            <a:r>
              <a:rPr sz="650" dirty="0">
                <a:solidFill>
                  <a:srgbClr val="535557"/>
                </a:solidFill>
                <a:latin typeface="Arial"/>
                <a:cs typeface="Arial"/>
              </a:rPr>
              <a:t>56070 Koblenz; Josef-Baumann-Straße 37, 44805</a:t>
            </a:r>
          </a:p>
          <a:p>
            <a:pPr marL="0" marR="0">
              <a:lnSpc>
                <a:spcPts val="714"/>
              </a:lnSpc>
              <a:spcBef>
                <a:spcPts val="203"/>
              </a:spcBef>
              <a:spcAft>
                <a:spcPts val="0"/>
              </a:spcAft>
            </a:pPr>
            <a:r>
              <a:rPr sz="650" dirty="0">
                <a:solidFill>
                  <a:srgbClr val="535557"/>
                </a:solidFill>
                <a:latin typeface="Arial"/>
                <a:cs typeface="Arial"/>
              </a:rPr>
              <a:t>Bochum. Parking available.</a:t>
            </a:r>
          </a:p>
        </p:txBody>
      </p:sp>
      <p:sp>
        <p:nvSpPr>
          <p:cNvPr id="9" name="object 9"/>
          <p:cNvSpPr txBox="1"/>
          <p:nvPr/>
        </p:nvSpPr>
        <p:spPr>
          <a:xfrm>
            <a:off x="508606" y="1598910"/>
            <a:ext cx="191537" cy="128805"/>
          </a:xfrm>
          <a:prstGeom prst="rect">
            <a:avLst/>
          </a:prstGeom>
        </p:spPr>
        <p:txBody>
          <a:bodyPr vert="horz" wrap="square" lIns="0" tIns="0" rIns="0" bIns="0" rtlCol="0">
            <a:spAutoFit/>
          </a:bodyPr>
          <a:lstStyle/>
          <a:p>
            <a:pPr marL="0" marR="0">
              <a:lnSpc>
                <a:spcPts val="714"/>
              </a:lnSpc>
              <a:spcBef>
                <a:spcPts val="0"/>
              </a:spcBef>
              <a:spcAft>
                <a:spcPts val="0"/>
              </a:spcAft>
            </a:pPr>
            <a:r>
              <a:rPr sz="650" dirty="0">
                <a:solidFill>
                  <a:srgbClr val="535557"/>
                </a:solidFill>
                <a:latin typeface="Arial"/>
                <a:cs typeface="Arial"/>
              </a:rPr>
              <a:t>at</a:t>
            </a:r>
          </a:p>
        </p:txBody>
      </p:sp>
      <p:sp>
        <p:nvSpPr>
          <p:cNvPr id="10" name="object 10"/>
          <p:cNvSpPr txBox="1"/>
          <p:nvPr/>
        </p:nvSpPr>
        <p:spPr>
          <a:xfrm>
            <a:off x="508491" y="1893973"/>
            <a:ext cx="236693" cy="128805"/>
          </a:xfrm>
          <a:prstGeom prst="rect">
            <a:avLst/>
          </a:prstGeom>
        </p:spPr>
        <p:txBody>
          <a:bodyPr vert="horz" wrap="square" lIns="0" tIns="0" rIns="0" bIns="0" rtlCol="0">
            <a:spAutoFit/>
          </a:bodyPr>
          <a:lstStyle/>
          <a:p>
            <a:pPr marL="0" marR="0">
              <a:lnSpc>
                <a:spcPts val="714"/>
              </a:lnSpc>
              <a:spcBef>
                <a:spcPts val="0"/>
              </a:spcBef>
              <a:spcAft>
                <a:spcPts val="0"/>
              </a:spcAft>
            </a:pPr>
            <a:r>
              <a:rPr sz="650" dirty="0">
                <a:solidFill>
                  <a:srgbClr val="535557"/>
                </a:solidFill>
                <a:latin typeface="Arial"/>
                <a:cs typeface="Arial"/>
              </a:rPr>
              <a:t>fee</a:t>
            </a:r>
          </a:p>
        </p:txBody>
      </p:sp>
      <p:sp>
        <p:nvSpPr>
          <p:cNvPr id="11" name="object 11"/>
          <p:cNvSpPr txBox="1"/>
          <p:nvPr/>
        </p:nvSpPr>
        <p:spPr>
          <a:xfrm>
            <a:off x="5727938" y="2221948"/>
            <a:ext cx="936063" cy="128805"/>
          </a:xfrm>
          <a:prstGeom prst="rect">
            <a:avLst/>
          </a:prstGeom>
        </p:spPr>
        <p:txBody>
          <a:bodyPr vert="horz" wrap="square" lIns="0" tIns="0" rIns="0" bIns="0" rtlCol="0">
            <a:spAutoFit/>
          </a:bodyPr>
          <a:lstStyle/>
          <a:p>
            <a:pPr marL="0" marR="0">
              <a:lnSpc>
                <a:spcPts val="714"/>
              </a:lnSpc>
              <a:spcBef>
                <a:spcPts val="0"/>
              </a:spcBef>
              <a:spcAft>
                <a:spcPts val="0"/>
              </a:spcAft>
            </a:pPr>
            <a:r>
              <a:rPr sz="650" b="1" dirty="0">
                <a:solidFill>
                  <a:srgbClr val="535557"/>
                </a:solidFill>
                <a:latin typeface="Arial"/>
                <a:cs typeface="Arial"/>
              </a:rPr>
              <a:t>Seminar schedule </a:t>
            </a:r>
            <a:r>
              <a:rPr sz="650" dirty="0">
                <a:solidFill>
                  <a:srgbClr val="535557"/>
                </a:solidFill>
                <a:latin typeface="Arial"/>
                <a:cs typeface="Arial"/>
              </a:rPr>
              <a:t>for</a:t>
            </a:r>
          </a:p>
        </p:txBody>
      </p:sp>
      <p:sp>
        <p:nvSpPr>
          <p:cNvPr id="12" name="object 12"/>
          <p:cNvSpPr txBox="1"/>
          <p:nvPr/>
        </p:nvSpPr>
        <p:spPr>
          <a:xfrm>
            <a:off x="504153" y="2279224"/>
            <a:ext cx="543422" cy="128805"/>
          </a:xfrm>
          <a:prstGeom prst="rect">
            <a:avLst/>
          </a:prstGeom>
        </p:spPr>
        <p:txBody>
          <a:bodyPr vert="horz" wrap="square" lIns="0" tIns="0" rIns="0" bIns="0" rtlCol="0">
            <a:spAutoFit/>
          </a:bodyPr>
          <a:lstStyle/>
          <a:p>
            <a:pPr marL="0" marR="0">
              <a:lnSpc>
                <a:spcPts val="714"/>
              </a:lnSpc>
              <a:spcBef>
                <a:spcPts val="0"/>
              </a:spcBef>
              <a:spcAft>
                <a:spcPts val="0"/>
              </a:spcAft>
            </a:pPr>
            <a:r>
              <a:rPr sz="650" b="1" dirty="0">
                <a:solidFill>
                  <a:srgbClr val="535557"/>
                </a:solidFill>
                <a:latin typeface="Arial"/>
                <a:cs typeface="Arial"/>
              </a:rPr>
              <a:t>Participant</a:t>
            </a:r>
          </a:p>
        </p:txBody>
      </p:sp>
      <p:sp>
        <p:nvSpPr>
          <p:cNvPr id="13" name="object 13"/>
          <p:cNvSpPr txBox="1"/>
          <p:nvPr/>
        </p:nvSpPr>
        <p:spPr>
          <a:xfrm>
            <a:off x="5733204" y="2379360"/>
            <a:ext cx="1421407" cy="128805"/>
          </a:xfrm>
          <a:prstGeom prst="rect">
            <a:avLst/>
          </a:prstGeom>
        </p:spPr>
        <p:txBody>
          <a:bodyPr vert="horz" wrap="square" lIns="0" tIns="0" rIns="0" bIns="0" rtlCol="0">
            <a:spAutoFit/>
          </a:bodyPr>
          <a:lstStyle/>
          <a:p>
            <a:pPr marL="0" marR="0">
              <a:lnSpc>
                <a:spcPts val="714"/>
              </a:lnSpc>
              <a:spcBef>
                <a:spcPts val="0"/>
              </a:spcBef>
              <a:spcAft>
                <a:spcPts val="0"/>
              </a:spcAft>
            </a:pPr>
            <a:r>
              <a:rPr sz="650" spc="-10" dirty="0">
                <a:solidFill>
                  <a:srgbClr val="535557"/>
                </a:solidFill>
                <a:latin typeface="Arial"/>
                <a:cs typeface="Arial"/>
              </a:rPr>
              <a:t>one-week</a:t>
            </a:r>
            <a:r>
              <a:rPr sz="650" dirty="0">
                <a:solidFill>
                  <a:srgbClr val="535557"/>
                </a:solidFill>
                <a:latin typeface="Arial"/>
                <a:cs typeface="Arial"/>
              </a:rPr>
              <a:t> events: Starts Monday at</a:t>
            </a:r>
          </a:p>
        </p:txBody>
      </p:sp>
      <p:sp>
        <p:nvSpPr>
          <p:cNvPr id="14" name="object 14"/>
          <p:cNvSpPr txBox="1"/>
          <p:nvPr/>
        </p:nvSpPr>
        <p:spPr>
          <a:xfrm>
            <a:off x="5733204" y="2500005"/>
            <a:ext cx="2440303" cy="128805"/>
          </a:xfrm>
          <a:prstGeom prst="rect">
            <a:avLst/>
          </a:prstGeom>
        </p:spPr>
        <p:txBody>
          <a:bodyPr vert="horz" wrap="square" lIns="0" tIns="0" rIns="0" bIns="0" rtlCol="0">
            <a:spAutoFit/>
          </a:bodyPr>
          <a:lstStyle/>
          <a:p>
            <a:pPr marL="0" marR="0">
              <a:lnSpc>
                <a:spcPts val="714"/>
              </a:lnSpc>
              <a:spcBef>
                <a:spcPts val="0"/>
              </a:spcBef>
              <a:spcAft>
                <a:spcPts val="0"/>
              </a:spcAft>
            </a:pPr>
            <a:r>
              <a:rPr sz="650" dirty="0">
                <a:solidFill>
                  <a:srgbClr val="535557"/>
                </a:solidFill>
                <a:latin typeface="Arial"/>
                <a:cs typeface="Arial"/>
              </a:rPr>
              <a:t>2:00 PM, ends Friday at 12:00 PM. Daily seminar duration: 9:00</a:t>
            </a:r>
          </a:p>
        </p:txBody>
      </p:sp>
      <p:sp>
        <p:nvSpPr>
          <p:cNvPr id="15" name="object 15"/>
          <p:cNvSpPr txBox="1"/>
          <p:nvPr/>
        </p:nvSpPr>
        <p:spPr>
          <a:xfrm>
            <a:off x="505409" y="2566817"/>
            <a:ext cx="931568" cy="431109"/>
          </a:xfrm>
          <a:prstGeom prst="rect">
            <a:avLst/>
          </a:prstGeom>
        </p:spPr>
        <p:txBody>
          <a:bodyPr vert="horz" wrap="square" lIns="0" tIns="0" rIns="0" bIns="0" rtlCol="0">
            <a:spAutoFit/>
          </a:bodyPr>
          <a:lstStyle/>
          <a:p>
            <a:pPr marL="0" marR="0">
              <a:lnSpc>
                <a:spcPts val="784"/>
              </a:lnSpc>
              <a:spcBef>
                <a:spcPts val="0"/>
              </a:spcBef>
              <a:spcAft>
                <a:spcPts val="0"/>
              </a:spcAft>
            </a:pPr>
            <a:r>
              <a:rPr sz="700" dirty="0">
                <a:solidFill>
                  <a:srgbClr val="535557"/>
                </a:solidFill>
                <a:latin typeface="Arial"/>
                <a:cs typeface="Arial"/>
              </a:rPr>
              <a:t>First and Last Name</a:t>
            </a:r>
          </a:p>
          <a:p>
            <a:pPr marL="7650" marR="0">
              <a:lnSpc>
                <a:spcPts val="714"/>
              </a:lnSpc>
              <a:spcBef>
                <a:spcPts val="1595"/>
              </a:spcBef>
              <a:spcAft>
                <a:spcPts val="0"/>
              </a:spcAft>
            </a:pPr>
            <a:r>
              <a:rPr sz="650" dirty="0">
                <a:solidFill>
                  <a:srgbClr val="535557"/>
                </a:solidFill>
                <a:latin typeface="Arial"/>
                <a:cs typeface="Arial"/>
              </a:rPr>
              <a:t>position</a:t>
            </a:r>
          </a:p>
        </p:txBody>
      </p:sp>
      <p:sp>
        <p:nvSpPr>
          <p:cNvPr id="16" name="object 16"/>
          <p:cNvSpPr txBox="1"/>
          <p:nvPr/>
        </p:nvSpPr>
        <p:spPr>
          <a:xfrm>
            <a:off x="5724411" y="2638586"/>
            <a:ext cx="660811" cy="128805"/>
          </a:xfrm>
          <a:prstGeom prst="rect">
            <a:avLst/>
          </a:prstGeom>
        </p:spPr>
        <p:txBody>
          <a:bodyPr vert="horz" wrap="square" lIns="0" tIns="0" rIns="0" bIns="0" rtlCol="0">
            <a:spAutoFit/>
          </a:bodyPr>
          <a:lstStyle/>
          <a:p>
            <a:pPr marL="0" marR="0">
              <a:lnSpc>
                <a:spcPts val="714"/>
              </a:lnSpc>
              <a:spcBef>
                <a:spcPts val="0"/>
              </a:spcBef>
              <a:spcAft>
                <a:spcPts val="0"/>
              </a:spcAft>
            </a:pPr>
            <a:r>
              <a:rPr sz="650" dirty="0">
                <a:solidFill>
                  <a:srgbClr val="535557"/>
                </a:solidFill>
                <a:latin typeface="Arial"/>
                <a:cs typeface="Arial"/>
              </a:rPr>
              <a:t>AM – 5:00 PM.</a:t>
            </a:r>
          </a:p>
        </p:txBody>
      </p:sp>
      <p:sp>
        <p:nvSpPr>
          <p:cNvPr id="17" name="object 17"/>
          <p:cNvSpPr txBox="1"/>
          <p:nvPr/>
        </p:nvSpPr>
        <p:spPr>
          <a:xfrm>
            <a:off x="5733204" y="2831092"/>
            <a:ext cx="3378686" cy="263274"/>
          </a:xfrm>
          <a:prstGeom prst="rect">
            <a:avLst/>
          </a:prstGeom>
        </p:spPr>
        <p:txBody>
          <a:bodyPr vert="horz" wrap="square" lIns="0" tIns="0" rIns="0" bIns="0" rtlCol="0">
            <a:spAutoFit/>
          </a:bodyPr>
          <a:lstStyle/>
          <a:p>
            <a:pPr marL="0" marR="0">
              <a:lnSpc>
                <a:spcPts val="714"/>
              </a:lnSpc>
              <a:spcBef>
                <a:spcPts val="0"/>
              </a:spcBef>
              <a:spcAft>
                <a:spcPts val="0"/>
              </a:spcAft>
            </a:pPr>
            <a:r>
              <a:rPr sz="650" dirty="0">
                <a:solidFill>
                  <a:srgbClr val="535557"/>
                </a:solidFill>
                <a:latin typeface="Arial"/>
                <a:cs typeface="Arial"/>
              </a:rPr>
              <a:t>One-day/multi-day events: Start 9:00 a.m., end 5:00 p.m. If seminars take place at</a:t>
            </a:r>
          </a:p>
          <a:p>
            <a:pPr marL="0" marR="0">
              <a:lnSpc>
                <a:spcPts val="714"/>
              </a:lnSpc>
              <a:spcBef>
                <a:spcPts val="394"/>
              </a:spcBef>
              <a:spcAft>
                <a:spcPts val="0"/>
              </a:spcAft>
            </a:pPr>
            <a:r>
              <a:rPr sz="650" dirty="0">
                <a:solidFill>
                  <a:srgbClr val="535557"/>
                </a:solidFill>
                <a:latin typeface="Arial"/>
                <a:cs typeface="Arial"/>
              </a:rPr>
              <a:t>different times, these times will be communicated to you with the registration confirmation.</a:t>
            </a:r>
          </a:p>
        </p:txBody>
      </p:sp>
      <p:sp>
        <p:nvSpPr>
          <p:cNvPr id="18" name="object 18"/>
          <p:cNvSpPr txBox="1"/>
          <p:nvPr/>
        </p:nvSpPr>
        <p:spPr>
          <a:xfrm>
            <a:off x="505407" y="3156945"/>
            <a:ext cx="931568" cy="431107"/>
          </a:xfrm>
          <a:prstGeom prst="rect">
            <a:avLst/>
          </a:prstGeom>
        </p:spPr>
        <p:txBody>
          <a:bodyPr vert="horz" wrap="square" lIns="0" tIns="0" rIns="0" bIns="0" rtlCol="0">
            <a:spAutoFit/>
          </a:bodyPr>
          <a:lstStyle/>
          <a:p>
            <a:pPr marL="0" marR="0">
              <a:lnSpc>
                <a:spcPts val="784"/>
              </a:lnSpc>
              <a:spcBef>
                <a:spcPts val="0"/>
              </a:spcBef>
              <a:spcAft>
                <a:spcPts val="0"/>
              </a:spcAft>
            </a:pPr>
            <a:r>
              <a:rPr sz="700" dirty="0">
                <a:solidFill>
                  <a:srgbClr val="535557"/>
                </a:solidFill>
                <a:latin typeface="Arial"/>
                <a:cs typeface="Arial"/>
              </a:rPr>
              <a:t>First and Last Name</a:t>
            </a:r>
          </a:p>
          <a:p>
            <a:pPr marL="7650" marR="0">
              <a:lnSpc>
                <a:spcPts val="714"/>
              </a:lnSpc>
              <a:spcBef>
                <a:spcPts val="1595"/>
              </a:spcBef>
              <a:spcAft>
                <a:spcPts val="0"/>
              </a:spcAft>
            </a:pPr>
            <a:r>
              <a:rPr sz="650" dirty="0">
                <a:solidFill>
                  <a:srgbClr val="535557"/>
                </a:solidFill>
                <a:latin typeface="Arial"/>
                <a:cs typeface="Arial"/>
              </a:rPr>
              <a:t>position</a:t>
            </a:r>
          </a:p>
        </p:txBody>
      </p:sp>
      <p:sp>
        <p:nvSpPr>
          <p:cNvPr id="19" name="object 19"/>
          <p:cNvSpPr txBox="1"/>
          <p:nvPr/>
        </p:nvSpPr>
        <p:spPr>
          <a:xfrm>
            <a:off x="5733775" y="3398333"/>
            <a:ext cx="570378" cy="128805"/>
          </a:xfrm>
          <a:prstGeom prst="rect">
            <a:avLst/>
          </a:prstGeom>
        </p:spPr>
        <p:txBody>
          <a:bodyPr vert="horz" wrap="square" lIns="0" tIns="0" rIns="0" bIns="0" rtlCol="0">
            <a:spAutoFit/>
          </a:bodyPr>
          <a:lstStyle/>
          <a:p>
            <a:pPr marL="0" marR="0">
              <a:lnSpc>
                <a:spcPts val="714"/>
              </a:lnSpc>
              <a:spcBef>
                <a:spcPts val="0"/>
              </a:spcBef>
              <a:spcAft>
                <a:spcPts val="0"/>
              </a:spcAft>
            </a:pPr>
            <a:r>
              <a:rPr sz="650" b="1" dirty="0">
                <a:solidFill>
                  <a:srgbClr val="535557"/>
                </a:solidFill>
                <a:latin typeface="Arial"/>
                <a:cs typeface="Arial"/>
              </a:rPr>
              <a:t>Contact </a:t>
            </a:r>
            <a:r>
              <a:rPr sz="650" dirty="0">
                <a:solidFill>
                  <a:srgbClr val="535557"/>
                </a:solidFill>
                <a:latin typeface="Arial"/>
                <a:cs typeface="Arial"/>
              </a:rPr>
              <a:t>For</a:t>
            </a:r>
          </a:p>
        </p:txBody>
      </p:sp>
      <p:sp>
        <p:nvSpPr>
          <p:cNvPr id="20" name="object 20"/>
          <p:cNvSpPr txBox="1"/>
          <p:nvPr/>
        </p:nvSpPr>
        <p:spPr>
          <a:xfrm>
            <a:off x="5724946" y="3555743"/>
            <a:ext cx="4080798" cy="262703"/>
          </a:xfrm>
          <a:prstGeom prst="rect">
            <a:avLst/>
          </a:prstGeom>
        </p:spPr>
        <p:txBody>
          <a:bodyPr vert="horz" wrap="square" lIns="0" tIns="0" rIns="0" bIns="0" rtlCol="0">
            <a:spAutoFit/>
          </a:bodyPr>
          <a:lstStyle/>
          <a:p>
            <a:pPr marL="8792" marR="0">
              <a:lnSpc>
                <a:spcPts val="714"/>
              </a:lnSpc>
              <a:spcBef>
                <a:spcPts val="0"/>
              </a:spcBef>
              <a:spcAft>
                <a:spcPts val="0"/>
              </a:spcAft>
            </a:pPr>
            <a:r>
              <a:rPr sz="650" dirty="0">
                <a:solidFill>
                  <a:srgbClr val="535557"/>
                </a:solidFill>
                <a:latin typeface="Arial"/>
                <a:cs typeface="Arial"/>
              </a:rPr>
              <a:t>questions regarding our training courses, please contact Bettina Baumann: Phone +49 7243/2 18 - 700 Email</a:t>
            </a:r>
          </a:p>
          <a:p>
            <a:pPr marL="0" marR="0">
              <a:lnSpc>
                <a:spcPts val="714"/>
              </a:lnSpc>
              <a:spcBef>
                <a:spcPts val="390"/>
              </a:spcBef>
              <a:spcAft>
                <a:spcPts val="0"/>
              </a:spcAft>
            </a:pPr>
            <a:r>
              <a:rPr sz="650" dirty="0">
                <a:solidFill>
                  <a:srgbClr val="535557"/>
                </a:solidFill>
                <a:latin typeface="Arial"/>
                <a:cs typeface="Arial"/>
              </a:rPr>
              <a:t>bettina.baumann@vivavis.com</a:t>
            </a:r>
          </a:p>
        </p:txBody>
      </p:sp>
      <p:sp>
        <p:nvSpPr>
          <p:cNvPr id="21" name="object 21"/>
          <p:cNvSpPr txBox="1"/>
          <p:nvPr/>
        </p:nvSpPr>
        <p:spPr>
          <a:xfrm>
            <a:off x="505409" y="3747070"/>
            <a:ext cx="931568" cy="431108"/>
          </a:xfrm>
          <a:prstGeom prst="rect">
            <a:avLst/>
          </a:prstGeom>
        </p:spPr>
        <p:txBody>
          <a:bodyPr vert="horz" wrap="square" lIns="0" tIns="0" rIns="0" bIns="0" rtlCol="0">
            <a:spAutoFit/>
          </a:bodyPr>
          <a:lstStyle/>
          <a:p>
            <a:pPr marL="0" marR="0">
              <a:lnSpc>
                <a:spcPts val="784"/>
              </a:lnSpc>
              <a:spcBef>
                <a:spcPts val="0"/>
              </a:spcBef>
              <a:spcAft>
                <a:spcPts val="0"/>
              </a:spcAft>
            </a:pPr>
            <a:r>
              <a:rPr sz="700" dirty="0">
                <a:solidFill>
                  <a:srgbClr val="535557"/>
                </a:solidFill>
                <a:latin typeface="Arial"/>
                <a:cs typeface="Arial"/>
              </a:rPr>
              <a:t>First and Last Name</a:t>
            </a:r>
          </a:p>
          <a:p>
            <a:pPr marL="7650" marR="0">
              <a:lnSpc>
                <a:spcPts val="714"/>
              </a:lnSpc>
              <a:spcBef>
                <a:spcPts val="1595"/>
              </a:spcBef>
              <a:spcAft>
                <a:spcPts val="0"/>
              </a:spcAft>
            </a:pPr>
            <a:r>
              <a:rPr sz="650" dirty="0">
                <a:solidFill>
                  <a:srgbClr val="535557"/>
                </a:solidFill>
                <a:latin typeface="Arial"/>
                <a:cs typeface="Arial"/>
              </a:rPr>
              <a:t>position</a:t>
            </a:r>
          </a:p>
        </p:txBody>
      </p:sp>
      <p:sp>
        <p:nvSpPr>
          <p:cNvPr id="22" name="object 22"/>
          <p:cNvSpPr txBox="1"/>
          <p:nvPr/>
        </p:nvSpPr>
        <p:spPr>
          <a:xfrm>
            <a:off x="5729589" y="4146786"/>
            <a:ext cx="954600" cy="128805"/>
          </a:xfrm>
          <a:prstGeom prst="rect">
            <a:avLst/>
          </a:prstGeom>
        </p:spPr>
        <p:txBody>
          <a:bodyPr vert="horz" wrap="square" lIns="0" tIns="0" rIns="0" bIns="0" rtlCol="0">
            <a:spAutoFit/>
          </a:bodyPr>
          <a:lstStyle/>
          <a:p>
            <a:pPr marL="0" marR="0">
              <a:lnSpc>
                <a:spcPts val="714"/>
              </a:lnSpc>
              <a:spcBef>
                <a:spcPts val="0"/>
              </a:spcBef>
              <a:spcAft>
                <a:spcPts val="0"/>
              </a:spcAft>
            </a:pPr>
            <a:r>
              <a:rPr sz="650" b="1" dirty="0">
                <a:solidFill>
                  <a:srgbClr val="535557"/>
                </a:solidFill>
                <a:latin typeface="Arial"/>
                <a:cs typeface="Arial"/>
              </a:rPr>
              <a:t>Book online </a:t>
            </a:r>
            <a:r>
              <a:rPr sz="650" dirty="0">
                <a:solidFill>
                  <a:srgbClr val="535557"/>
                </a:solidFill>
                <a:latin typeface="Arial"/>
                <a:cs typeface="Arial"/>
              </a:rPr>
              <a:t>via email:</a:t>
            </a:r>
          </a:p>
        </p:txBody>
      </p:sp>
      <p:sp>
        <p:nvSpPr>
          <p:cNvPr id="23" name="object 23"/>
          <p:cNvSpPr txBox="1"/>
          <p:nvPr/>
        </p:nvSpPr>
        <p:spPr>
          <a:xfrm>
            <a:off x="5733738" y="4304083"/>
            <a:ext cx="2761661" cy="128805"/>
          </a:xfrm>
          <a:prstGeom prst="rect">
            <a:avLst/>
          </a:prstGeom>
        </p:spPr>
        <p:txBody>
          <a:bodyPr vert="horz" wrap="square" lIns="0" tIns="0" rIns="0" bIns="0" rtlCol="0">
            <a:spAutoFit/>
          </a:bodyPr>
          <a:lstStyle/>
          <a:p>
            <a:pPr marL="0" marR="0">
              <a:lnSpc>
                <a:spcPts val="714"/>
              </a:lnSpc>
              <a:spcBef>
                <a:spcPts val="0"/>
              </a:spcBef>
              <a:spcAft>
                <a:spcPts val="0"/>
              </a:spcAft>
            </a:pPr>
            <a:r>
              <a:rPr sz="650" b="1" dirty="0">
                <a:solidFill>
                  <a:srgbClr val="537898"/>
                </a:solidFill>
                <a:latin typeface="Arial"/>
                <a:cs typeface="Arial"/>
              </a:rPr>
              <a:t>academy@vivavis.com</a:t>
            </a:r>
            <a:r>
              <a:rPr sz="650" b="1" spc="56" dirty="0">
                <a:solidFill>
                  <a:srgbClr val="537898"/>
                </a:solidFill>
                <a:latin typeface="Arial"/>
                <a:cs typeface="Arial"/>
              </a:rPr>
              <a:t> </a:t>
            </a:r>
            <a:r>
              <a:rPr sz="650" dirty="0">
                <a:solidFill>
                  <a:srgbClr val="535557"/>
                </a:solidFill>
                <a:latin typeface="Arial"/>
                <a:cs typeface="Arial"/>
              </a:rPr>
              <a:t>or www.vivavis.com. Places are limited and will</a:t>
            </a:r>
          </a:p>
        </p:txBody>
      </p:sp>
      <p:sp>
        <p:nvSpPr>
          <p:cNvPr id="24" name="object 24"/>
          <p:cNvSpPr txBox="1"/>
          <p:nvPr/>
        </p:nvSpPr>
        <p:spPr>
          <a:xfrm>
            <a:off x="506892" y="4366743"/>
            <a:ext cx="2801335" cy="128805"/>
          </a:xfrm>
          <a:prstGeom prst="rect">
            <a:avLst/>
          </a:prstGeom>
        </p:spPr>
        <p:txBody>
          <a:bodyPr vert="horz" wrap="square" lIns="0" tIns="0" rIns="0" bIns="0" rtlCol="0">
            <a:spAutoFit/>
          </a:bodyPr>
          <a:lstStyle/>
          <a:p>
            <a:pPr marL="0" marR="0">
              <a:lnSpc>
                <a:spcPts val="714"/>
              </a:lnSpc>
              <a:spcBef>
                <a:spcPts val="0"/>
              </a:spcBef>
              <a:spcAft>
                <a:spcPts val="0"/>
              </a:spcAft>
            </a:pPr>
            <a:r>
              <a:rPr sz="650" dirty="0">
                <a:solidFill>
                  <a:srgbClr val="535557"/>
                </a:solidFill>
                <a:latin typeface="Arial"/>
                <a:cs typeface="Arial"/>
              </a:rPr>
              <a:t>Please make a reservation according to the enclosed completed hotel list.</a:t>
            </a:r>
          </a:p>
        </p:txBody>
      </p:sp>
      <p:sp>
        <p:nvSpPr>
          <p:cNvPr id="25" name="object 25"/>
          <p:cNvSpPr txBox="1"/>
          <p:nvPr/>
        </p:nvSpPr>
        <p:spPr>
          <a:xfrm>
            <a:off x="5726087" y="4442779"/>
            <a:ext cx="4240983" cy="249450"/>
          </a:xfrm>
          <a:prstGeom prst="rect">
            <a:avLst/>
          </a:prstGeom>
        </p:spPr>
        <p:txBody>
          <a:bodyPr vert="horz" wrap="square" lIns="0" tIns="0" rIns="0" bIns="0" rtlCol="0">
            <a:spAutoFit/>
          </a:bodyPr>
          <a:lstStyle/>
          <a:p>
            <a:pPr marL="7650" marR="0">
              <a:lnSpc>
                <a:spcPts val="714"/>
              </a:lnSpc>
              <a:spcBef>
                <a:spcPts val="0"/>
              </a:spcBef>
              <a:spcAft>
                <a:spcPts val="0"/>
              </a:spcAft>
            </a:pPr>
            <a:r>
              <a:rPr sz="650" dirty="0">
                <a:solidFill>
                  <a:srgbClr val="535557"/>
                </a:solidFill>
                <a:latin typeface="Arial"/>
                <a:cs typeface="Arial"/>
              </a:rPr>
              <a:t>be allocated on a first-come, first-served basis. </a:t>
            </a:r>
            <a:r>
              <a:rPr sz="650" spc="-10" dirty="0">
                <a:solidFill>
                  <a:srgbClr val="535557"/>
                </a:solidFill>
                <a:latin typeface="Arial"/>
                <a:cs typeface="Arial"/>
              </a:rPr>
              <a:t>We</a:t>
            </a:r>
            <a:r>
              <a:rPr sz="650" dirty="0">
                <a:solidFill>
                  <a:srgbClr val="535557"/>
                </a:solidFill>
                <a:latin typeface="Arial"/>
                <a:cs typeface="Arial"/>
              </a:rPr>
              <a:t> reserve the right to cancel seminars in a timely manner if there</a:t>
            </a:r>
          </a:p>
          <a:p>
            <a:pPr marL="0" marR="0">
              <a:lnSpc>
                <a:spcPts val="714"/>
              </a:lnSpc>
              <a:spcBef>
                <a:spcPts val="285"/>
              </a:spcBef>
              <a:spcAft>
                <a:spcPts val="0"/>
              </a:spcAft>
            </a:pPr>
            <a:r>
              <a:rPr sz="650" dirty="0">
                <a:solidFill>
                  <a:srgbClr val="535557"/>
                </a:solidFill>
                <a:latin typeface="Arial"/>
                <a:cs typeface="Arial"/>
              </a:rPr>
              <a:t>are insufficient participants.</a:t>
            </a:r>
          </a:p>
        </p:txBody>
      </p:sp>
      <p:sp>
        <p:nvSpPr>
          <p:cNvPr id="26" name="object 26"/>
          <p:cNvSpPr txBox="1"/>
          <p:nvPr/>
        </p:nvSpPr>
        <p:spPr>
          <a:xfrm>
            <a:off x="504722" y="4741701"/>
            <a:ext cx="399076" cy="128805"/>
          </a:xfrm>
          <a:prstGeom prst="rect">
            <a:avLst/>
          </a:prstGeom>
        </p:spPr>
        <p:txBody>
          <a:bodyPr vert="horz" wrap="square" lIns="0" tIns="0" rIns="0" bIns="0" rtlCol="0">
            <a:spAutoFit/>
          </a:bodyPr>
          <a:lstStyle/>
          <a:p>
            <a:pPr marL="0" marR="0">
              <a:lnSpc>
                <a:spcPts val="714"/>
              </a:lnSpc>
              <a:spcBef>
                <a:spcPts val="0"/>
              </a:spcBef>
              <a:spcAft>
                <a:spcPts val="0"/>
              </a:spcAft>
            </a:pPr>
            <a:r>
              <a:rPr sz="650" b="1" dirty="0">
                <a:solidFill>
                  <a:srgbClr val="535557"/>
                </a:solidFill>
                <a:latin typeface="Arial"/>
                <a:cs typeface="Arial"/>
              </a:rPr>
              <a:t>Sender</a:t>
            </a:r>
          </a:p>
        </p:txBody>
      </p:sp>
      <p:sp>
        <p:nvSpPr>
          <p:cNvPr id="27" name="object 27"/>
          <p:cNvSpPr txBox="1"/>
          <p:nvPr/>
        </p:nvSpPr>
        <p:spPr>
          <a:xfrm>
            <a:off x="5729170" y="5001389"/>
            <a:ext cx="498373" cy="128805"/>
          </a:xfrm>
          <a:prstGeom prst="rect">
            <a:avLst/>
          </a:prstGeom>
        </p:spPr>
        <p:txBody>
          <a:bodyPr vert="horz" wrap="square" lIns="0" tIns="0" rIns="0" bIns="0" rtlCol="0">
            <a:spAutoFit/>
          </a:bodyPr>
          <a:lstStyle/>
          <a:p>
            <a:pPr marL="0" marR="0">
              <a:lnSpc>
                <a:spcPts val="714"/>
              </a:lnSpc>
              <a:spcBef>
                <a:spcPts val="0"/>
              </a:spcBef>
              <a:spcAft>
                <a:spcPts val="0"/>
              </a:spcAft>
            </a:pPr>
            <a:r>
              <a:rPr sz="650" b="1" dirty="0">
                <a:solidFill>
                  <a:srgbClr val="535557"/>
                </a:solidFill>
                <a:latin typeface="Arial"/>
                <a:cs typeface="Arial"/>
              </a:rPr>
              <a:t>Fees: </a:t>
            </a:r>
            <a:r>
              <a:rPr sz="650" dirty="0">
                <a:solidFill>
                  <a:srgbClr val="535557"/>
                </a:solidFill>
                <a:latin typeface="Arial"/>
                <a:cs typeface="Arial"/>
              </a:rPr>
              <a:t>The</a:t>
            </a:r>
          </a:p>
        </p:txBody>
      </p:sp>
      <p:sp>
        <p:nvSpPr>
          <p:cNvPr id="28" name="object 28"/>
          <p:cNvSpPr txBox="1"/>
          <p:nvPr/>
        </p:nvSpPr>
        <p:spPr>
          <a:xfrm>
            <a:off x="513059" y="5051139"/>
            <a:ext cx="925114" cy="128805"/>
          </a:xfrm>
          <a:prstGeom prst="rect">
            <a:avLst/>
          </a:prstGeom>
        </p:spPr>
        <p:txBody>
          <a:bodyPr vert="horz" wrap="square" lIns="0" tIns="0" rIns="0" bIns="0" rtlCol="0">
            <a:spAutoFit/>
          </a:bodyPr>
          <a:lstStyle/>
          <a:p>
            <a:pPr marL="0" marR="0">
              <a:lnSpc>
                <a:spcPts val="714"/>
              </a:lnSpc>
              <a:spcBef>
                <a:spcPts val="0"/>
              </a:spcBef>
              <a:spcAft>
                <a:spcPts val="0"/>
              </a:spcAft>
            </a:pPr>
            <a:r>
              <a:rPr sz="650" dirty="0">
                <a:solidFill>
                  <a:srgbClr val="535557"/>
                </a:solidFill>
                <a:latin typeface="Arial"/>
                <a:cs typeface="Arial"/>
              </a:rPr>
              <a:t>Name/First name/Title</a:t>
            </a:r>
          </a:p>
        </p:txBody>
      </p:sp>
      <p:sp>
        <p:nvSpPr>
          <p:cNvPr id="29" name="object 29"/>
          <p:cNvSpPr txBox="1"/>
          <p:nvPr/>
        </p:nvSpPr>
        <p:spPr>
          <a:xfrm>
            <a:off x="5724946" y="5158801"/>
            <a:ext cx="4505788" cy="490740"/>
          </a:xfrm>
          <a:prstGeom prst="rect">
            <a:avLst/>
          </a:prstGeom>
        </p:spPr>
        <p:txBody>
          <a:bodyPr vert="horz" wrap="square" lIns="0" tIns="0" rIns="0" bIns="0" rtlCol="0">
            <a:spAutoFit/>
          </a:bodyPr>
          <a:lstStyle/>
          <a:p>
            <a:pPr marL="8792" marR="0">
              <a:lnSpc>
                <a:spcPts val="714"/>
              </a:lnSpc>
              <a:spcBef>
                <a:spcPts val="0"/>
              </a:spcBef>
              <a:spcAft>
                <a:spcPts val="0"/>
              </a:spcAft>
            </a:pPr>
            <a:r>
              <a:rPr sz="650" dirty="0">
                <a:solidFill>
                  <a:srgbClr val="535557"/>
                </a:solidFill>
                <a:latin typeface="Arial"/>
                <a:cs typeface="Arial"/>
              </a:rPr>
              <a:t>seminar fees include seminar materials, lunch, coffee breaks, and conference beverages and are per</a:t>
            </a:r>
          </a:p>
          <a:p>
            <a:pPr marL="0" marR="0">
              <a:lnSpc>
                <a:spcPts val="714"/>
              </a:lnSpc>
              <a:spcBef>
                <a:spcPts val="285"/>
              </a:spcBef>
              <a:spcAft>
                <a:spcPts val="0"/>
              </a:spcAft>
            </a:pPr>
            <a:r>
              <a:rPr sz="650" dirty="0">
                <a:solidFill>
                  <a:srgbClr val="535557"/>
                </a:solidFill>
                <a:latin typeface="Arial"/>
                <a:cs typeface="Arial"/>
              </a:rPr>
              <a:t>person. They are subject to the applicable statutory value-added tax. You will receive an invoice after order</a:t>
            </a:r>
          </a:p>
          <a:p>
            <a:pPr marL="2169" marR="0">
              <a:lnSpc>
                <a:spcPts val="714"/>
              </a:lnSpc>
              <a:spcBef>
                <a:spcPts val="235"/>
              </a:spcBef>
              <a:spcAft>
                <a:spcPts val="0"/>
              </a:spcAft>
            </a:pPr>
            <a:r>
              <a:rPr sz="650" dirty="0">
                <a:solidFill>
                  <a:srgbClr val="535557"/>
                </a:solidFill>
                <a:latin typeface="Arial"/>
                <a:cs typeface="Arial"/>
              </a:rPr>
              <a:t>confirmation. Please pay it within 14 days of receipt. In case of short-notice cancellation (no later than three weeks before</a:t>
            </a:r>
          </a:p>
          <a:p>
            <a:pPr marL="4567" marR="0">
              <a:lnSpc>
                <a:spcPts val="714"/>
              </a:lnSpc>
              <a:spcBef>
                <a:spcPts val="285"/>
              </a:spcBef>
              <a:spcAft>
                <a:spcPts val="0"/>
              </a:spcAft>
            </a:pPr>
            <a:r>
              <a:rPr sz="650" dirty="0">
                <a:solidFill>
                  <a:srgbClr val="535557"/>
                </a:solidFill>
                <a:latin typeface="Arial"/>
                <a:cs typeface="Arial"/>
              </a:rPr>
              <a:t>the start of the seminar), the fee will only be refunded if the place can be filled.</a:t>
            </a:r>
          </a:p>
        </p:txBody>
      </p:sp>
      <p:sp>
        <p:nvSpPr>
          <p:cNvPr id="30" name="object 30"/>
          <p:cNvSpPr txBox="1"/>
          <p:nvPr/>
        </p:nvSpPr>
        <p:spPr>
          <a:xfrm>
            <a:off x="505409" y="5350887"/>
            <a:ext cx="883301" cy="128805"/>
          </a:xfrm>
          <a:prstGeom prst="rect">
            <a:avLst/>
          </a:prstGeom>
        </p:spPr>
        <p:txBody>
          <a:bodyPr vert="horz" wrap="square" lIns="0" tIns="0" rIns="0" bIns="0" rtlCol="0">
            <a:spAutoFit/>
          </a:bodyPr>
          <a:lstStyle/>
          <a:p>
            <a:pPr marL="0" marR="0">
              <a:lnSpc>
                <a:spcPts val="714"/>
              </a:lnSpc>
              <a:spcBef>
                <a:spcPts val="0"/>
              </a:spcBef>
              <a:spcAft>
                <a:spcPts val="0"/>
              </a:spcAft>
            </a:pPr>
            <a:r>
              <a:rPr sz="650" dirty="0">
                <a:solidFill>
                  <a:srgbClr val="535557"/>
                </a:solidFill>
                <a:latin typeface="Arial"/>
                <a:cs typeface="Arial"/>
              </a:rPr>
              <a:t>Department/Function</a:t>
            </a:r>
          </a:p>
        </p:txBody>
      </p:sp>
      <p:sp>
        <p:nvSpPr>
          <p:cNvPr id="31" name="object 31"/>
          <p:cNvSpPr txBox="1"/>
          <p:nvPr/>
        </p:nvSpPr>
        <p:spPr>
          <a:xfrm>
            <a:off x="513057" y="5644461"/>
            <a:ext cx="344823" cy="106815"/>
          </a:xfrm>
          <a:prstGeom prst="rect">
            <a:avLst/>
          </a:prstGeom>
        </p:spPr>
        <p:txBody>
          <a:bodyPr vert="horz" wrap="square" lIns="0" tIns="0" rIns="0" bIns="0" rtlCol="0">
            <a:spAutoFit/>
          </a:bodyPr>
          <a:lstStyle/>
          <a:p>
            <a:pPr marL="0" marR="0">
              <a:lnSpc>
                <a:spcPts val="541"/>
              </a:lnSpc>
              <a:spcBef>
                <a:spcPts val="0"/>
              </a:spcBef>
              <a:spcAft>
                <a:spcPts val="0"/>
              </a:spcAft>
            </a:pPr>
            <a:r>
              <a:rPr sz="500" dirty="0">
                <a:solidFill>
                  <a:srgbClr val="535557"/>
                </a:solidFill>
                <a:latin typeface="Arial"/>
                <a:cs typeface="Arial"/>
              </a:rPr>
              <a:t>company</a:t>
            </a:r>
          </a:p>
        </p:txBody>
      </p:sp>
      <p:sp>
        <p:nvSpPr>
          <p:cNvPr id="32" name="object 32"/>
          <p:cNvSpPr txBox="1"/>
          <p:nvPr/>
        </p:nvSpPr>
        <p:spPr>
          <a:xfrm>
            <a:off x="507462" y="5921705"/>
            <a:ext cx="340441" cy="128805"/>
          </a:xfrm>
          <a:prstGeom prst="rect">
            <a:avLst/>
          </a:prstGeom>
        </p:spPr>
        <p:txBody>
          <a:bodyPr vert="horz" wrap="square" lIns="0" tIns="0" rIns="0" bIns="0" rtlCol="0">
            <a:spAutoFit/>
          </a:bodyPr>
          <a:lstStyle/>
          <a:p>
            <a:pPr marL="0" marR="0">
              <a:lnSpc>
                <a:spcPts val="714"/>
              </a:lnSpc>
              <a:spcBef>
                <a:spcPts val="0"/>
              </a:spcBef>
              <a:spcAft>
                <a:spcPts val="0"/>
              </a:spcAft>
            </a:pPr>
            <a:r>
              <a:rPr sz="650" dirty="0">
                <a:solidFill>
                  <a:srgbClr val="535557"/>
                </a:solidFill>
                <a:latin typeface="Arial"/>
                <a:cs typeface="Arial"/>
              </a:rPr>
              <a:t>Street</a:t>
            </a:r>
          </a:p>
        </p:txBody>
      </p:sp>
      <p:sp>
        <p:nvSpPr>
          <p:cNvPr id="33" name="object 33"/>
          <p:cNvSpPr txBox="1"/>
          <p:nvPr/>
        </p:nvSpPr>
        <p:spPr>
          <a:xfrm>
            <a:off x="5733775" y="5962143"/>
            <a:ext cx="380890" cy="128805"/>
          </a:xfrm>
          <a:prstGeom prst="rect">
            <a:avLst/>
          </a:prstGeom>
        </p:spPr>
        <p:txBody>
          <a:bodyPr vert="horz" wrap="square" lIns="0" tIns="0" rIns="0" bIns="0" rtlCol="0">
            <a:spAutoFit/>
          </a:bodyPr>
          <a:lstStyle/>
          <a:p>
            <a:pPr marL="0" marR="0">
              <a:lnSpc>
                <a:spcPts val="714"/>
              </a:lnSpc>
              <a:spcBef>
                <a:spcPts val="0"/>
              </a:spcBef>
              <a:spcAft>
                <a:spcPts val="0"/>
              </a:spcAft>
            </a:pPr>
            <a:r>
              <a:rPr sz="650" spc="-10" dirty="0">
                <a:solidFill>
                  <a:srgbClr val="000000"/>
                </a:solidFill>
                <a:latin typeface="Arial"/>
                <a:cs typeface="Arial"/>
              </a:rPr>
              <a:t>We</a:t>
            </a:r>
            <a:r>
              <a:rPr sz="650" dirty="0">
                <a:solidFill>
                  <a:srgbClr val="000000"/>
                </a:solidFill>
                <a:latin typeface="Arial"/>
                <a:cs typeface="Arial"/>
              </a:rPr>
              <a:t> will</a:t>
            </a:r>
          </a:p>
        </p:txBody>
      </p:sp>
      <p:sp>
        <p:nvSpPr>
          <p:cNvPr id="34" name="object 34"/>
          <p:cNvSpPr txBox="1"/>
          <p:nvPr/>
        </p:nvSpPr>
        <p:spPr>
          <a:xfrm>
            <a:off x="5733738" y="6119554"/>
            <a:ext cx="4497841" cy="128805"/>
          </a:xfrm>
          <a:prstGeom prst="rect">
            <a:avLst/>
          </a:prstGeom>
        </p:spPr>
        <p:txBody>
          <a:bodyPr vert="horz" wrap="square" lIns="0" tIns="0" rIns="0" bIns="0" rtlCol="0">
            <a:spAutoFit/>
          </a:bodyPr>
          <a:lstStyle/>
          <a:p>
            <a:pPr marL="0" marR="0">
              <a:lnSpc>
                <a:spcPts val="714"/>
              </a:lnSpc>
              <a:spcBef>
                <a:spcPts val="0"/>
              </a:spcBef>
              <a:spcAft>
                <a:spcPts val="0"/>
              </a:spcAft>
            </a:pPr>
            <a:r>
              <a:rPr sz="650" dirty="0">
                <a:solidFill>
                  <a:srgbClr val="000000"/>
                </a:solidFill>
                <a:latin typeface="Arial"/>
                <a:cs typeface="Arial"/>
              </a:rPr>
              <a:t>gladly arrange </a:t>
            </a:r>
            <a:r>
              <a:rPr sz="650" b="1" dirty="0">
                <a:solidFill>
                  <a:srgbClr val="535557"/>
                </a:solidFill>
                <a:latin typeface="Arial"/>
                <a:cs typeface="Arial"/>
              </a:rPr>
              <a:t>hotel </a:t>
            </a:r>
            <a:r>
              <a:rPr sz="650" dirty="0">
                <a:solidFill>
                  <a:srgbClr val="535557"/>
                </a:solidFill>
                <a:latin typeface="Arial"/>
                <a:cs typeface="Arial"/>
              </a:rPr>
              <a:t>rooms for you. Please fill out the enclosed hotel list. You will settle the accommodation costs directly</a:t>
            </a:r>
          </a:p>
        </p:txBody>
      </p:sp>
      <p:sp>
        <p:nvSpPr>
          <p:cNvPr id="35" name="object 35"/>
          <p:cNvSpPr txBox="1"/>
          <p:nvPr/>
        </p:nvSpPr>
        <p:spPr>
          <a:xfrm>
            <a:off x="513059" y="6228320"/>
            <a:ext cx="471636" cy="132596"/>
          </a:xfrm>
          <a:prstGeom prst="rect">
            <a:avLst/>
          </a:prstGeom>
        </p:spPr>
        <p:txBody>
          <a:bodyPr vert="horz" wrap="square" lIns="0" tIns="0" rIns="0" bIns="0" rtlCol="0">
            <a:spAutoFit/>
          </a:bodyPr>
          <a:lstStyle/>
          <a:p>
            <a:pPr marL="0" marR="0">
              <a:lnSpc>
                <a:spcPts val="744"/>
              </a:lnSpc>
              <a:spcBef>
                <a:spcPts val="0"/>
              </a:spcBef>
              <a:spcAft>
                <a:spcPts val="0"/>
              </a:spcAft>
            </a:pPr>
            <a:r>
              <a:rPr sz="650" dirty="0">
                <a:solidFill>
                  <a:srgbClr val="535557"/>
                </a:solidFill>
                <a:latin typeface="Arial"/>
                <a:cs typeface="Arial"/>
              </a:rPr>
              <a:t>ZIP / City</a:t>
            </a:r>
          </a:p>
        </p:txBody>
      </p:sp>
      <p:sp>
        <p:nvSpPr>
          <p:cNvPr id="36" name="object 36"/>
          <p:cNvSpPr txBox="1"/>
          <p:nvPr/>
        </p:nvSpPr>
        <p:spPr>
          <a:xfrm>
            <a:off x="5729513" y="6240199"/>
            <a:ext cx="624761" cy="128805"/>
          </a:xfrm>
          <a:prstGeom prst="rect">
            <a:avLst/>
          </a:prstGeom>
        </p:spPr>
        <p:txBody>
          <a:bodyPr vert="horz" wrap="square" lIns="0" tIns="0" rIns="0" bIns="0" rtlCol="0">
            <a:spAutoFit/>
          </a:bodyPr>
          <a:lstStyle/>
          <a:p>
            <a:pPr marL="0" marR="0">
              <a:lnSpc>
                <a:spcPts val="714"/>
              </a:lnSpc>
              <a:spcBef>
                <a:spcPts val="0"/>
              </a:spcBef>
              <a:spcAft>
                <a:spcPts val="0"/>
              </a:spcAft>
            </a:pPr>
            <a:r>
              <a:rPr sz="650" dirty="0">
                <a:solidFill>
                  <a:srgbClr val="535557"/>
                </a:solidFill>
                <a:latin typeface="Arial"/>
                <a:cs typeface="Arial"/>
              </a:rPr>
              <a:t>with the hotel.</a:t>
            </a:r>
          </a:p>
        </p:txBody>
      </p:sp>
      <p:sp>
        <p:nvSpPr>
          <p:cNvPr id="37" name="object 37"/>
          <p:cNvSpPr txBox="1"/>
          <p:nvPr/>
        </p:nvSpPr>
        <p:spPr>
          <a:xfrm>
            <a:off x="504267" y="6526455"/>
            <a:ext cx="666751" cy="407446"/>
          </a:xfrm>
          <a:prstGeom prst="rect">
            <a:avLst/>
          </a:prstGeom>
        </p:spPr>
        <p:txBody>
          <a:bodyPr vert="horz" wrap="square" lIns="0" tIns="0" rIns="0" bIns="0" rtlCol="0">
            <a:spAutoFit/>
          </a:bodyPr>
          <a:lstStyle/>
          <a:p>
            <a:pPr marL="0" marR="0">
              <a:lnSpc>
                <a:spcPts val="714"/>
              </a:lnSpc>
              <a:spcBef>
                <a:spcPts val="0"/>
              </a:spcBef>
              <a:spcAft>
                <a:spcPts val="0"/>
              </a:spcAft>
            </a:pPr>
            <a:r>
              <a:rPr sz="650" dirty="0">
                <a:solidFill>
                  <a:srgbClr val="535557"/>
                </a:solidFill>
                <a:latin typeface="Arial"/>
                <a:cs typeface="Arial"/>
              </a:rPr>
              <a:t>Telephone/Fax</a:t>
            </a:r>
          </a:p>
          <a:p>
            <a:pPr marL="8791" marR="0">
              <a:lnSpc>
                <a:spcPts val="714"/>
              </a:lnSpc>
              <a:spcBef>
                <a:spcPts val="1479"/>
              </a:spcBef>
              <a:spcAft>
                <a:spcPts val="0"/>
              </a:spcAft>
            </a:pPr>
            <a:r>
              <a:rPr sz="650" spc="-11" dirty="0">
                <a:solidFill>
                  <a:srgbClr val="535557"/>
                </a:solidFill>
                <a:latin typeface="Arial"/>
                <a:cs typeface="Arial"/>
              </a:rPr>
              <a:t>e-mail</a:t>
            </a:r>
          </a:p>
        </p:txBody>
      </p:sp>
      <p:sp>
        <p:nvSpPr>
          <p:cNvPr id="38" name="object 38"/>
          <p:cNvSpPr txBox="1"/>
          <p:nvPr/>
        </p:nvSpPr>
        <p:spPr>
          <a:xfrm>
            <a:off x="5733775" y="6546872"/>
            <a:ext cx="331283" cy="128805"/>
          </a:xfrm>
          <a:prstGeom prst="rect">
            <a:avLst/>
          </a:prstGeom>
        </p:spPr>
        <p:txBody>
          <a:bodyPr vert="horz" wrap="square" lIns="0" tIns="0" rIns="0" bIns="0" rtlCol="0">
            <a:spAutoFit/>
          </a:bodyPr>
          <a:lstStyle/>
          <a:p>
            <a:pPr marL="0" marR="0">
              <a:lnSpc>
                <a:spcPts val="714"/>
              </a:lnSpc>
              <a:spcBef>
                <a:spcPts val="0"/>
              </a:spcBef>
              <a:spcAft>
                <a:spcPts val="0"/>
              </a:spcAft>
            </a:pPr>
            <a:r>
              <a:rPr sz="650" b="1" dirty="0">
                <a:solidFill>
                  <a:srgbClr val="535557"/>
                </a:solidFill>
                <a:latin typeface="Arial"/>
                <a:cs typeface="Arial"/>
              </a:rPr>
              <a:t>Note:</a:t>
            </a:r>
          </a:p>
        </p:txBody>
      </p:sp>
      <p:sp>
        <p:nvSpPr>
          <p:cNvPr id="39" name="object 39"/>
          <p:cNvSpPr txBox="1"/>
          <p:nvPr/>
        </p:nvSpPr>
        <p:spPr>
          <a:xfrm>
            <a:off x="5729513" y="6704284"/>
            <a:ext cx="2319301" cy="128805"/>
          </a:xfrm>
          <a:prstGeom prst="rect">
            <a:avLst/>
          </a:prstGeom>
        </p:spPr>
        <p:txBody>
          <a:bodyPr vert="horz" wrap="square" lIns="0" tIns="0" rIns="0" bIns="0" rtlCol="0">
            <a:spAutoFit/>
          </a:bodyPr>
          <a:lstStyle/>
          <a:p>
            <a:pPr marL="0" marR="0">
              <a:lnSpc>
                <a:spcPts val="714"/>
              </a:lnSpc>
              <a:spcBef>
                <a:spcPts val="0"/>
              </a:spcBef>
              <a:spcAft>
                <a:spcPts val="0"/>
              </a:spcAft>
            </a:pPr>
            <a:r>
              <a:rPr sz="650" dirty="0">
                <a:solidFill>
                  <a:srgbClr val="535557"/>
                </a:solidFill>
                <a:latin typeface="Arial"/>
                <a:cs typeface="Arial"/>
              </a:rPr>
              <a:t>CODESYS® is a registered trademark of CODESYS GmbH.</a:t>
            </a:r>
          </a:p>
        </p:txBody>
      </p:sp>
      <p:sp>
        <p:nvSpPr>
          <p:cNvPr id="40" name="object 40"/>
          <p:cNvSpPr txBox="1"/>
          <p:nvPr/>
        </p:nvSpPr>
        <p:spPr>
          <a:xfrm>
            <a:off x="5733738" y="6896790"/>
            <a:ext cx="2626204" cy="128805"/>
          </a:xfrm>
          <a:prstGeom prst="rect">
            <a:avLst/>
          </a:prstGeom>
        </p:spPr>
        <p:txBody>
          <a:bodyPr vert="horz" wrap="square" lIns="0" tIns="0" rIns="0" bIns="0" rtlCol="0">
            <a:spAutoFit/>
          </a:bodyPr>
          <a:lstStyle/>
          <a:p>
            <a:pPr marL="0" marR="0">
              <a:lnSpc>
                <a:spcPts val="714"/>
              </a:lnSpc>
              <a:spcBef>
                <a:spcPts val="0"/>
              </a:spcBef>
              <a:spcAft>
                <a:spcPts val="0"/>
              </a:spcAft>
            </a:pPr>
            <a:r>
              <a:rPr sz="650" dirty="0">
                <a:solidFill>
                  <a:srgbClr val="535557"/>
                </a:solidFill>
                <a:latin typeface="Arial"/>
                <a:cs typeface="Arial"/>
              </a:rPr>
              <a:t>IRMA® is a registered trademark of VIDEC Data Engineering GmbH.</a:t>
            </a:r>
          </a:p>
        </p:txBody>
      </p:sp>
      <p:sp>
        <p:nvSpPr>
          <p:cNvPr id="41" name="object 41"/>
          <p:cNvSpPr txBox="1"/>
          <p:nvPr/>
        </p:nvSpPr>
        <p:spPr>
          <a:xfrm>
            <a:off x="513057" y="7126662"/>
            <a:ext cx="2363551" cy="128805"/>
          </a:xfrm>
          <a:prstGeom prst="rect">
            <a:avLst/>
          </a:prstGeom>
        </p:spPr>
        <p:txBody>
          <a:bodyPr vert="horz" wrap="square" lIns="0" tIns="0" rIns="0" bIns="0" rtlCol="0">
            <a:spAutoFit/>
          </a:bodyPr>
          <a:lstStyle/>
          <a:p>
            <a:pPr marL="0" marR="0">
              <a:lnSpc>
                <a:spcPts val="714"/>
              </a:lnSpc>
              <a:spcBef>
                <a:spcPts val="0"/>
              </a:spcBef>
              <a:spcAft>
                <a:spcPts val="0"/>
              </a:spcAft>
            </a:pPr>
            <a:r>
              <a:rPr sz="650" dirty="0">
                <a:solidFill>
                  <a:srgbClr val="535557"/>
                </a:solidFill>
                <a:latin typeface="Arial"/>
                <a:cs typeface="Arial"/>
              </a:rPr>
              <a:t>Please provide us with a different billing address if applicable.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0680700" cy="7556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40634" y="54262"/>
            <a:ext cx="1451617" cy="144691"/>
          </a:xfrm>
          <a:prstGeom prst="rect">
            <a:avLst/>
          </a:prstGeom>
        </p:spPr>
        <p:txBody>
          <a:bodyPr vert="horz" wrap="square" lIns="0" tIns="0" rIns="0" bIns="0" rtlCol="0">
            <a:spAutoFit/>
          </a:bodyPr>
          <a:lstStyle/>
          <a:p>
            <a:pPr marL="0" marR="0">
              <a:lnSpc>
                <a:spcPts val="839"/>
              </a:lnSpc>
              <a:spcBef>
                <a:spcPts val="0"/>
              </a:spcBef>
              <a:spcAft>
                <a:spcPts val="0"/>
              </a:spcAft>
            </a:pPr>
            <a:r>
              <a:rPr sz="750" dirty="0">
                <a:solidFill>
                  <a:srgbClr val="000000"/>
                </a:solidFill>
                <a:latin typeface="Arial"/>
                <a:cs typeface="Arial"/>
              </a:rPr>
              <a:t>Machine Translated by Google</a:t>
            </a:r>
          </a:p>
        </p:txBody>
      </p:sp>
      <p:sp>
        <p:nvSpPr>
          <p:cNvPr id="4" name="object 4"/>
          <p:cNvSpPr txBox="1"/>
          <p:nvPr/>
        </p:nvSpPr>
        <p:spPr>
          <a:xfrm>
            <a:off x="9304779" y="284737"/>
            <a:ext cx="801175" cy="140822"/>
          </a:xfrm>
          <a:prstGeom prst="rect">
            <a:avLst/>
          </a:prstGeom>
        </p:spPr>
        <p:txBody>
          <a:bodyPr vert="horz" wrap="square" lIns="0" tIns="0" rIns="0" bIns="0" rtlCol="0">
            <a:spAutoFit/>
          </a:bodyPr>
          <a:lstStyle/>
          <a:p>
            <a:pPr marL="0" marR="0">
              <a:lnSpc>
                <a:spcPts val="808"/>
              </a:lnSpc>
              <a:spcBef>
                <a:spcPts val="0"/>
              </a:spcBef>
              <a:spcAft>
                <a:spcPts val="0"/>
              </a:spcAft>
            </a:pPr>
            <a:r>
              <a:rPr sz="700" spc="11" dirty="0">
                <a:solidFill>
                  <a:srgbClr val="FFFFFF"/>
                </a:solidFill>
                <a:latin typeface="Arial"/>
                <a:cs typeface="Arial"/>
              </a:rPr>
              <a:t>Competition</a:t>
            </a:r>
            <a:r>
              <a:rPr sz="700" dirty="0">
                <a:solidFill>
                  <a:srgbClr val="FFFFFF"/>
                </a:solidFill>
                <a:latin typeface="Arial"/>
                <a:cs typeface="Arial"/>
              </a:rPr>
              <a:t> |</a:t>
            </a:r>
            <a:r>
              <a:rPr sz="700" spc="13" dirty="0">
                <a:solidFill>
                  <a:srgbClr val="FFFFFF"/>
                </a:solidFill>
                <a:latin typeface="Arial"/>
                <a:cs typeface="Arial"/>
              </a:rPr>
              <a:t> 23</a:t>
            </a:r>
          </a:p>
        </p:txBody>
      </p:sp>
      <p:sp>
        <p:nvSpPr>
          <p:cNvPr id="5" name="object 5"/>
          <p:cNvSpPr txBox="1"/>
          <p:nvPr/>
        </p:nvSpPr>
        <p:spPr>
          <a:xfrm>
            <a:off x="2769503" y="1175800"/>
            <a:ext cx="5591110" cy="316309"/>
          </a:xfrm>
          <a:prstGeom prst="rect">
            <a:avLst/>
          </a:prstGeom>
        </p:spPr>
        <p:txBody>
          <a:bodyPr vert="horz" wrap="square" lIns="0" tIns="0" rIns="0" bIns="0" rtlCol="0">
            <a:spAutoFit/>
          </a:bodyPr>
          <a:lstStyle/>
          <a:p>
            <a:pPr marL="0" marR="0">
              <a:lnSpc>
                <a:spcPts val="2190"/>
              </a:lnSpc>
              <a:spcBef>
                <a:spcPts val="0"/>
              </a:spcBef>
              <a:spcAft>
                <a:spcPts val="0"/>
              </a:spcAft>
            </a:pPr>
            <a:r>
              <a:rPr sz="1950" b="1" spc="11" dirty="0">
                <a:solidFill>
                  <a:srgbClr val="FFFFFF"/>
                </a:solidFill>
                <a:latin typeface="Arial"/>
                <a:cs typeface="Arial"/>
              </a:rPr>
              <a:t>We</a:t>
            </a:r>
            <a:r>
              <a:rPr sz="1950" b="1" dirty="0">
                <a:solidFill>
                  <a:srgbClr val="FFFFFF"/>
                </a:solidFill>
                <a:latin typeface="Arial"/>
                <a:cs typeface="Arial"/>
              </a:rPr>
              <a:t> are giving away prizes in cooperation with</a:t>
            </a:r>
          </a:p>
        </p:txBody>
      </p:sp>
      <p:sp>
        <p:nvSpPr>
          <p:cNvPr id="6" name="object 6"/>
          <p:cNvSpPr txBox="1"/>
          <p:nvPr/>
        </p:nvSpPr>
        <p:spPr>
          <a:xfrm>
            <a:off x="4001529" y="3122551"/>
            <a:ext cx="868937" cy="206698"/>
          </a:xfrm>
          <a:prstGeom prst="rect">
            <a:avLst/>
          </a:prstGeom>
        </p:spPr>
        <p:txBody>
          <a:bodyPr vert="horz" wrap="square" lIns="0" tIns="0" rIns="0" bIns="0" rtlCol="0">
            <a:spAutoFit/>
          </a:bodyPr>
          <a:lstStyle/>
          <a:p>
            <a:pPr marL="0" marR="0">
              <a:lnSpc>
                <a:spcPts val="1327"/>
              </a:lnSpc>
              <a:spcBef>
                <a:spcPts val="0"/>
              </a:spcBef>
              <a:spcAft>
                <a:spcPts val="0"/>
              </a:spcAft>
            </a:pPr>
            <a:r>
              <a:rPr sz="1200" dirty="0">
                <a:solidFill>
                  <a:srgbClr val="FFFFFF"/>
                </a:solidFill>
                <a:latin typeface="Arial"/>
                <a:cs typeface="Arial"/>
              </a:rPr>
              <a:t>2x ETTLI's</a:t>
            </a:r>
          </a:p>
        </p:txBody>
      </p:sp>
      <p:sp>
        <p:nvSpPr>
          <p:cNvPr id="7" name="object 7"/>
          <p:cNvSpPr txBox="1"/>
          <p:nvPr/>
        </p:nvSpPr>
        <p:spPr>
          <a:xfrm>
            <a:off x="7220974" y="3117153"/>
            <a:ext cx="868937" cy="206698"/>
          </a:xfrm>
          <a:prstGeom prst="rect">
            <a:avLst/>
          </a:prstGeom>
        </p:spPr>
        <p:txBody>
          <a:bodyPr vert="horz" wrap="square" lIns="0" tIns="0" rIns="0" bIns="0" rtlCol="0">
            <a:spAutoFit/>
          </a:bodyPr>
          <a:lstStyle/>
          <a:p>
            <a:pPr marL="0" marR="0">
              <a:lnSpc>
                <a:spcPts val="1327"/>
              </a:lnSpc>
              <a:spcBef>
                <a:spcPts val="0"/>
              </a:spcBef>
              <a:spcAft>
                <a:spcPts val="0"/>
              </a:spcAft>
            </a:pPr>
            <a:r>
              <a:rPr sz="1200" dirty="0">
                <a:solidFill>
                  <a:srgbClr val="FFFFFF"/>
                </a:solidFill>
                <a:latin typeface="Arial"/>
                <a:cs typeface="Arial"/>
              </a:rPr>
              <a:t>2x ETTLI's</a:t>
            </a:r>
          </a:p>
        </p:txBody>
      </p:sp>
      <p:sp>
        <p:nvSpPr>
          <p:cNvPr id="8" name="object 8"/>
          <p:cNvSpPr txBox="1"/>
          <p:nvPr/>
        </p:nvSpPr>
        <p:spPr>
          <a:xfrm>
            <a:off x="7088895" y="3318067"/>
            <a:ext cx="946336" cy="193084"/>
          </a:xfrm>
          <a:prstGeom prst="rect">
            <a:avLst/>
          </a:prstGeom>
        </p:spPr>
        <p:txBody>
          <a:bodyPr vert="horz" wrap="square" lIns="0" tIns="0" rIns="0" bIns="0" rtlCol="0">
            <a:spAutoFit/>
          </a:bodyPr>
          <a:lstStyle/>
          <a:p>
            <a:pPr marL="0" marR="0">
              <a:lnSpc>
                <a:spcPts val="1220"/>
              </a:lnSpc>
              <a:spcBef>
                <a:spcPts val="0"/>
              </a:spcBef>
              <a:spcAft>
                <a:spcPts val="0"/>
              </a:spcAft>
            </a:pPr>
            <a:r>
              <a:rPr sz="1100" dirty="0">
                <a:solidFill>
                  <a:srgbClr val="FFFFFF"/>
                </a:solidFill>
                <a:latin typeface="Arial"/>
                <a:cs typeface="Arial"/>
              </a:rPr>
              <a:t>Small variety</a:t>
            </a:r>
          </a:p>
        </p:txBody>
      </p:sp>
      <p:sp>
        <p:nvSpPr>
          <p:cNvPr id="9" name="object 9"/>
          <p:cNvSpPr txBox="1"/>
          <p:nvPr/>
        </p:nvSpPr>
        <p:spPr>
          <a:xfrm>
            <a:off x="3884311" y="3360341"/>
            <a:ext cx="1259373" cy="206698"/>
          </a:xfrm>
          <a:prstGeom prst="rect">
            <a:avLst/>
          </a:prstGeom>
        </p:spPr>
        <p:txBody>
          <a:bodyPr vert="horz" wrap="square" lIns="0" tIns="0" rIns="0" bIns="0" rtlCol="0">
            <a:spAutoFit/>
          </a:bodyPr>
          <a:lstStyle/>
          <a:p>
            <a:pPr marL="0" marR="0">
              <a:lnSpc>
                <a:spcPts val="1327"/>
              </a:lnSpc>
              <a:spcBef>
                <a:spcPts val="0"/>
              </a:spcBef>
              <a:spcAft>
                <a:spcPts val="0"/>
              </a:spcAft>
            </a:pPr>
            <a:r>
              <a:rPr sz="1200" dirty="0">
                <a:solidFill>
                  <a:srgbClr val="FFFFFF"/>
                </a:solidFill>
                <a:latin typeface="Arial"/>
                <a:cs typeface="Arial"/>
              </a:rPr>
              <a:t>Cult mulled wine</a:t>
            </a:r>
          </a:p>
        </p:txBody>
      </p:sp>
      <p:sp>
        <p:nvSpPr>
          <p:cNvPr id="10" name="object 10"/>
          <p:cNvSpPr txBox="1"/>
          <p:nvPr/>
        </p:nvSpPr>
        <p:spPr>
          <a:xfrm>
            <a:off x="2212763" y="5501157"/>
            <a:ext cx="6403257" cy="699376"/>
          </a:xfrm>
          <a:prstGeom prst="rect">
            <a:avLst/>
          </a:prstGeom>
        </p:spPr>
        <p:txBody>
          <a:bodyPr vert="horz" wrap="square" lIns="0" tIns="0" rIns="0" bIns="0" rtlCol="0">
            <a:spAutoFit/>
          </a:bodyPr>
          <a:lstStyle/>
          <a:p>
            <a:pPr marL="0" marR="0">
              <a:lnSpc>
                <a:spcPts val="2583"/>
              </a:lnSpc>
              <a:spcBef>
                <a:spcPts val="0"/>
              </a:spcBef>
              <a:spcAft>
                <a:spcPts val="0"/>
              </a:spcAft>
            </a:pPr>
            <a:r>
              <a:rPr sz="2300" dirty="0">
                <a:solidFill>
                  <a:srgbClr val="FFFFFF"/>
                </a:solidFill>
                <a:latin typeface="Arial"/>
                <a:cs typeface="Arial"/>
              </a:rPr>
              <a:t>Wishing all participants good luck and enjoyable</a:t>
            </a:r>
          </a:p>
          <a:p>
            <a:pPr marL="856026" marR="0">
              <a:lnSpc>
                <a:spcPts val="2583"/>
              </a:lnSpc>
              <a:spcBef>
                <a:spcPts val="40"/>
              </a:spcBef>
              <a:spcAft>
                <a:spcPts val="0"/>
              </a:spcAft>
            </a:pPr>
            <a:r>
              <a:rPr sz="2300" dirty="0">
                <a:solidFill>
                  <a:srgbClr val="FFFFFF"/>
                </a:solidFill>
                <a:latin typeface="Arial"/>
                <a:cs typeface="Arial"/>
              </a:rPr>
              <a:t>moments with these specialties.</a:t>
            </a:r>
          </a:p>
        </p:txBody>
      </p:sp>
      <p:sp>
        <p:nvSpPr>
          <p:cNvPr id="11" name="object 11"/>
          <p:cNvSpPr txBox="1"/>
          <p:nvPr/>
        </p:nvSpPr>
        <p:spPr>
          <a:xfrm>
            <a:off x="432227" y="6664229"/>
            <a:ext cx="1400509" cy="114608"/>
          </a:xfrm>
          <a:prstGeom prst="rect">
            <a:avLst/>
          </a:prstGeom>
        </p:spPr>
        <p:txBody>
          <a:bodyPr vert="horz" wrap="square" lIns="0" tIns="0" rIns="0" bIns="0" rtlCol="0">
            <a:spAutoFit/>
          </a:bodyPr>
          <a:lstStyle/>
          <a:p>
            <a:pPr marL="0" marR="0">
              <a:lnSpc>
                <a:spcPts val="602"/>
              </a:lnSpc>
              <a:spcBef>
                <a:spcPts val="0"/>
              </a:spcBef>
              <a:spcAft>
                <a:spcPts val="0"/>
              </a:spcAft>
            </a:pPr>
            <a:r>
              <a:rPr sz="550" b="1" dirty="0">
                <a:solidFill>
                  <a:srgbClr val="537898"/>
                </a:solidFill>
                <a:latin typeface="Arial"/>
                <a:cs typeface="Arial"/>
              </a:rPr>
              <a:t>Terms and conditions of participation:</a:t>
            </a:r>
          </a:p>
        </p:txBody>
      </p:sp>
      <p:sp>
        <p:nvSpPr>
          <p:cNvPr id="12" name="object 12"/>
          <p:cNvSpPr txBox="1"/>
          <p:nvPr/>
        </p:nvSpPr>
        <p:spPr>
          <a:xfrm>
            <a:off x="433851" y="6813598"/>
            <a:ext cx="6315857" cy="331261"/>
          </a:xfrm>
          <a:prstGeom prst="rect">
            <a:avLst/>
          </a:prstGeom>
        </p:spPr>
        <p:txBody>
          <a:bodyPr vert="horz" wrap="square" lIns="0" tIns="0" rIns="0" bIns="0" rtlCol="0">
            <a:spAutoFit/>
          </a:bodyPr>
          <a:lstStyle/>
          <a:p>
            <a:pPr marL="5150" marR="0">
              <a:lnSpc>
                <a:spcPts val="708"/>
              </a:lnSpc>
              <a:spcBef>
                <a:spcPts val="0"/>
              </a:spcBef>
              <a:spcAft>
                <a:spcPts val="0"/>
              </a:spcAft>
            </a:pPr>
            <a:r>
              <a:rPr sz="650" dirty="0">
                <a:solidFill>
                  <a:srgbClr val="535557"/>
                </a:solidFill>
                <a:latin typeface="Arial"/>
                <a:cs typeface="Arial"/>
              </a:rPr>
              <a:t>The participant acknowledges that no legal claims can be </a:t>
            </a:r>
            <a:r>
              <a:rPr sz="650" spc="-10" dirty="0">
                <a:solidFill>
                  <a:srgbClr val="535557"/>
                </a:solidFill>
                <a:latin typeface="Arial"/>
                <a:cs typeface="Arial"/>
              </a:rPr>
              <a:t>made</a:t>
            </a:r>
            <a:r>
              <a:rPr sz="650" dirty="0">
                <a:solidFill>
                  <a:srgbClr val="535557"/>
                </a:solidFill>
                <a:latin typeface="Arial"/>
                <a:cs typeface="Arial"/>
              </a:rPr>
              <a:t> against </a:t>
            </a:r>
            <a:r>
              <a:rPr sz="650" b="1" dirty="0">
                <a:solidFill>
                  <a:srgbClr val="535557"/>
                </a:solidFill>
                <a:latin typeface="Arial"/>
                <a:cs typeface="Arial"/>
              </a:rPr>
              <a:t>VIVAVIS </a:t>
            </a:r>
            <a:r>
              <a:rPr sz="650" b="1" spc="-11" dirty="0">
                <a:solidFill>
                  <a:srgbClr val="535557"/>
                </a:solidFill>
                <a:latin typeface="Arial"/>
                <a:cs typeface="Arial"/>
              </a:rPr>
              <a:t>AG</a:t>
            </a:r>
            <a:r>
              <a:rPr sz="650" b="1" dirty="0">
                <a:solidFill>
                  <a:srgbClr val="535557"/>
                </a:solidFill>
                <a:latin typeface="Arial"/>
                <a:cs typeface="Arial"/>
              </a:rPr>
              <a:t> </a:t>
            </a:r>
            <a:r>
              <a:rPr sz="650" dirty="0">
                <a:solidFill>
                  <a:srgbClr val="535557"/>
                </a:solidFill>
                <a:latin typeface="Arial"/>
                <a:cs typeface="Arial"/>
              </a:rPr>
              <a:t>and </a:t>
            </a:r>
            <a:r>
              <a:rPr sz="650" b="1" spc="-10" dirty="0">
                <a:solidFill>
                  <a:srgbClr val="535557"/>
                </a:solidFill>
                <a:latin typeface="Arial"/>
                <a:cs typeface="Arial"/>
              </a:rPr>
              <a:t>ETTLI</a:t>
            </a:r>
            <a:r>
              <a:rPr sz="650" b="1" dirty="0">
                <a:solidFill>
                  <a:srgbClr val="535557"/>
                </a:solidFill>
                <a:latin typeface="Arial"/>
                <a:cs typeface="Arial"/>
              </a:rPr>
              <a:t> Kaffee </a:t>
            </a:r>
            <a:r>
              <a:rPr sz="650" b="1" spc="-12" dirty="0">
                <a:solidFill>
                  <a:srgbClr val="535557"/>
                </a:solidFill>
                <a:latin typeface="Arial"/>
                <a:cs typeface="Arial"/>
              </a:rPr>
              <a:t>GmbH</a:t>
            </a:r>
            <a:r>
              <a:rPr sz="650" b="1" dirty="0">
                <a:solidFill>
                  <a:srgbClr val="535557"/>
                </a:solidFill>
                <a:latin typeface="Arial"/>
                <a:cs typeface="Arial"/>
              </a:rPr>
              <a:t> </a:t>
            </a:r>
            <a:r>
              <a:rPr sz="650" dirty="0">
                <a:solidFill>
                  <a:srgbClr val="000000"/>
                </a:solidFill>
                <a:latin typeface="Arial"/>
                <a:cs typeface="Arial"/>
              </a:rPr>
              <a:t>arising from</a:t>
            </a:r>
            <a:r>
              <a:rPr sz="650" spc="-11" dirty="0">
                <a:solidFill>
                  <a:srgbClr val="000000"/>
                </a:solidFill>
                <a:latin typeface="Arial"/>
                <a:cs typeface="Arial"/>
              </a:rPr>
              <a:t> </a:t>
            </a:r>
            <a:r>
              <a:rPr sz="650" dirty="0">
                <a:solidFill>
                  <a:srgbClr val="000000"/>
                </a:solidFill>
                <a:latin typeface="Arial"/>
                <a:cs typeface="Arial"/>
              </a:rPr>
              <a:t>participation in the prize draw . </a:t>
            </a:r>
            <a:r>
              <a:rPr sz="650" dirty="0">
                <a:solidFill>
                  <a:srgbClr val="535557"/>
                </a:solidFill>
                <a:latin typeface="Arial"/>
                <a:cs typeface="Arial"/>
              </a:rPr>
              <a:t>Cash payment of</a:t>
            </a:r>
          </a:p>
          <a:p>
            <a:pPr marL="0" marR="0">
              <a:lnSpc>
                <a:spcPts val="708"/>
              </a:lnSpc>
              <a:spcBef>
                <a:spcPts val="90"/>
              </a:spcBef>
              <a:spcAft>
                <a:spcPts val="0"/>
              </a:spcAft>
            </a:pPr>
            <a:r>
              <a:rPr sz="650" dirty="0">
                <a:solidFill>
                  <a:srgbClr val="535557"/>
                </a:solidFill>
                <a:latin typeface="Arial"/>
                <a:cs typeface="Arial"/>
              </a:rPr>
              <a:t>the prize value is not possible. The drawing from</a:t>
            </a:r>
            <a:r>
              <a:rPr sz="650" spc="-11" dirty="0">
                <a:solidFill>
                  <a:srgbClr val="535557"/>
                </a:solidFill>
                <a:latin typeface="Arial"/>
                <a:cs typeface="Arial"/>
              </a:rPr>
              <a:t> </a:t>
            </a:r>
            <a:r>
              <a:rPr sz="650" dirty="0">
                <a:solidFill>
                  <a:srgbClr val="535557"/>
                </a:solidFill>
                <a:latin typeface="Arial"/>
                <a:cs typeface="Arial"/>
              </a:rPr>
              <a:t>all fully completed coupons will take place in </a:t>
            </a:r>
            <a:r>
              <a:rPr sz="650" spc="-10" dirty="0">
                <a:solidFill>
                  <a:srgbClr val="535557"/>
                </a:solidFill>
                <a:latin typeface="Arial"/>
                <a:cs typeface="Arial"/>
              </a:rPr>
              <a:t>December</a:t>
            </a:r>
            <a:r>
              <a:rPr sz="650" dirty="0">
                <a:solidFill>
                  <a:srgbClr val="535557"/>
                </a:solidFill>
                <a:latin typeface="Arial"/>
                <a:cs typeface="Arial"/>
              </a:rPr>
              <a:t> 2026. This will be conducted anonymously and confidentially by a</a:t>
            </a:r>
          </a:p>
          <a:p>
            <a:pPr marL="2664" marR="0">
              <a:lnSpc>
                <a:spcPts val="708"/>
              </a:lnSpc>
              <a:spcBef>
                <a:spcPts val="90"/>
              </a:spcBef>
              <a:spcAft>
                <a:spcPts val="0"/>
              </a:spcAft>
            </a:pPr>
            <a:r>
              <a:rPr sz="650" dirty="0">
                <a:solidFill>
                  <a:srgbClr val="535557"/>
                </a:solidFill>
                <a:latin typeface="Arial"/>
                <a:cs typeface="Arial"/>
              </a:rPr>
              <a:t>VIVAVIS employee. The winners will be notified immediately and directly after the drawing.</a:t>
            </a:r>
          </a:p>
        </p:txBody>
      </p:sp>
      <p:sp>
        <p:nvSpPr>
          <p:cNvPr id="13" name="object 13"/>
          <p:cNvSpPr txBox="1"/>
          <p:nvPr/>
        </p:nvSpPr>
        <p:spPr>
          <a:xfrm>
            <a:off x="7193898" y="6807014"/>
            <a:ext cx="3041428" cy="331261"/>
          </a:xfrm>
          <a:prstGeom prst="rect">
            <a:avLst/>
          </a:prstGeom>
        </p:spPr>
        <p:txBody>
          <a:bodyPr vert="horz" wrap="square" lIns="0" tIns="0" rIns="0" bIns="0" rtlCol="0">
            <a:spAutoFit/>
          </a:bodyPr>
          <a:lstStyle/>
          <a:p>
            <a:pPr marL="5949" marR="0">
              <a:lnSpc>
                <a:spcPts val="708"/>
              </a:lnSpc>
              <a:spcBef>
                <a:spcPts val="0"/>
              </a:spcBef>
              <a:spcAft>
                <a:spcPts val="0"/>
              </a:spcAft>
            </a:pPr>
            <a:r>
              <a:rPr sz="650" dirty="0">
                <a:solidFill>
                  <a:srgbClr val="535557"/>
                </a:solidFill>
                <a:latin typeface="Arial"/>
                <a:cs typeface="Arial"/>
              </a:rPr>
              <a:t>Participation coupons, along with the other seminar materials, will be </a:t>
            </a:r>
            <a:r>
              <a:rPr sz="650" spc="-10" dirty="0">
                <a:solidFill>
                  <a:srgbClr val="535557"/>
                </a:solidFill>
                <a:latin typeface="Arial"/>
                <a:cs typeface="Arial"/>
              </a:rPr>
              <a:t>made</a:t>
            </a:r>
          </a:p>
          <a:p>
            <a:pPr marL="0" marR="0">
              <a:lnSpc>
                <a:spcPts val="708"/>
              </a:lnSpc>
              <a:spcBef>
                <a:spcPts val="90"/>
              </a:spcBef>
              <a:spcAft>
                <a:spcPts val="0"/>
              </a:spcAft>
            </a:pPr>
            <a:r>
              <a:rPr sz="650" dirty="0">
                <a:solidFill>
                  <a:srgbClr val="535557"/>
                </a:solidFill>
                <a:latin typeface="Arial"/>
                <a:cs typeface="Arial"/>
              </a:rPr>
              <a:t>available online by the speakers. All employees of VIVAVIS </a:t>
            </a:r>
            <a:r>
              <a:rPr sz="650" spc="-10" dirty="0">
                <a:solidFill>
                  <a:srgbClr val="535557"/>
                </a:solidFill>
                <a:latin typeface="Arial"/>
                <a:cs typeface="Arial"/>
              </a:rPr>
              <a:t>AG</a:t>
            </a:r>
            <a:r>
              <a:rPr sz="650" dirty="0">
                <a:solidFill>
                  <a:srgbClr val="535557"/>
                </a:solidFill>
                <a:latin typeface="Arial"/>
                <a:cs typeface="Arial"/>
              </a:rPr>
              <a:t> and its sister and</a:t>
            </a:r>
          </a:p>
          <a:p>
            <a:pPr marL="2663" marR="0">
              <a:lnSpc>
                <a:spcPts val="708"/>
              </a:lnSpc>
              <a:spcBef>
                <a:spcPts val="90"/>
              </a:spcBef>
              <a:spcAft>
                <a:spcPts val="0"/>
              </a:spcAft>
            </a:pPr>
            <a:r>
              <a:rPr sz="650" dirty="0">
                <a:solidFill>
                  <a:srgbClr val="535557"/>
                </a:solidFill>
                <a:latin typeface="Arial"/>
                <a:cs typeface="Arial"/>
              </a:rPr>
              <a:t>affiliated companies are excluded from</a:t>
            </a:r>
            <a:r>
              <a:rPr sz="650" spc="-11" dirty="0">
                <a:solidFill>
                  <a:srgbClr val="535557"/>
                </a:solidFill>
                <a:latin typeface="Arial"/>
                <a:cs typeface="Arial"/>
              </a:rPr>
              <a:t> </a:t>
            </a:r>
            <a:r>
              <a:rPr sz="650" dirty="0">
                <a:solidFill>
                  <a:srgbClr val="535557"/>
                </a:solidFill>
                <a:latin typeface="Arial"/>
                <a:cs typeface="Arial"/>
              </a:rPr>
              <a:t>participation.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48884" y="0"/>
            <a:ext cx="10680700" cy="7556500"/>
          </a:xfrm>
          <a:prstGeom prst="rect">
            <a:avLst/>
          </a:prstGeom>
          <a:blipFill>
            <a:blip r:embed="rId2" cstate="print"/>
            <a:stretch>
              <a:fillRect/>
            </a:stretch>
          </a:blipFill>
        </p:spPr>
        <p:txBody>
          <a:bodyPr wrap="square" lIns="0" tIns="0" rIns="0" bIns="0" rtlCol="0">
            <a:spAutoFit/>
          </a:bodyPr>
          <a:lstStyle/>
          <a:p>
            <a:endParaRPr dirty="0"/>
          </a:p>
        </p:txBody>
      </p:sp>
      <p:sp>
        <p:nvSpPr>
          <p:cNvPr id="4" name="object 4"/>
          <p:cNvSpPr txBox="1"/>
          <p:nvPr/>
        </p:nvSpPr>
        <p:spPr>
          <a:xfrm>
            <a:off x="2434055" y="1406881"/>
            <a:ext cx="2274692" cy="358932"/>
          </a:xfrm>
          <a:prstGeom prst="rect">
            <a:avLst/>
          </a:prstGeom>
        </p:spPr>
        <p:txBody>
          <a:bodyPr vert="horz" wrap="square" lIns="0" tIns="0" rIns="0" bIns="0" rtlCol="0">
            <a:spAutoFit/>
          </a:bodyPr>
          <a:lstStyle/>
          <a:p>
            <a:pPr marL="0" marR="0">
              <a:lnSpc>
                <a:spcPts val="2526"/>
              </a:lnSpc>
              <a:spcBef>
                <a:spcPts val="0"/>
              </a:spcBef>
              <a:spcAft>
                <a:spcPts val="0"/>
              </a:spcAft>
            </a:pPr>
            <a:r>
              <a:rPr sz="2250" b="1" dirty="0">
                <a:solidFill>
                  <a:srgbClr val="535557"/>
                </a:solidFill>
                <a:latin typeface="Arial"/>
                <a:cs typeface="Arial"/>
              </a:rPr>
              <a:t>Welcome to the</a:t>
            </a:r>
          </a:p>
        </p:txBody>
      </p:sp>
      <p:sp>
        <p:nvSpPr>
          <p:cNvPr id="5" name="object 5"/>
          <p:cNvSpPr txBox="1"/>
          <p:nvPr/>
        </p:nvSpPr>
        <p:spPr>
          <a:xfrm>
            <a:off x="1738760" y="3081353"/>
            <a:ext cx="821748" cy="145571"/>
          </a:xfrm>
          <a:prstGeom prst="rect">
            <a:avLst/>
          </a:prstGeom>
        </p:spPr>
        <p:txBody>
          <a:bodyPr vert="horz" wrap="square" lIns="0" tIns="0" rIns="0" bIns="0" rtlCol="0">
            <a:spAutoFit/>
          </a:bodyPr>
          <a:lstStyle/>
          <a:p>
            <a:pPr marL="0" marR="0">
              <a:lnSpc>
                <a:spcPts val="846"/>
              </a:lnSpc>
              <a:spcBef>
                <a:spcPts val="0"/>
              </a:spcBef>
              <a:spcAft>
                <a:spcPts val="0"/>
              </a:spcAft>
            </a:pPr>
            <a:r>
              <a:rPr sz="750" dirty="0">
                <a:solidFill>
                  <a:srgbClr val="535557"/>
                </a:solidFill>
                <a:latin typeface="Arial"/>
                <a:cs typeface="Arial"/>
              </a:rPr>
              <a:t>Dear customers</a:t>
            </a:r>
          </a:p>
        </p:txBody>
      </p:sp>
      <p:sp>
        <p:nvSpPr>
          <p:cNvPr id="6" name="object 6"/>
          <p:cNvSpPr txBox="1"/>
          <p:nvPr/>
        </p:nvSpPr>
        <p:spPr>
          <a:xfrm>
            <a:off x="1737048" y="3299564"/>
            <a:ext cx="6741101" cy="399428"/>
          </a:xfrm>
          <a:prstGeom prst="rect">
            <a:avLst/>
          </a:prstGeom>
        </p:spPr>
        <p:txBody>
          <a:bodyPr vert="horz" wrap="square" lIns="0" tIns="0" rIns="0" bIns="0" rtlCol="0">
            <a:spAutoFit/>
          </a:bodyPr>
          <a:lstStyle/>
          <a:p>
            <a:pPr marL="0" marR="0">
              <a:lnSpc>
                <a:spcPts val="846"/>
              </a:lnSpc>
              <a:spcBef>
                <a:spcPts val="0"/>
              </a:spcBef>
              <a:spcAft>
                <a:spcPts val="0"/>
              </a:spcAft>
            </a:pPr>
            <a:r>
              <a:rPr sz="750" b="1" dirty="0">
                <a:solidFill>
                  <a:srgbClr val="537898"/>
                </a:solidFill>
                <a:latin typeface="Arial"/>
                <a:cs typeface="Arial"/>
              </a:rPr>
              <a:t>The training center will become the VIVAVIS ACADEMY!</a:t>
            </a:r>
          </a:p>
          <a:p>
            <a:pPr marL="1598" marR="0">
              <a:lnSpc>
                <a:spcPts val="846"/>
              </a:lnSpc>
              <a:spcBef>
                <a:spcPts val="153"/>
              </a:spcBef>
              <a:spcAft>
                <a:spcPts val="0"/>
              </a:spcAft>
            </a:pPr>
            <a:r>
              <a:rPr sz="750" dirty="0">
                <a:solidFill>
                  <a:srgbClr val="535557"/>
                </a:solidFill>
                <a:latin typeface="Arial"/>
                <a:cs typeface="Arial"/>
              </a:rPr>
              <a:t>Our seminars are not only for our customers; we also strive to equip our own employees with sound knowledge. Higher standards and specialization, a</a:t>
            </a:r>
          </a:p>
          <a:p>
            <a:pPr marL="1712" marR="0">
              <a:lnSpc>
                <a:spcPts val="846"/>
              </a:lnSpc>
              <a:spcBef>
                <a:spcPts val="153"/>
              </a:spcBef>
              <a:spcAft>
                <a:spcPts val="0"/>
              </a:spcAft>
            </a:pPr>
            <a:r>
              <a:rPr sz="750" dirty="0">
                <a:solidFill>
                  <a:srgbClr val="535557"/>
                </a:solidFill>
                <a:latin typeface="Arial"/>
                <a:cs typeface="Arial"/>
              </a:rPr>
              <a:t>modernized learning culture, and a focus on practical application are criteria that we want to combine and further develop </a:t>
            </a:r>
            <a:r>
              <a:rPr sz="750" dirty="0">
                <a:solidFill>
                  <a:srgbClr val="000000"/>
                </a:solidFill>
                <a:latin typeface="Arial"/>
                <a:cs typeface="Arial"/>
              </a:rPr>
              <a:t>in our new </a:t>
            </a:r>
            <a:r>
              <a:rPr sz="750" b="1" dirty="0">
                <a:solidFill>
                  <a:srgbClr val="537898"/>
                </a:solidFill>
                <a:latin typeface="Arial"/>
                <a:cs typeface="Arial"/>
              </a:rPr>
              <a:t>VIVAVIS ACADEMY .</a:t>
            </a:r>
          </a:p>
        </p:txBody>
      </p:sp>
      <p:sp>
        <p:nvSpPr>
          <p:cNvPr id="7" name="object 7"/>
          <p:cNvSpPr txBox="1"/>
          <p:nvPr/>
        </p:nvSpPr>
        <p:spPr>
          <a:xfrm>
            <a:off x="1737048" y="3879139"/>
            <a:ext cx="682742" cy="145571"/>
          </a:xfrm>
          <a:prstGeom prst="rect">
            <a:avLst/>
          </a:prstGeom>
        </p:spPr>
        <p:txBody>
          <a:bodyPr vert="horz" wrap="square" lIns="0" tIns="0" rIns="0" bIns="0" rtlCol="0">
            <a:spAutoFit/>
          </a:bodyPr>
          <a:lstStyle/>
          <a:p>
            <a:pPr marL="0" marR="0">
              <a:lnSpc>
                <a:spcPts val="846"/>
              </a:lnSpc>
              <a:spcBef>
                <a:spcPts val="0"/>
              </a:spcBef>
              <a:spcAft>
                <a:spcPts val="0"/>
              </a:spcAft>
            </a:pPr>
            <a:r>
              <a:rPr sz="750" b="1" dirty="0">
                <a:solidFill>
                  <a:srgbClr val="537898"/>
                </a:solidFill>
                <a:latin typeface="Arial"/>
                <a:cs typeface="Arial"/>
              </a:rPr>
              <a:t>New layout!</a:t>
            </a:r>
          </a:p>
        </p:txBody>
      </p:sp>
      <p:sp>
        <p:nvSpPr>
          <p:cNvPr id="8" name="object 8"/>
          <p:cNvSpPr txBox="1"/>
          <p:nvPr/>
        </p:nvSpPr>
        <p:spPr>
          <a:xfrm>
            <a:off x="1730996" y="4020839"/>
            <a:ext cx="7316477" cy="359073"/>
          </a:xfrm>
          <a:prstGeom prst="rect">
            <a:avLst/>
          </a:prstGeom>
        </p:spPr>
        <p:txBody>
          <a:bodyPr vert="horz" wrap="square" lIns="0" tIns="0" rIns="0" bIns="0" rtlCol="0">
            <a:spAutoFit/>
          </a:bodyPr>
          <a:lstStyle/>
          <a:p>
            <a:pPr marL="2511" marR="0">
              <a:lnSpc>
                <a:spcPts val="846"/>
              </a:lnSpc>
              <a:spcBef>
                <a:spcPts val="0"/>
              </a:spcBef>
              <a:spcAft>
                <a:spcPts val="0"/>
              </a:spcAft>
            </a:pPr>
            <a:r>
              <a:rPr sz="750" dirty="0">
                <a:solidFill>
                  <a:srgbClr val="535557"/>
                </a:solidFill>
                <a:latin typeface="Arial"/>
                <a:cs typeface="Arial"/>
              </a:rPr>
              <a:t>Some of you may have already noticed the visual changes VIVAVIS has undergone in our anniversary year of 2025. With our </a:t>
            </a:r>
            <a:r>
              <a:rPr sz="750" b="1" dirty="0">
                <a:solidFill>
                  <a:srgbClr val="535557"/>
                </a:solidFill>
                <a:latin typeface="Arial"/>
                <a:cs typeface="Arial"/>
              </a:rPr>
              <a:t>new brand</a:t>
            </a:r>
          </a:p>
          <a:p>
            <a:pPr marL="0" marR="0">
              <a:lnSpc>
                <a:spcPts val="846"/>
              </a:lnSpc>
              <a:spcBef>
                <a:spcPts val="170"/>
              </a:spcBef>
              <a:spcAft>
                <a:spcPts val="0"/>
              </a:spcAft>
            </a:pPr>
            <a:r>
              <a:rPr sz="750" b="1" dirty="0">
                <a:solidFill>
                  <a:srgbClr val="535557"/>
                </a:solidFill>
                <a:latin typeface="Arial"/>
                <a:cs typeface="Arial"/>
              </a:rPr>
              <a:t>identity – </a:t>
            </a:r>
            <a:r>
              <a:rPr sz="750" dirty="0">
                <a:solidFill>
                  <a:srgbClr val="535557"/>
                </a:solidFill>
                <a:latin typeface="Arial"/>
                <a:cs typeface="Arial"/>
              </a:rPr>
              <a:t>more modern, clearer, fresher – we are underscoring our vision for the coming years. From now on, you will experience VIVAVIS in a new color palette, with a</a:t>
            </a:r>
          </a:p>
          <a:p>
            <a:pPr marL="2511" marR="0">
              <a:lnSpc>
                <a:spcPts val="846"/>
              </a:lnSpc>
              <a:spcBef>
                <a:spcPts val="185"/>
              </a:spcBef>
              <a:spcAft>
                <a:spcPts val="0"/>
              </a:spcAft>
            </a:pPr>
            <a:r>
              <a:rPr sz="750" dirty="0">
                <a:solidFill>
                  <a:srgbClr val="535557"/>
                </a:solidFill>
                <a:latin typeface="Arial"/>
                <a:cs typeface="Arial"/>
              </a:rPr>
              <a:t>new visual language and a tone that reflects who we are: </a:t>
            </a:r>
            <a:r>
              <a:rPr sz="750" b="1" dirty="0">
                <a:solidFill>
                  <a:srgbClr val="535557"/>
                </a:solidFill>
                <a:latin typeface="Arial"/>
                <a:cs typeface="Arial"/>
              </a:rPr>
              <a:t>digital, sustainable, and customer-centric.</a:t>
            </a:r>
          </a:p>
        </p:txBody>
      </p:sp>
      <p:sp>
        <p:nvSpPr>
          <p:cNvPr id="9" name="object 9"/>
          <p:cNvSpPr txBox="1"/>
          <p:nvPr/>
        </p:nvSpPr>
        <p:spPr>
          <a:xfrm>
            <a:off x="1730996" y="4458942"/>
            <a:ext cx="7124586" cy="399428"/>
          </a:xfrm>
          <a:prstGeom prst="rect">
            <a:avLst/>
          </a:prstGeom>
        </p:spPr>
        <p:txBody>
          <a:bodyPr vert="horz" wrap="square" lIns="0" tIns="0" rIns="0" bIns="0" rtlCol="0">
            <a:spAutoFit/>
          </a:bodyPr>
          <a:lstStyle/>
          <a:p>
            <a:pPr marL="2169" marR="0">
              <a:lnSpc>
                <a:spcPts val="846"/>
              </a:lnSpc>
              <a:spcBef>
                <a:spcPts val="0"/>
              </a:spcBef>
              <a:spcAft>
                <a:spcPts val="0"/>
              </a:spcAft>
            </a:pPr>
            <a:r>
              <a:rPr sz="750" dirty="0">
                <a:solidFill>
                  <a:srgbClr val="535557"/>
                </a:solidFill>
                <a:latin typeface="Arial"/>
                <a:cs typeface="Arial"/>
              </a:rPr>
              <a:t>As a user, you can expect an even more tailored and effective learning experience in the new brochure. We are now also structuring our automation</a:t>
            </a:r>
          </a:p>
          <a:p>
            <a:pPr marL="114" marR="0">
              <a:lnSpc>
                <a:spcPts val="846"/>
              </a:lnSpc>
              <a:spcBef>
                <a:spcPts val="153"/>
              </a:spcBef>
              <a:spcAft>
                <a:spcPts val="0"/>
              </a:spcAft>
            </a:pPr>
            <a:r>
              <a:rPr sz="750" dirty="0">
                <a:solidFill>
                  <a:srgbClr val="535557"/>
                </a:solidFill>
                <a:latin typeface="Arial"/>
                <a:cs typeface="Arial"/>
              </a:rPr>
              <a:t>courses into coordinated modules: </a:t>
            </a:r>
            <a:r>
              <a:rPr sz="750" b="1" dirty="0">
                <a:solidFill>
                  <a:srgbClr val="535557"/>
                </a:solidFill>
                <a:latin typeface="Arial"/>
                <a:cs typeface="Arial"/>
              </a:rPr>
              <a:t>basic knowledge </a:t>
            </a:r>
            <a:r>
              <a:rPr sz="750" dirty="0">
                <a:solidFill>
                  <a:srgbClr val="535557"/>
                </a:solidFill>
                <a:latin typeface="Arial"/>
                <a:cs typeface="Arial"/>
              </a:rPr>
              <a:t>and </a:t>
            </a:r>
            <a:r>
              <a:rPr sz="750" b="1" dirty="0">
                <a:solidFill>
                  <a:srgbClr val="535557"/>
                </a:solidFill>
                <a:latin typeface="Arial"/>
                <a:cs typeface="Arial"/>
              </a:rPr>
              <a:t>advanced. </a:t>
            </a:r>
            <a:r>
              <a:rPr sz="750" dirty="0">
                <a:solidFill>
                  <a:srgbClr val="535557"/>
                </a:solidFill>
                <a:latin typeface="Arial"/>
                <a:cs typeface="Arial"/>
              </a:rPr>
              <a:t>This ensures that the content is optimally aligned with your prior knowledge and requirements,</a:t>
            </a:r>
          </a:p>
          <a:p>
            <a:pPr marL="0" marR="0">
              <a:lnSpc>
                <a:spcPts val="846"/>
              </a:lnSpc>
              <a:spcBef>
                <a:spcPts val="153"/>
              </a:spcBef>
              <a:spcAft>
                <a:spcPts val="0"/>
              </a:spcAft>
            </a:pPr>
            <a:r>
              <a:rPr sz="750" dirty="0">
                <a:solidFill>
                  <a:srgbClr val="535557"/>
                </a:solidFill>
                <a:latin typeface="Arial"/>
                <a:cs typeface="Arial"/>
              </a:rPr>
              <a:t>allowing you to acquire the specific skills you need for your daily work.</a:t>
            </a:r>
          </a:p>
        </p:txBody>
      </p:sp>
      <p:sp>
        <p:nvSpPr>
          <p:cNvPr id="15" name="object 15"/>
          <p:cNvSpPr txBox="1"/>
          <p:nvPr/>
        </p:nvSpPr>
        <p:spPr>
          <a:xfrm>
            <a:off x="1730996" y="5757382"/>
            <a:ext cx="4998964" cy="307777"/>
          </a:xfrm>
          <a:prstGeom prst="rect">
            <a:avLst/>
          </a:prstGeom>
        </p:spPr>
        <p:txBody>
          <a:bodyPr vert="horz" wrap="square" lIns="0" tIns="0" rIns="0" bIns="0" rtlCol="0">
            <a:spAutoFit/>
          </a:bodyPr>
          <a:lstStyle/>
          <a:p>
            <a:pPr marL="0" marR="0">
              <a:lnSpc>
                <a:spcPts val="846"/>
              </a:lnSpc>
              <a:spcBef>
                <a:spcPts val="769"/>
              </a:spcBef>
              <a:spcAft>
                <a:spcPts val="0"/>
              </a:spcAft>
            </a:pPr>
            <a:r>
              <a:rPr sz="750" dirty="0">
                <a:solidFill>
                  <a:srgbClr val="535557"/>
                </a:solidFill>
                <a:latin typeface="Arial"/>
                <a:cs typeface="Arial"/>
              </a:rPr>
              <a:t>Enjoy browsing our new brochure. We look forward to a new training year with you!</a:t>
            </a:r>
          </a:p>
          <a:p>
            <a:pPr marL="7649" marR="0">
              <a:lnSpc>
                <a:spcPts val="846"/>
              </a:lnSpc>
              <a:spcBef>
                <a:spcPts val="769"/>
              </a:spcBef>
              <a:spcAft>
                <a:spcPts val="0"/>
              </a:spcAft>
            </a:pPr>
            <a:r>
              <a:rPr sz="750" dirty="0">
                <a:solidFill>
                  <a:srgbClr val="535557"/>
                </a:solidFill>
                <a:latin typeface="Arial"/>
                <a:cs typeface="Arial"/>
              </a:rPr>
              <a:t>With very best regards from Ettlingen</a:t>
            </a:r>
          </a:p>
        </p:txBody>
      </p:sp>
      <p:sp>
        <p:nvSpPr>
          <p:cNvPr id="16" name="object 16"/>
          <p:cNvSpPr txBox="1"/>
          <p:nvPr/>
        </p:nvSpPr>
        <p:spPr>
          <a:xfrm>
            <a:off x="1738646" y="6751902"/>
            <a:ext cx="2675881" cy="145571"/>
          </a:xfrm>
          <a:prstGeom prst="rect">
            <a:avLst/>
          </a:prstGeom>
        </p:spPr>
        <p:txBody>
          <a:bodyPr vert="horz" wrap="square" lIns="0" tIns="0" rIns="0" bIns="0" rtlCol="0">
            <a:spAutoFit/>
          </a:bodyPr>
          <a:lstStyle/>
          <a:p>
            <a:pPr marL="0" marR="0">
              <a:lnSpc>
                <a:spcPts val="846"/>
              </a:lnSpc>
              <a:spcBef>
                <a:spcPts val="0"/>
              </a:spcBef>
              <a:spcAft>
                <a:spcPts val="0"/>
              </a:spcAft>
            </a:pPr>
            <a:r>
              <a:rPr sz="750" dirty="0">
                <a:solidFill>
                  <a:srgbClr val="535557"/>
                </a:solidFill>
                <a:latin typeface="Arial"/>
                <a:cs typeface="Arial"/>
              </a:rPr>
              <a:t>Bettina Baumann with the entire </a:t>
            </a:r>
            <a:r>
              <a:rPr sz="750" b="1" dirty="0">
                <a:solidFill>
                  <a:srgbClr val="537898"/>
                </a:solidFill>
                <a:latin typeface="Arial"/>
                <a:cs typeface="Arial"/>
              </a:rPr>
              <a:t>VIVAVIS ACADEMY </a:t>
            </a:r>
            <a:r>
              <a:rPr sz="750" dirty="0">
                <a:solidFill>
                  <a:srgbClr val="535557"/>
                </a:solidFill>
                <a:latin typeface="Arial"/>
                <a:cs typeface="Arial"/>
              </a:rPr>
              <a:t>team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0680700" cy="7556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40634" y="54262"/>
            <a:ext cx="1451617" cy="144691"/>
          </a:xfrm>
          <a:prstGeom prst="rect">
            <a:avLst/>
          </a:prstGeom>
        </p:spPr>
        <p:txBody>
          <a:bodyPr vert="horz" wrap="square" lIns="0" tIns="0" rIns="0" bIns="0" rtlCol="0">
            <a:spAutoFit/>
          </a:bodyPr>
          <a:lstStyle/>
          <a:p>
            <a:pPr marL="0" marR="0">
              <a:lnSpc>
                <a:spcPts val="839"/>
              </a:lnSpc>
              <a:spcBef>
                <a:spcPts val="0"/>
              </a:spcBef>
              <a:spcAft>
                <a:spcPts val="0"/>
              </a:spcAft>
            </a:pPr>
            <a:r>
              <a:rPr sz="750" dirty="0">
                <a:solidFill>
                  <a:srgbClr val="000000"/>
                </a:solidFill>
                <a:latin typeface="Arial"/>
                <a:cs typeface="Arial"/>
              </a:rPr>
              <a:t>Machine Translated by Google</a:t>
            </a:r>
          </a:p>
        </p:txBody>
      </p:sp>
      <p:sp>
        <p:nvSpPr>
          <p:cNvPr id="4" name="object 4"/>
          <p:cNvSpPr txBox="1"/>
          <p:nvPr/>
        </p:nvSpPr>
        <p:spPr>
          <a:xfrm>
            <a:off x="9188493" y="5965464"/>
            <a:ext cx="588307" cy="130534"/>
          </a:xfrm>
          <a:prstGeom prst="rect">
            <a:avLst/>
          </a:prstGeom>
        </p:spPr>
        <p:txBody>
          <a:bodyPr vert="horz" wrap="square" lIns="0" tIns="0" rIns="0" bIns="0" rtlCol="0">
            <a:spAutoFit/>
          </a:bodyPr>
          <a:lstStyle/>
          <a:p>
            <a:pPr marL="0" marR="0">
              <a:lnSpc>
                <a:spcPts val="727"/>
              </a:lnSpc>
              <a:spcBef>
                <a:spcPts val="0"/>
              </a:spcBef>
              <a:spcAft>
                <a:spcPts val="0"/>
              </a:spcAft>
            </a:pPr>
            <a:r>
              <a:rPr sz="650" dirty="0">
                <a:solidFill>
                  <a:srgbClr val="535557"/>
                </a:solidFill>
                <a:latin typeface="Arial"/>
                <a:cs typeface="Arial"/>
              </a:rPr>
              <a:t>VIVAVIS AG</a:t>
            </a:r>
          </a:p>
        </p:txBody>
      </p:sp>
      <p:sp>
        <p:nvSpPr>
          <p:cNvPr id="5" name="object 5"/>
          <p:cNvSpPr txBox="1"/>
          <p:nvPr/>
        </p:nvSpPr>
        <p:spPr>
          <a:xfrm>
            <a:off x="9010044" y="6102561"/>
            <a:ext cx="721626" cy="130534"/>
          </a:xfrm>
          <a:prstGeom prst="rect">
            <a:avLst/>
          </a:prstGeom>
        </p:spPr>
        <p:txBody>
          <a:bodyPr vert="horz" wrap="square" lIns="0" tIns="0" rIns="0" bIns="0" rtlCol="0">
            <a:spAutoFit/>
          </a:bodyPr>
          <a:lstStyle/>
          <a:p>
            <a:pPr marL="0" marR="0">
              <a:lnSpc>
                <a:spcPts val="727"/>
              </a:lnSpc>
              <a:spcBef>
                <a:spcPts val="0"/>
              </a:spcBef>
              <a:spcAft>
                <a:spcPts val="0"/>
              </a:spcAft>
            </a:pPr>
            <a:r>
              <a:rPr sz="650" dirty="0">
                <a:solidFill>
                  <a:srgbClr val="535557"/>
                </a:solidFill>
                <a:latin typeface="Arial"/>
                <a:cs typeface="Arial"/>
              </a:rPr>
              <a:t>Nobelstrasse 18</a:t>
            </a:r>
          </a:p>
        </p:txBody>
      </p:sp>
      <p:sp>
        <p:nvSpPr>
          <p:cNvPr id="6" name="object 6"/>
          <p:cNvSpPr txBox="1"/>
          <p:nvPr/>
        </p:nvSpPr>
        <p:spPr>
          <a:xfrm>
            <a:off x="8991205" y="6258965"/>
            <a:ext cx="698790" cy="248323"/>
          </a:xfrm>
          <a:prstGeom prst="rect">
            <a:avLst/>
          </a:prstGeom>
        </p:spPr>
        <p:txBody>
          <a:bodyPr vert="horz" wrap="square" lIns="0" tIns="0" rIns="0" bIns="0" rtlCol="0">
            <a:spAutoFit/>
          </a:bodyPr>
          <a:lstStyle/>
          <a:p>
            <a:pPr marL="0" marR="0">
              <a:lnSpc>
                <a:spcPts val="727"/>
              </a:lnSpc>
              <a:spcBef>
                <a:spcPts val="0"/>
              </a:spcBef>
              <a:spcAft>
                <a:spcPts val="0"/>
              </a:spcAft>
            </a:pPr>
            <a:r>
              <a:rPr sz="650" dirty="0">
                <a:solidFill>
                  <a:srgbClr val="535557"/>
                </a:solidFill>
                <a:latin typeface="Arial"/>
                <a:cs typeface="Arial"/>
              </a:rPr>
              <a:t>76275 Ettlingen</a:t>
            </a:r>
          </a:p>
          <a:p>
            <a:pPr marL="149003" marR="0">
              <a:lnSpc>
                <a:spcPts val="727"/>
              </a:lnSpc>
              <a:spcBef>
                <a:spcPts val="249"/>
              </a:spcBef>
              <a:spcAft>
                <a:spcPts val="0"/>
              </a:spcAft>
            </a:pPr>
            <a:r>
              <a:rPr sz="650" dirty="0">
                <a:solidFill>
                  <a:srgbClr val="535557"/>
                </a:solidFill>
                <a:latin typeface="Arial"/>
                <a:cs typeface="Arial"/>
              </a:rPr>
              <a:t>Germany</a:t>
            </a:r>
          </a:p>
        </p:txBody>
      </p:sp>
      <p:sp>
        <p:nvSpPr>
          <p:cNvPr id="7" name="object 7"/>
          <p:cNvSpPr txBox="1"/>
          <p:nvPr/>
        </p:nvSpPr>
        <p:spPr>
          <a:xfrm>
            <a:off x="8893239" y="6650946"/>
            <a:ext cx="774745" cy="130534"/>
          </a:xfrm>
          <a:prstGeom prst="rect">
            <a:avLst/>
          </a:prstGeom>
        </p:spPr>
        <p:txBody>
          <a:bodyPr vert="horz" wrap="square" lIns="0" tIns="0" rIns="0" bIns="0" rtlCol="0">
            <a:spAutoFit/>
          </a:bodyPr>
          <a:lstStyle/>
          <a:p>
            <a:pPr marL="0" marR="0">
              <a:lnSpc>
                <a:spcPts val="727"/>
              </a:lnSpc>
              <a:spcBef>
                <a:spcPts val="0"/>
              </a:spcBef>
              <a:spcAft>
                <a:spcPts val="0"/>
              </a:spcAft>
            </a:pPr>
            <a:r>
              <a:rPr sz="650" dirty="0">
                <a:solidFill>
                  <a:srgbClr val="535557"/>
                </a:solidFill>
                <a:latin typeface="Arial"/>
                <a:cs typeface="Arial"/>
              </a:rPr>
              <a:t>T +49 7243 218 0</a:t>
            </a:r>
          </a:p>
        </p:txBody>
      </p:sp>
      <p:sp>
        <p:nvSpPr>
          <p:cNvPr id="8" name="object 8"/>
          <p:cNvSpPr txBox="1"/>
          <p:nvPr/>
        </p:nvSpPr>
        <p:spPr>
          <a:xfrm>
            <a:off x="8766501" y="6800609"/>
            <a:ext cx="881590" cy="255064"/>
          </a:xfrm>
          <a:prstGeom prst="rect">
            <a:avLst/>
          </a:prstGeom>
        </p:spPr>
        <p:txBody>
          <a:bodyPr vert="horz" wrap="square" lIns="0" tIns="0" rIns="0" bIns="0" rtlCol="0">
            <a:spAutoFit/>
          </a:bodyPr>
          <a:lstStyle/>
          <a:p>
            <a:pPr marL="34709" marR="0">
              <a:lnSpc>
                <a:spcPts val="727"/>
              </a:lnSpc>
              <a:spcBef>
                <a:spcPts val="0"/>
              </a:spcBef>
              <a:spcAft>
                <a:spcPts val="0"/>
              </a:spcAft>
            </a:pPr>
            <a:r>
              <a:rPr sz="650" dirty="0">
                <a:solidFill>
                  <a:srgbClr val="535557"/>
                </a:solidFill>
                <a:latin typeface="Arial"/>
                <a:cs typeface="Arial"/>
              </a:rPr>
              <a:t>E info@vivavis.com</a:t>
            </a:r>
          </a:p>
          <a:p>
            <a:pPr marL="0" marR="0">
              <a:lnSpc>
                <a:spcPts val="727"/>
              </a:lnSpc>
              <a:spcBef>
                <a:spcPts val="252"/>
              </a:spcBef>
              <a:spcAft>
                <a:spcPts val="0"/>
              </a:spcAft>
            </a:pPr>
            <a:r>
              <a:rPr sz="650" dirty="0">
                <a:solidFill>
                  <a:srgbClr val="535557"/>
                </a:solidFill>
                <a:latin typeface="Arial"/>
                <a:cs typeface="Arial"/>
              </a:rPr>
              <a:t>www.vivavis.com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0680700" cy="7556500"/>
          </a:xfrm>
          <a:prstGeom prst="rect">
            <a:avLst/>
          </a:prstGeom>
          <a:blipFill>
            <a:blip r:embed="rId2" cstate="print"/>
            <a:stretch>
              <a:fillRect/>
            </a:stretch>
          </a:blipFill>
        </p:spPr>
        <p:txBody>
          <a:bodyPr wrap="square" lIns="0" tIns="0" rIns="0" bIns="0" rtlCol="0">
            <a:spAutoFit/>
          </a:bodyPr>
          <a:lstStyle/>
          <a:p>
            <a:endParaRPr dirty="0"/>
          </a:p>
        </p:txBody>
      </p:sp>
      <p:sp>
        <p:nvSpPr>
          <p:cNvPr id="4" name="object 4"/>
          <p:cNvSpPr txBox="1"/>
          <p:nvPr/>
        </p:nvSpPr>
        <p:spPr>
          <a:xfrm>
            <a:off x="509405" y="303562"/>
            <a:ext cx="1770054" cy="89768"/>
          </a:xfrm>
          <a:prstGeom prst="rect">
            <a:avLst/>
          </a:prstGeom>
        </p:spPr>
        <p:txBody>
          <a:bodyPr vert="horz" wrap="square" lIns="0" tIns="0" rIns="0" bIns="0" rtlCol="0">
            <a:spAutoFit/>
          </a:bodyPr>
          <a:lstStyle/>
          <a:p>
            <a:pPr marL="0" marR="0">
              <a:lnSpc>
                <a:spcPts val="705"/>
              </a:lnSpc>
              <a:spcBef>
                <a:spcPts val="0"/>
              </a:spcBef>
              <a:spcAft>
                <a:spcPts val="0"/>
              </a:spcAft>
            </a:pPr>
            <a:r>
              <a:rPr sz="650" dirty="0">
                <a:solidFill>
                  <a:srgbClr val="FFFFFF"/>
                </a:solidFill>
                <a:latin typeface="Arial"/>
                <a:cs typeface="Arial"/>
              </a:rPr>
              <a:t>|</a:t>
            </a:r>
            <a:r>
              <a:rPr sz="650" spc="-10" dirty="0">
                <a:solidFill>
                  <a:srgbClr val="FFFFFF"/>
                </a:solidFill>
                <a:latin typeface="Arial"/>
                <a:cs typeface="Arial"/>
              </a:rPr>
              <a:t> </a:t>
            </a:r>
            <a:r>
              <a:rPr sz="650" dirty="0">
                <a:solidFill>
                  <a:srgbClr val="FFFFFF"/>
                </a:solidFill>
                <a:latin typeface="Arial"/>
                <a:cs typeface="Arial"/>
              </a:rPr>
              <a:t>Automation </a:t>
            </a:r>
            <a:r>
              <a:rPr sz="650" spc="-10" dirty="0">
                <a:solidFill>
                  <a:srgbClr val="FFFFFF"/>
                </a:solidFill>
                <a:latin typeface="Arial"/>
                <a:cs typeface="Arial"/>
              </a:rPr>
              <a:t>and</a:t>
            </a:r>
            <a:r>
              <a:rPr sz="650" dirty="0">
                <a:solidFill>
                  <a:srgbClr val="FFFFFF"/>
                </a:solidFill>
                <a:latin typeface="Arial"/>
                <a:cs typeface="Arial"/>
              </a:rPr>
              <a:t> remote control technology</a:t>
            </a:r>
          </a:p>
        </p:txBody>
      </p:sp>
      <p:sp>
        <p:nvSpPr>
          <p:cNvPr id="5" name="object 5"/>
          <p:cNvSpPr txBox="1"/>
          <p:nvPr/>
        </p:nvSpPr>
        <p:spPr>
          <a:xfrm>
            <a:off x="7134470" y="776470"/>
            <a:ext cx="1114015" cy="241573"/>
          </a:xfrm>
          <a:prstGeom prst="rect">
            <a:avLst/>
          </a:prstGeom>
        </p:spPr>
        <p:txBody>
          <a:bodyPr vert="horz" wrap="square" lIns="0" tIns="0" rIns="0" bIns="0" rtlCol="0">
            <a:spAutoFit/>
          </a:bodyPr>
          <a:lstStyle/>
          <a:p>
            <a:pPr marL="0" marR="0">
              <a:lnSpc>
                <a:spcPts val="1602"/>
              </a:lnSpc>
              <a:spcBef>
                <a:spcPts val="0"/>
              </a:spcBef>
              <a:spcAft>
                <a:spcPts val="0"/>
              </a:spcAft>
            </a:pPr>
            <a:r>
              <a:rPr sz="1450" b="1" dirty="0">
                <a:solidFill>
                  <a:srgbClr val="537898"/>
                </a:solidFill>
                <a:latin typeface="Arial"/>
                <a:cs typeface="Arial"/>
              </a:rPr>
              <a:t>Device and</a:t>
            </a:r>
          </a:p>
        </p:txBody>
      </p:sp>
      <p:sp>
        <p:nvSpPr>
          <p:cNvPr id="6" name="object 6"/>
          <p:cNvSpPr txBox="1"/>
          <p:nvPr/>
        </p:nvSpPr>
        <p:spPr>
          <a:xfrm>
            <a:off x="505700" y="810388"/>
            <a:ext cx="1214731" cy="241573"/>
          </a:xfrm>
          <a:prstGeom prst="rect">
            <a:avLst/>
          </a:prstGeom>
        </p:spPr>
        <p:txBody>
          <a:bodyPr vert="horz" wrap="square" lIns="0" tIns="0" rIns="0" bIns="0" rtlCol="0">
            <a:spAutoFit/>
          </a:bodyPr>
          <a:lstStyle/>
          <a:p>
            <a:pPr marL="0" marR="0">
              <a:lnSpc>
                <a:spcPts val="1602"/>
              </a:lnSpc>
              <a:spcBef>
                <a:spcPts val="0"/>
              </a:spcBef>
              <a:spcAft>
                <a:spcPts val="0"/>
              </a:spcAft>
            </a:pPr>
            <a:r>
              <a:rPr sz="1450" b="1" dirty="0">
                <a:solidFill>
                  <a:srgbClr val="537898"/>
                </a:solidFill>
                <a:latin typeface="Arial"/>
                <a:cs typeface="Arial"/>
              </a:rPr>
              <a:t>Automation/</a:t>
            </a:r>
          </a:p>
        </p:txBody>
      </p:sp>
      <p:sp>
        <p:nvSpPr>
          <p:cNvPr id="7" name="object 7"/>
          <p:cNvSpPr txBox="1"/>
          <p:nvPr/>
        </p:nvSpPr>
        <p:spPr>
          <a:xfrm>
            <a:off x="3814199" y="810388"/>
            <a:ext cx="1214732" cy="241573"/>
          </a:xfrm>
          <a:prstGeom prst="rect">
            <a:avLst/>
          </a:prstGeom>
        </p:spPr>
        <p:txBody>
          <a:bodyPr vert="horz" wrap="square" lIns="0" tIns="0" rIns="0" bIns="0" rtlCol="0">
            <a:spAutoFit/>
          </a:bodyPr>
          <a:lstStyle/>
          <a:p>
            <a:pPr marL="0" marR="0">
              <a:lnSpc>
                <a:spcPts val="1602"/>
              </a:lnSpc>
              <a:spcBef>
                <a:spcPts val="0"/>
              </a:spcBef>
              <a:spcAft>
                <a:spcPts val="0"/>
              </a:spcAft>
            </a:pPr>
            <a:r>
              <a:rPr sz="1450" b="1" dirty="0">
                <a:solidFill>
                  <a:srgbClr val="537898"/>
                </a:solidFill>
                <a:latin typeface="Arial"/>
                <a:cs typeface="Arial"/>
              </a:rPr>
              <a:t>Automation/</a:t>
            </a:r>
          </a:p>
        </p:txBody>
      </p:sp>
      <p:sp>
        <p:nvSpPr>
          <p:cNvPr id="8" name="object 8"/>
          <p:cNvSpPr txBox="1"/>
          <p:nvPr/>
        </p:nvSpPr>
        <p:spPr>
          <a:xfrm>
            <a:off x="502757" y="1057118"/>
            <a:ext cx="2730737" cy="348679"/>
          </a:xfrm>
          <a:prstGeom prst="rect">
            <a:avLst/>
          </a:prstGeom>
        </p:spPr>
        <p:txBody>
          <a:bodyPr vert="horz" wrap="square" lIns="0" tIns="0" rIns="0" bIns="0" rtlCol="0">
            <a:spAutoFit/>
          </a:bodyPr>
          <a:lstStyle/>
          <a:p>
            <a:pPr marL="14716" marR="0">
              <a:lnSpc>
                <a:spcPts val="1300"/>
              </a:lnSpc>
              <a:spcBef>
                <a:spcPts val="0"/>
              </a:spcBef>
              <a:spcAft>
                <a:spcPts val="0"/>
              </a:spcAft>
            </a:pPr>
            <a:r>
              <a:rPr sz="1150" b="1" spc="10" dirty="0">
                <a:solidFill>
                  <a:srgbClr val="537898"/>
                </a:solidFill>
                <a:latin typeface="Arial"/>
                <a:cs typeface="Arial"/>
              </a:rPr>
              <a:t>ACOS</a:t>
            </a:r>
            <a:r>
              <a:rPr sz="1150" b="1" dirty="0">
                <a:solidFill>
                  <a:srgbClr val="537898"/>
                </a:solidFill>
                <a:latin typeface="Arial"/>
                <a:cs typeface="Arial"/>
              </a:rPr>
              <a:t> 7</a:t>
            </a:r>
            <a:r>
              <a:rPr sz="1150" b="1" spc="12" dirty="0">
                <a:solidFill>
                  <a:srgbClr val="537898"/>
                </a:solidFill>
                <a:latin typeface="Arial"/>
                <a:cs typeface="Arial"/>
              </a:rPr>
              <a:t> </a:t>
            </a:r>
            <a:r>
              <a:rPr sz="1150" b="1" dirty="0">
                <a:solidFill>
                  <a:srgbClr val="537898"/>
                </a:solidFill>
                <a:latin typeface="Arial"/>
                <a:cs typeface="Arial"/>
              </a:rPr>
              <a:t>series remote terminal units</a:t>
            </a:r>
          </a:p>
          <a:p>
            <a:pPr marL="0" marR="0">
              <a:lnSpc>
                <a:spcPts val="1151"/>
              </a:lnSpc>
              <a:spcBef>
                <a:spcPts val="0"/>
              </a:spcBef>
              <a:spcAft>
                <a:spcPts val="0"/>
              </a:spcAft>
            </a:pPr>
            <a:r>
              <a:rPr sz="1050" b="1" dirty="0">
                <a:solidFill>
                  <a:srgbClr val="79C366"/>
                </a:solidFill>
                <a:latin typeface="Arial"/>
                <a:cs typeface="Arial"/>
              </a:rPr>
              <a:t>–</a:t>
            </a:r>
            <a:r>
              <a:rPr sz="1050" b="1" spc="-16" dirty="0">
                <a:solidFill>
                  <a:srgbClr val="79C366"/>
                </a:solidFill>
                <a:latin typeface="Arial"/>
                <a:cs typeface="Arial"/>
              </a:rPr>
              <a:t> </a:t>
            </a:r>
            <a:r>
              <a:rPr sz="1050" b="1" spc="-10" dirty="0">
                <a:solidFill>
                  <a:srgbClr val="79C366"/>
                </a:solidFill>
                <a:latin typeface="Arial"/>
                <a:cs typeface="Arial"/>
              </a:rPr>
              <a:t>Basic</a:t>
            </a:r>
            <a:r>
              <a:rPr sz="1050" b="1" dirty="0">
                <a:solidFill>
                  <a:srgbClr val="79C366"/>
                </a:solidFill>
                <a:latin typeface="Arial"/>
                <a:cs typeface="Arial"/>
              </a:rPr>
              <a:t> </a:t>
            </a:r>
            <a:r>
              <a:rPr sz="1050" b="1" spc="-11" dirty="0">
                <a:solidFill>
                  <a:srgbClr val="79C366"/>
                </a:solidFill>
                <a:latin typeface="Arial"/>
                <a:cs typeface="Arial"/>
              </a:rPr>
              <a:t>knowledge</a:t>
            </a:r>
            <a:r>
              <a:rPr sz="1050" b="1" dirty="0">
                <a:solidFill>
                  <a:srgbClr val="79C366"/>
                </a:solidFill>
                <a:latin typeface="Arial"/>
                <a:cs typeface="Arial"/>
              </a:rPr>
              <a:t> –</a:t>
            </a:r>
          </a:p>
        </p:txBody>
      </p:sp>
      <p:sp>
        <p:nvSpPr>
          <p:cNvPr id="9" name="object 9"/>
          <p:cNvSpPr txBox="1"/>
          <p:nvPr/>
        </p:nvSpPr>
        <p:spPr>
          <a:xfrm>
            <a:off x="3811256" y="1057118"/>
            <a:ext cx="2730737" cy="386794"/>
          </a:xfrm>
          <a:prstGeom prst="rect">
            <a:avLst/>
          </a:prstGeom>
        </p:spPr>
        <p:txBody>
          <a:bodyPr vert="horz" wrap="square" lIns="0" tIns="0" rIns="0" bIns="0" rtlCol="0">
            <a:spAutoFit/>
          </a:bodyPr>
          <a:lstStyle/>
          <a:p>
            <a:pPr marL="14716" marR="0">
              <a:lnSpc>
                <a:spcPts val="1300"/>
              </a:lnSpc>
              <a:spcBef>
                <a:spcPts val="0"/>
              </a:spcBef>
              <a:spcAft>
                <a:spcPts val="0"/>
              </a:spcAft>
            </a:pPr>
            <a:r>
              <a:rPr sz="1150" b="1" spc="10" dirty="0">
                <a:solidFill>
                  <a:srgbClr val="537898"/>
                </a:solidFill>
                <a:latin typeface="Arial"/>
                <a:cs typeface="Arial"/>
              </a:rPr>
              <a:t>ACOS</a:t>
            </a:r>
            <a:r>
              <a:rPr sz="1150" b="1" dirty="0">
                <a:solidFill>
                  <a:srgbClr val="537898"/>
                </a:solidFill>
                <a:latin typeface="Arial"/>
                <a:cs typeface="Arial"/>
              </a:rPr>
              <a:t> 7</a:t>
            </a:r>
            <a:r>
              <a:rPr sz="1150" b="1" spc="12" dirty="0">
                <a:solidFill>
                  <a:srgbClr val="537898"/>
                </a:solidFill>
                <a:latin typeface="Arial"/>
                <a:cs typeface="Arial"/>
              </a:rPr>
              <a:t> </a:t>
            </a:r>
            <a:r>
              <a:rPr sz="1150" b="1" dirty="0">
                <a:solidFill>
                  <a:srgbClr val="537898"/>
                </a:solidFill>
                <a:latin typeface="Arial"/>
                <a:cs typeface="Arial"/>
              </a:rPr>
              <a:t>series remote terminal units</a:t>
            </a:r>
          </a:p>
          <a:p>
            <a:pPr marL="0" marR="0">
              <a:lnSpc>
                <a:spcPts val="1406"/>
              </a:lnSpc>
              <a:spcBef>
                <a:spcPts val="0"/>
              </a:spcBef>
              <a:spcAft>
                <a:spcPts val="0"/>
              </a:spcAft>
            </a:pPr>
            <a:r>
              <a:rPr sz="1350" b="1" dirty="0">
                <a:solidFill>
                  <a:srgbClr val="79C366"/>
                </a:solidFill>
                <a:latin typeface="Arial"/>
                <a:cs typeface="Arial"/>
              </a:rPr>
              <a:t>– Advanced –</a:t>
            </a:r>
          </a:p>
        </p:txBody>
      </p:sp>
      <p:sp>
        <p:nvSpPr>
          <p:cNvPr id="10" name="object 10"/>
          <p:cNvSpPr txBox="1"/>
          <p:nvPr/>
        </p:nvSpPr>
        <p:spPr>
          <a:xfrm>
            <a:off x="7134470" y="1026087"/>
            <a:ext cx="1822348" cy="241573"/>
          </a:xfrm>
          <a:prstGeom prst="rect">
            <a:avLst/>
          </a:prstGeom>
        </p:spPr>
        <p:txBody>
          <a:bodyPr vert="horz" wrap="square" lIns="0" tIns="0" rIns="0" bIns="0" rtlCol="0">
            <a:spAutoFit/>
          </a:bodyPr>
          <a:lstStyle/>
          <a:p>
            <a:pPr marL="0" marR="0">
              <a:lnSpc>
                <a:spcPts val="1602"/>
              </a:lnSpc>
              <a:spcBef>
                <a:spcPts val="0"/>
              </a:spcBef>
              <a:spcAft>
                <a:spcPts val="0"/>
              </a:spcAft>
            </a:pPr>
            <a:r>
              <a:rPr sz="1450" b="1" dirty="0">
                <a:solidFill>
                  <a:srgbClr val="537898"/>
                </a:solidFill>
                <a:latin typeface="Arial"/>
                <a:cs typeface="Arial"/>
              </a:rPr>
              <a:t>Patch </a:t>
            </a:r>
            <a:r>
              <a:rPr sz="1450" b="1" spc="-10" dirty="0">
                <a:solidFill>
                  <a:srgbClr val="537898"/>
                </a:solidFill>
                <a:latin typeface="Arial"/>
                <a:cs typeface="Arial"/>
              </a:rPr>
              <a:t>management</a:t>
            </a:r>
          </a:p>
        </p:txBody>
      </p:sp>
      <p:sp>
        <p:nvSpPr>
          <p:cNvPr id="11" name="object 11"/>
          <p:cNvSpPr txBox="1"/>
          <p:nvPr/>
        </p:nvSpPr>
        <p:spPr>
          <a:xfrm>
            <a:off x="866575" y="1634607"/>
            <a:ext cx="773255" cy="132704"/>
          </a:xfrm>
          <a:prstGeom prst="rect">
            <a:avLst/>
          </a:prstGeom>
        </p:spPr>
        <p:txBody>
          <a:bodyPr vert="horz" wrap="square" lIns="0" tIns="0" rIns="0" bIns="0" rtlCol="0">
            <a:spAutoFit/>
          </a:bodyPr>
          <a:lstStyle/>
          <a:p>
            <a:pPr marL="0" marR="0">
              <a:lnSpc>
                <a:spcPts val="744"/>
              </a:lnSpc>
              <a:spcBef>
                <a:spcPts val="0"/>
              </a:spcBef>
              <a:spcAft>
                <a:spcPts val="0"/>
              </a:spcAft>
            </a:pPr>
            <a:r>
              <a:rPr sz="650" b="1" dirty="0">
                <a:solidFill>
                  <a:srgbClr val="535557"/>
                </a:solidFill>
                <a:latin typeface="Arial"/>
                <a:cs typeface="Arial"/>
              </a:rPr>
              <a:t>Target audience</a:t>
            </a:r>
          </a:p>
        </p:txBody>
      </p:sp>
      <p:sp>
        <p:nvSpPr>
          <p:cNvPr id="12" name="object 12"/>
          <p:cNvSpPr txBox="1"/>
          <p:nvPr/>
        </p:nvSpPr>
        <p:spPr>
          <a:xfrm>
            <a:off x="4175073" y="1634607"/>
            <a:ext cx="773256" cy="132704"/>
          </a:xfrm>
          <a:prstGeom prst="rect">
            <a:avLst/>
          </a:prstGeom>
        </p:spPr>
        <p:txBody>
          <a:bodyPr vert="horz" wrap="square" lIns="0" tIns="0" rIns="0" bIns="0" rtlCol="0">
            <a:spAutoFit/>
          </a:bodyPr>
          <a:lstStyle/>
          <a:p>
            <a:pPr marL="0" marR="0">
              <a:lnSpc>
                <a:spcPts val="744"/>
              </a:lnSpc>
              <a:spcBef>
                <a:spcPts val="0"/>
              </a:spcBef>
              <a:spcAft>
                <a:spcPts val="0"/>
              </a:spcAft>
            </a:pPr>
            <a:r>
              <a:rPr sz="650" b="1" dirty="0">
                <a:solidFill>
                  <a:srgbClr val="535557"/>
                </a:solidFill>
                <a:latin typeface="Arial"/>
                <a:cs typeface="Arial"/>
              </a:rPr>
              <a:t>Target audience</a:t>
            </a:r>
          </a:p>
        </p:txBody>
      </p:sp>
      <p:sp>
        <p:nvSpPr>
          <p:cNvPr id="13" name="object 13"/>
          <p:cNvSpPr txBox="1"/>
          <p:nvPr/>
        </p:nvSpPr>
        <p:spPr>
          <a:xfrm>
            <a:off x="7483573" y="1634608"/>
            <a:ext cx="773255" cy="132704"/>
          </a:xfrm>
          <a:prstGeom prst="rect">
            <a:avLst/>
          </a:prstGeom>
        </p:spPr>
        <p:txBody>
          <a:bodyPr vert="horz" wrap="square" lIns="0" tIns="0" rIns="0" bIns="0" rtlCol="0">
            <a:spAutoFit/>
          </a:bodyPr>
          <a:lstStyle/>
          <a:p>
            <a:pPr marL="0" marR="0">
              <a:lnSpc>
                <a:spcPts val="744"/>
              </a:lnSpc>
              <a:spcBef>
                <a:spcPts val="0"/>
              </a:spcBef>
              <a:spcAft>
                <a:spcPts val="0"/>
              </a:spcAft>
            </a:pPr>
            <a:r>
              <a:rPr sz="650" b="1" dirty="0">
                <a:solidFill>
                  <a:srgbClr val="535557"/>
                </a:solidFill>
                <a:latin typeface="Arial"/>
                <a:cs typeface="Arial"/>
              </a:rPr>
              <a:t>Target audience</a:t>
            </a:r>
          </a:p>
        </p:txBody>
      </p:sp>
      <p:sp>
        <p:nvSpPr>
          <p:cNvPr id="14" name="object 14"/>
          <p:cNvSpPr txBox="1"/>
          <p:nvPr/>
        </p:nvSpPr>
        <p:spPr>
          <a:xfrm>
            <a:off x="868110" y="1763208"/>
            <a:ext cx="2235379" cy="205184"/>
          </a:xfrm>
          <a:prstGeom prst="rect">
            <a:avLst/>
          </a:prstGeom>
        </p:spPr>
        <p:txBody>
          <a:bodyPr vert="horz" wrap="square" lIns="0" tIns="0" rIns="0" bIns="0" rtlCol="0">
            <a:spAutoFit/>
          </a:bodyPr>
          <a:lstStyle/>
          <a:p>
            <a:pPr marL="4567" marR="0">
              <a:lnSpc>
                <a:spcPts val="705"/>
              </a:lnSpc>
              <a:spcBef>
                <a:spcPts val="0"/>
              </a:spcBef>
              <a:spcAft>
                <a:spcPts val="0"/>
              </a:spcAft>
            </a:pPr>
            <a:r>
              <a:rPr sz="650" dirty="0">
                <a:solidFill>
                  <a:srgbClr val="535557"/>
                </a:solidFill>
                <a:latin typeface="Arial"/>
                <a:cs typeface="Arial"/>
              </a:rPr>
              <a:t>This course is</a:t>
            </a:r>
            <a:r>
              <a:rPr sz="650" spc="-10" dirty="0">
                <a:solidFill>
                  <a:srgbClr val="535557"/>
                </a:solidFill>
                <a:latin typeface="Arial"/>
                <a:cs typeface="Arial"/>
              </a:rPr>
              <a:t> </a:t>
            </a:r>
            <a:r>
              <a:rPr sz="650" dirty="0">
                <a:solidFill>
                  <a:srgbClr val="535557"/>
                </a:solidFill>
                <a:latin typeface="Arial"/>
                <a:cs typeface="Arial"/>
              </a:rPr>
              <a:t>designed for beginners with </a:t>
            </a:r>
            <a:r>
              <a:rPr sz="650" spc="-10" dirty="0">
                <a:solidFill>
                  <a:srgbClr val="535557"/>
                </a:solidFill>
                <a:latin typeface="Arial"/>
                <a:cs typeface="Arial"/>
              </a:rPr>
              <a:t>no</a:t>
            </a:r>
            <a:r>
              <a:rPr sz="650" dirty="0">
                <a:solidFill>
                  <a:srgbClr val="535557"/>
                </a:solidFill>
                <a:latin typeface="Arial"/>
                <a:cs typeface="Arial"/>
              </a:rPr>
              <a:t> prior</a:t>
            </a:r>
          </a:p>
          <a:p>
            <a:pPr marL="0" marR="0">
              <a:lnSpc>
                <a:spcPts val="705"/>
              </a:lnSpc>
              <a:spcBef>
                <a:spcPts val="191"/>
              </a:spcBef>
              <a:spcAft>
                <a:spcPts val="0"/>
              </a:spcAft>
            </a:pPr>
            <a:r>
              <a:rPr sz="650" spc="-10" dirty="0">
                <a:solidFill>
                  <a:srgbClr val="535557"/>
                </a:solidFill>
                <a:latin typeface="Arial"/>
                <a:cs typeface="Arial"/>
              </a:rPr>
              <a:t>knowledge</a:t>
            </a:r>
            <a:r>
              <a:rPr sz="650" dirty="0">
                <a:solidFill>
                  <a:srgbClr val="535557"/>
                </a:solidFill>
                <a:latin typeface="Arial"/>
                <a:cs typeface="Arial"/>
              </a:rPr>
              <a:t> </a:t>
            </a:r>
            <a:r>
              <a:rPr sz="650" spc="-10" dirty="0">
                <a:solidFill>
                  <a:srgbClr val="535557"/>
                </a:solidFill>
                <a:latin typeface="Arial"/>
                <a:cs typeface="Arial"/>
              </a:rPr>
              <a:t>of</a:t>
            </a:r>
            <a:r>
              <a:rPr sz="650" dirty="0">
                <a:solidFill>
                  <a:srgbClr val="535557"/>
                </a:solidFill>
                <a:latin typeface="Arial"/>
                <a:cs typeface="Arial"/>
              </a:rPr>
              <a:t> remote control </a:t>
            </a:r>
            <a:r>
              <a:rPr sz="650" spc="-10" dirty="0">
                <a:solidFill>
                  <a:srgbClr val="535557"/>
                </a:solidFill>
                <a:latin typeface="Arial"/>
                <a:cs typeface="Arial"/>
              </a:rPr>
              <a:t>and</a:t>
            </a:r>
            <a:r>
              <a:rPr sz="650" dirty="0">
                <a:solidFill>
                  <a:srgbClr val="535557"/>
                </a:solidFill>
                <a:latin typeface="Arial"/>
                <a:cs typeface="Arial"/>
              </a:rPr>
              <a:t> automation technology.</a:t>
            </a:r>
          </a:p>
        </p:txBody>
      </p:sp>
      <p:sp>
        <p:nvSpPr>
          <p:cNvPr id="15" name="object 15"/>
          <p:cNvSpPr txBox="1"/>
          <p:nvPr/>
        </p:nvSpPr>
        <p:spPr>
          <a:xfrm>
            <a:off x="4172384" y="1759095"/>
            <a:ext cx="2520521" cy="385717"/>
          </a:xfrm>
          <a:prstGeom prst="rect">
            <a:avLst/>
          </a:prstGeom>
        </p:spPr>
        <p:txBody>
          <a:bodyPr vert="horz" wrap="square" lIns="0" tIns="0" rIns="0" bIns="0" rtlCol="0">
            <a:spAutoFit/>
          </a:bodyPr>
          <a:lstStyle/>
          <a:p>
            <a:pPr marL="0" marR="0">
              <a:lnSpc>
                <a:spcPts val="705"/>
              </a:lnSpc>
              <a:spcBef>
                <a:spcPts val="0"/>
              </a:spcBef>
              <a:spcAft>
                <a:spcPts val="0"/>
              </a:spcAft>
            </a:pPr>
            <a:r>
              <a:rPr sz="650" dirty="0">
                <a:solidFill>
                  <a:srgbClr val="535557"/>
                </a:solidFill>
                <a:latin typeface="Arial"/>
                <a:cs typeface="Arial"/>
              </a:rPr>
              <a:t>Participants </a:t>
            </a:r>
            <a:r>
              <a:rPr sz="650" spc="-12" dirty="0">
                <a:solidFill>
                  <a:srgbClr val="535557"/>
                </a:solidFill>
                <a:latin typeface="Arial"/>
                <a:cs typeface="Arial"/>
              </a:rPr>
              <a:t>who</a:t>
            </a:r>
            <a:r>
              <a:rPr sz="650" dirty="0">
                <a:solidFill>
                  <a:srgbClr val="535557"/>
                </a:solidFill>
                <a:latin typeface="Arial"/>
                <a:cs typeface="Arial"/>
              </a:rPr>
              <a:t> </a:t>
            </a:r>
            <a:r>
              <a:rPr sz="650" spc="-10" dirty="0">
                <a:solidFill>
                  <a:srgbClr val="535557"/>
                </a:solidFill>
                <a:latin typeface="Arial"/>
                <a:cs typeface="Arial"/>
              </a:rPr>
              <a:t>have</a:t>
            </a:r>
            <a:r>
              <a:rPr sz="650" dirty="0">
                <a:solidFill>
                  <a:srgbClr val="535557"/>
                </a:solidFill>
                <a:latin typeface="Arial"/>
                <a:cs typeface="Arial"/>
              </a:rPr>
              <a:t> already completed the basic </a:t>
            </a:r>
            <a:r>
              <a:rPr sz="650" spc="-10" dirty="0">
                <a:solidFill>
                  <a:srgbClr val="535557"/>
                </a:solidFill>
                <a:latin typeface="Arial"/>
                <a:cs typeface="Arial"/>
              </a:rPr>
              <a:t>knowledge</a:t>
            </a:r>
          </a:p>
          <a:p>
            <a:pPr marL="4338" marR="0">
              <a:lnSpc>
                <a:spcPts val="705"/>
              </a:lnSpc>
              <a:spcBef>
                <a:spcPts val="325"/>
              </a:spcBef>
              <a:spcAft>
                <a:spcPts val="0"/>
              </a:spcAft>
            </a:pPr>
            <a:r>
              <a:rPr sz="650" dirty="0">
                <a:solidFill>
                  <a:srgbClr val="535557"/>
                </a:solidFill>
                <a:latin typeface="Arial"/>
                <a:cs typeface="Arial"/>
              </a:rPr>
              <a:t>course </a:t>
            </a:r>
            <a:r>
              <a:rPr sz="650" spc="-10" dirty="0">
                <a:solidFill>
                  <a:srgbClr val="535557"/>
                </a:solidFill>
                <a:latin typeface="Arial"/>
                <a:cs typeface="Arial"/>
              </a:rPr>
              <a:t>or</a:t>
            </a:r>
            <a:r>
              <a:rPr sz="650" dirty="0">
                <a:solidFill>
                  <a:srgbClr val="535557"/>
                </a:solidFill>
                <a:latin typeface="Arial"/>
                <a:cs typeface="Arial"/>
              </a:rPr>
              <a:t> </a:t>
            </a:r>
            <a:r>
              <a:rPr sz="650" spc="-10" dirty="0">
                <a:solidFill>
                  <a:srgbClr val="535557"/>
                </a:solidFill>
                <a:latin typeface="Arial"/>
                <a:cs typeface="Arial"/>
              </a:rPr>
              <a:t>have</a:t>
            </a:r>
            <a:r>
              <a:rPr sz="650" dirty="0">
                <a:solidFill>
                  <a:srgbClr val="535557"/>
                </a:solidFill>
                <a:latin typeface="Arial"/>
                <a:cs typeface="Arial"/>
              </a:rPr>
              <a:t> comparable basic </a:t>
            </a:r>
            <a:r>
              <a:rPr sz="650" spc="-10" dirty="0">
                <a:solidFill>
                  <a:srgbClr val="535557"/>
                </a:solidFill>
                <a:latin typeface="Arial"/>
                <a:cs typeface="Arial"/>
              </a:rPr>
              <a:t>knowledge</a:t>
            </a:r>
            <a:r>
              <a:rPr sz="650" dirty="0">
                <a:solidFill>
                  <a:srgbClr val="535557"/>
                </a:solidFill>
                <a:latin typeface="Arial"/>
                <a:cs typeface="Arial"/>
              </a:rPr>
              <a:t> in</a:t>
            </a:r>
            <a:r>
              <a:rPr sz="650" spc="-11" dirty="0">
                <a:solidFill>
                  <a:srgbClr val="535557"/>
                </a:solidFill>
                <a:latin typeface="Arial"/>
                <a:cs typeface="Arial"/>
              </a:rPr>
              <a:t> </a:t>
            </a:r>
            <a:r>
              <a:rPr sz="650" dirty="0">
                <a:solidFill>
                  <a:srgbClr val="535557"/>
                </a:solidFill>
                <a:latin typeface="Arial"/>
                <a:cs typeface="Arial"/>
              </a:rPr>
              <a:t>remote control </a:t>
            </a:r>
            <a:r>
              <a:rPr sz="650" spc="-10" dirty="0">
                <a:solidFill>
                  <a:srgbClr val="535557"/>
                </a:solidFill>
                <a:latin typeface="Arial"/>
                <a:cs typeface="Arial"/>
              </a:rPr>
              <a:t>and</a:t>
            </a:r>
          </a:p>
          <a:p>
            <a:pPr marL="6622" marR="0">
              <a:lnSpc>
                <a:spcPts val="705"/>
              </a:lnSpc>
              <a:spcBef>
                <a:spcPts val="293"/>
              </a:spcBef>
              <a:spcAft>
                <a:spcPts val="0"/>
              </a:spcAft>
            </a:pPr>
            <a:r>
              <a:rPr sz="650" dirty="0">
                <a:solidFill>
                  <a:srgbClr val="535557"/>
                </a:solidFill>
                <a:latin typeface="Arial"/>
                <a:cs typeface="Arial"/>
              </a:rPr>
              <a:t>automation technology </a:t>
            </a:r>
            <a:r>
              <a:rPr sz="650" spc="-10" dirty="0">
                <a:solidFill>
                  <a:srgbClr val="535557"/>
                </a:solidFill>
                <a:latin typeface="Arial"/>
                <a:cs typeface="Arial"/>
              </a:rPr>
              <a:t>can</a:t>
            </a:r>
            <a:r>
              <a:rPr sz="650" dirty="0">
                <a:solidFill>
                  <a:srgbClr val="535557"/>
                </a:solidFill>
                <a:latin typeface="Arial"/>
                <a:cs typeface="Arial"/>
              </a:rPr>
              <a:t> </a:t>
            </a:r>
            <a:r>
              <a:rPr sz="650" spc="-10" dirty="0">
                <a:solidFill>
                  <a:srgbClr val="535557"/>
                </a:solidFill>
                <a:latin typeface="Arial"/>
                <a:cs typeface="Arial"/>
              </a:rPr>
              <a:t>deepen</a:t>
            </a:r>
            <a:r>
              <a:rPr sz="650" dirty="0">
                <a:solidFill>
                  <a:srgbClr val="535557"/>
                </a:solidFill>
                <a:latin typeface="Arial"/>
                <a:cs typeface="Arial"/>
              </a:rPr>
              <a:t> their skills in</a:t>
            </a:r>
            <a:r>
              <a:rPr sz="650" spc="-11" dirty="0">
                <a:solidFill>
                  <a:srgbClr val="535557"/>
                </a:solidFill>
                <a:latin typeface="Arial"/>
                <a:cs typeface="Arial"/>
              </a:rPr>
              <a:t> </a:t>
            </a:r>
            <a:r>
              <a:rPr sz="650" dirty="0">
                <a:solidFill>
                  <a:srgbClr val="535557"/>
                </a:solidFill>
                <a:latin typeface="Arial"/>
                <a:cs typeface="Arial"/>
              </a:rPr>
              <a:t>this seminar.</a:t>
            </a:r>
          </a:p>
        </p:txBody>
      </p:sp>
      <p:sp>
        <p:nvSpPr>
          <p:cNvPr id="16" name="object 16"/>
          <p:cNvSpPr txBox="1"/>
          <p:nvPr/>
        </p:nvSpPr>
        <p:spPr>
          <a:xfrm>
            <a:off x="7489674" y="1763208"/>
            <a:ext cx="2899806" cy="381605"/>
          </a:xfrm>
          <a:prstGeom prst="rect">
            <a:avLst/>
          </a:prstGeom>
        </p:spPr>
        <p:txBody>
          <a:bodyPr vert="horz" wrap="square" lIns="0" tIns="0" rIns="0" bIns="0" rtlCol="0">
            <a:spAutoFit/>
          </a:bodyPr>
          <a:lstStyle/>
          <a:p>
            <a:pPr marL="0" marR="0">
              <a:lnSpc>
                <a:spcPts val="705"/>
              </a:lnSpc>
              <a:spcBef>
                <a:spcPts val="0"/>
              </a:spcBef>
              <a:spcAft>
                <a:spcPts val="0"/>
              </a:spcAft>
            </a:pPr>
            <a:r>
              <a:rPr sz="650" spc="-11" dirty="0">
                <a:solidFill>
                  <a:srgbClr val="535557"/>
                </a:solidFill>
                <a:latin typeface="Arial"/>
                <a:cs typeface="Arial"/>
              </a:rPr>
              <a:t>The</a:t>
            </a:r>
            <a:r>
              <a:rPr sz="650" dirty="0">
                <a:solidFill>
                  <a:srgbClr val="535557"/>
                </a:solidFill>
                <a:latin typeface="Arial"/>
                <a:cs typeface="Arial"/>
              </a:rPr>
              <a:t> course is</a:t>
            </a:r>
            <a:r>
              <a:rPr sz="650" spc="-10" dirty="0">
                <a:solidFill>
                  <a:srgbClr val="535557"/>
                </a:solidFill>
                <a:latin typeface="Arial"/>
                <a:cs typeface="Arial"/>
              </a:rPr>
              <a:t> aimed</a:t>
            </a:r>
            <a:r>
              <a:rPr sz="650" dirty="0">
                <a:solidFill>
                  <a:srgbClr val="535557"/>
                </a:solidFill>
                <a:latin typeface="Arial"/>
                <a:cs typeface="Arial"/>
              </a:rPr>
              <a:t> </a:t>
            </a:r>
            <a:r>
              <a:rPr sz="650" spc="-10" dirty="0">
                <a:solidFill>
                  <a:srgbClr val="535557"/>
                </a:solidFill>
                <a:latin typeface="Arial"/>
                <a:cs typeface="Arial"/>
              </a:rPr>
              <a:t>at</a:t>
            </a:r>
            <a:r>
              <a:rPr sz="650" dirty="0">
                <a:solidFill>
                  <a:srgbClr val="535557"/>
                </a:solidFill>
                <a:latin typeface="Arial"/>
                <a:cs typeface="Arial"/>
              </a:rPr>
              <a:t> system</a:t>
            </a:r>
            <a:r>
              <a:rPr sz="650" spc="-12" dirty="0">
                <a:solidFill>
                  <a:srgbClr val="535557"/>
                </a:solidFill>
                <a:latin typeface="Arial"/>
                <a:cs typeface="Arial"/>
              </a:rPr>
              <a:t> </a:t>
            </a:r>
            <a:r>
              <a:rPr sz="650" dirty="0">
                <a:solidFill>
                  <a:srgbClr val="535557"/>
                </a:solidFill>
                <a:latin typeface="Arial"/>
                <a:cs typeface="Arial"/>
              </a:rPr>
              <a:t>administrators </a:t>
            </a:r>
            <a:r>
              <a:rPr sz="650" spc="-12" dirty="0">
                <a:solidFill>
                  <a:srgbClr val="535557"/>
                </a:solidFill>
                <a:latin typeface="Arial"/>
                <a:cs typeface="Arial"/>
              </a:rPr>
              <a:t>who</a:t>
            </a:r>
            <a:r>
              <a:rPr sz="650" dirty="0">
                <a:solidFill>
                  <a:srgbClr val="535557"/>
                </a:solidFill>
                <a:latin typeface="Arial"/>
                <a:cs typeface="Arial"/>
              </a:rPr>
              <a:t> are responsible for</a:t>
            </a:r>
          </a:p>
          <a:p>
            <a:pPr marL="0" marR="0">
              <a:lnSpc>
                <a:spcPts val="705"/>
              </a:lnSpc>
              <a:spcBef>
                <a:spcPts val="293"/>
              </a:spcBef>
              <a:spcAft>
                <a:spcPts val="0"/>
              </a:spcAft>
            </a:pPr>
            <a:r>
              <a:rPr sz="650" dirty="0">
                <a:solidFill>
                  <a:srgbClr val="535557"/>
                </a:solidFill>
                <a:latin typeface="Arial"/>
                <a:cs typeface="Arial"/>
              </a:rPr>
              <a:t>remote terminal units </a:t>
            </a:r>
            <a:r>
              <a:rPr sz="650" spc="-10" dirty="0">
                <a:solidFill>
                  <a:srgbClr val="535557"/>
                </a:solidFill>
                <a:latin typeface="Arial"/>
                <a:cs typeface="Arial"/>
              </a:rPr>
              <a:t>and</a:t>
            </a:r>
            <a:r>
              <a:rPr sz="650" dirty="0">
                <a:solidFill>
                  <a:srgbClr val="535557"/>
                </a:solidFill>
                <a:latin typeface="Arial"/>
                <a:cs typeface="Arial"/>
              </a:rPr>
              <a:t> their software </a:t>
            </a:r>
            <a:r>
              <a:rPr sz="650" spc="-10" dirty="0">
                <a:solidFill>
                  <a:srgbClr val="535557"/>
                </a:solidFill>
                <a:latin typeface="Arial"/>
                <a:cs typeface="Arial"/>
              </a:rPr>
              <a:t>maintenance.</a:t>
            </a:r>
          </a:p>
          <a:p>
            <a:pPr marL="0" marR="0">
              <a:lnSpc>
                <a:spcPts val="705"/>
              </a:lnSpc>
              <a:spcBef>
                <a:spcPts val="293"/>
              </a:spcBef>
              <a:spcAft>
                <a:spcPts val="0"/>
              </a:spcAft>
            </a:pPr>
            <a:r>
              <a:rPr sz="650" dirty="0">
                <a:solidFill>
                  <a:srgbClr val="535557"/>
                </a:solidFill>
                <a:latin typeface="Arial"/>
                <a:cs typeface="Arial"/>
              </a:rPr>
              <a:t>A</a:t>
            </a:r>
            <a:r>
              <a:rPr sz="650" spc="-17" dirty="0">
                <a:solidFill>
                  <a:srgbClr val="535557"/>
                </a:solidFill>
                <a:latin typeface="Arial"/>
                <a:cs typeface="Arial"/>
              </a:rPr>
              <a:t> </a:t>
            </a:r>
            <a:r>
              <a:rPr sz="650" spc="-10" dirty="0">
                <a:solidFill>
                  <a:srgbClr val="535557"/>
                </a:solidFill>
                <a:latin typeface="Arial"/>
                <a:cs typeface="Arial"/>
              </a:rPr>
              <a:t>key</a:t>
            </a:r>
            <a:r>
              <a:rPr sz="650" dirty="0">
                <a:solidFill>
                  <a:srgbClr val="535557"/>
                </a:solidFill>
                <a:latin typeface="Arial"/>
                <a:cs typeface="Arial"/>
              </a:rPr>
              <a:t> issue is</a:t>
            </a:r>
            <a:r>
              <a:rPr sz="650" spc="-10" dirty="0">
                <a:solidFill>
                  <a:srgbClr val="535557"/>
                </a:solidFill>
                <a:latin typeface="Arial"/>
                <a:cs typeface="Arial"/>
              </a:rPr>
              <a:t> </a:t>
            </a:r>
            <a:r>
              <a:rPr sz="650" dirty="0">
                <a:solidFill>
                  <a:srgbClr val="535557"/>
                </a:solidFill>
                <a:latin typeface="Arial"/>
                <a:cs typeface="Arial"/>
              </a:rPr>
              <a:t>patch </a:t>
            </a:r>
            <a:r>
              <a:rPr sz="650" spc="-10" dirty="0">
                <a:solidFill>
                  <a:srgbClr val="535557"/>
                </a:solidFill>
                <a:latin typeface="Arial"/>
                <a:cs typeface="Arial"/>
              </a:rPr>
              <a:t>and</a:t>
            </a:r>
            <a:r>
              <a:rPr sz="650" dirty="0">
                <a:solidFill>
                  <a:srgbClr val="535557"/>
                </a:solidFill>
                <a:latin typeface="Arial"/>
                <a:cs typeface="Arial"/>
              </a:rPr>
              <a:t> device </a:t>
            </a:r>
            <a:r>
              <a:rPr sz="650" spc="-11" dirty="0">
                <a:solidFill>
                  <a:srgbClr val="535557"/>
                </a:solidFill>
                <a:latin typeface="Arial"/>
                <a:cs typeface="Arial"/>
              </a:rPr>
              <a:t>management</a:t>
            </a:r>
            <a:r>
              <a:rPr sz="650" dirty="0">
                <a:solidFill>
                  <a:srgbClr val="535557"/>
                </a:solidFill>
                <a:latin typeface="Arial"/>
                <a:cs typeface="Arial"/>
              </a:rPr>
              <a:t> via a</a:t>
            </a:r>
            <a:r>
              <a:rPr sz="650" spc="-15" dirty="0">
                <a:solidFill>
                  <a:srgbClr val="535557"/>
                </a:solidFill>
                <a:latin typeface="Arial"/>
                <a:cs typeface="Arial"/>
              </a:rPr>
              <a:t> </a:t>
            </a:r>
            <a:r>
              <a:rPr sz="650" dirty="0">
                <a:solidFill>
                  <a:srgbClr val="535557"/>
                </a:solidFill>
                <a:latin typeface="Arial"/>
                <a:cs typeface="Arial"/>
              </a:rPr>
              <a:t>centralized update server.</a:t>
            </a:r>
          </a:p>
        </p:txBody>
      </p:sp>
      <p:sp>
        <p:nvSpPr>
          <p:cNvPr id="17" name="object 17"/>
          <p:cNvSpPr txBox="1"/>
          <p:nvPr/>
        </p:nvSpPr>
        <p:spPr>
          <a:xfrm>
            <a:off x="865027" y="2017064"/>
            <a:ext cx="2587439" cy="218008"/>
          </a:xfrm>
          <a:prstGeom prst="rect">
            <a:avLst/>
          </a:prstGeom>
        </p:spPr>
        <p:txBody>
          <a:bodyPr vert="horz" wrap="square" lIns="0" tIns="0" rIns="0" bIns="0" rtlCol="0">
            <a:spAutoFit/>
          </a:bodyPr>
          <a:lstStyle/>
          <a:p>
            <a:pPr marL="0" marR="0">
              <a:lnSpc>
                <a:spcPts val="705"/>
              </a:lnSpc>
              <a:spcBef>
                <a:spcPts val="0"/>
              </a:spcBef>
              <a:spcAft>
                <a:spcPts val="0"/>
              </a:spcAft>
            </a:pPr>
            <a:r>
              <a:rPr lang="de-DE" sz="650" dirty="0" err="1">
                <a:solidFill>
                  <a:srgbClr val="535557"/>
                </a:solidFill>
                <a:latin typeface="Arial"/>
                <a:cs typeface="Arial"/>
              </a:rPr>
              <a:t>It</a:t>
            </a:r>
            <a:r>
              <a:rPr lang="de-DE" sz="650" dirty="0">
                <a:solidFill>
                  <a:srgbClr val="535557"/>
                </a:solidFill>
                <a:latin typeface="Arial"/>
                <a:cs typeface="Arial"/>
              </a:rPr>
              <a:t> </a:t>
            </a:r>
            <a:r>
              <a:rPr sz="650" dirty="0">
                <a:solidFill>
                  <a:srgbClr val="535557"/>
                </a:solidFill>
                <a:latin typeface="Arial"/>
                <a:cs typeface="Arial"/>
              </a:rPr>
              <a:t>is</a:t>
            </a:r>
            <a:r>
              <a:rPr sz="650" spc="-10" dirty="0">
                <a:solidFill>
                  <a:srgbClr val="535557"/>
                </a:solidFill>
                <a:latin typeface="Arial"/>
                <a:cs typeface="Arial"/>
              </a:rPr>
              <a:t> </a:t>
            </a:r>
            <a:r>
              <a:rPr sz="650" dirty="0">
                <a:solidFill>
                  <a:srgbClr val="535557"/>
                </a:solidFill>
                <a:latin typeface="Arial"/>
                <a:cs typeface="Arial"/>
              </a:rPr>
              <a:t>ideal for </a:t>
            </a:r>
            <a:r>
              <a:rPr sz="650" spc="-10" dirty="0">
                <a:solidFill>
                  <a:srgbClr val="535557"/>
                </a:solidFill>
                <a:latin typeface="Arial"/>
                <a:cs typeface="Arial"/>
              </a:rPr>
              <a:t>new</a:t>
            </a:r>
            <a:r>
              <a:rPr sz="650" dirty="0">
                <a:solidFill>
                  <a:srgbClr val="535557"/>
                </a:solidFill>
                <a:latin typeface="Arial"/>
                <a:cs typeface="Arial"/>
              </a:rPr>
              <a:t> </a:t>
            </a:r>
            <a:r>
              <a:rPr sz="650" spc="-10" dirty="0">
                <a:solidFill>
                  <a:srgbClr val="535557"/>
                </a:solidFill>
                <a:latin typeface="Arial"/>
                <a:cs typeface="Arial"/>
              </a:rPr>
              <a:t>employees,</a:t>
            </a:r>
            <a:r>
              <a:rPr sz="650" dirty="0">
                <a:solidFill>
                  <a:srgbClr val="535557"/>
                </a:solidFill>
                <a:latin typeface="Arial"/>
                <a:cs typeface="Arial"/>
              </a:rPr>
              <a:t> career changers, </a:t>
            </a:r>
            <a:r>
              <a:rPr sz="650" spc="-10" dirty="0">
                <a:solidFill>
                  <a:srgbClr val="535557"/>
                </a:solidFill>
                <a:latin typeface="Arial"/>
                <a:cs typeface="Arial"/>
              </a:rPr>
              <a:t>or</a:t>
            </a:r>
            <a:r>
              <a:rPr sz="650" dirty="0">
                <a:solidFill>
                  <a:srgbClr val="535557"/>
                </a:solidFill>
                <a:latin typeface="Arial"/>
                <a:cs typeface="Arial"/>
              </a:rPr>
              <a:t> </a:t>
            </a:r>
            <a:r>
              <a:rPr sz="650" spc="-10" dirty="0">
                <a:solidFill>
                  <a:srgbClr val="535557"/>
                </a:solidFill>
                <a:latin typeface="Arial"/>
                <a:cs typeface="Arial"/>
              </a:rPr>
              <a:t>anyone</a:t>
            </a:r>
            <a:r>
              <a:rPr sz="650" dirty="0">
                <a:solidFill>
                  <a:srgbClr val="535557"/>
                </a:solidFill>
                <a:latin typeface="Arial"/>
                <a:cs typeface="Arial"/>
              </a:rPr>
              <a:t> working with</a:t>
            </a:r>
          </a:p>
          <a:p>
            <a:pPr marL="7650" marR="0">
              <a:lnSpc>
                <a:spcPts val="705"/>
              </a:lnSpc>
              <a:spcBef>
                <a:spcPts val="293"/>
              </a:spcBef>
              <a:spcAft>
                <a:spcPts val="0"/>
              </a:spcAft>
            </a:pPr>
            <a:r>
              <a:rPr sz="650" spc="-10" dirty="0">
                <a:solidFill>
                  <a:srgbClr val="535557"/>
                </a:solidFill>
                <a:latin typeface="Arial"/>
                <a:cs typeface="Arial"/>
              </a:rPr>
              <a:t>VIVAVIS</a:t>
            </a:r>
            <a:r>
              <a:rPr sz="650" dirty="0">
                <a:solidFill>
                  <a:srgbClr val="535557"/>
                </a:solidFill>
                <a:latin typeface="Arial"/>
                <a:cs typeface="Arial"/>
              </a:rPr>
              <a:t> remote control </a:t>
            </a:r>
            <a:r>
              <a:rPr sz="650" spc="-10" dirty="0">
                <a:solidFill>
                  <a:srgbClr val="535557"/>
                </a:solidFill>
                <a:latin typeface="Arial"/>
                <a:cs typeface="Arial"/>
              </a:rPr>
              <a:t>systems</a:t>
            </a:r>
            <a:r>
              <a:rPr sz="650" dirty="0">
                <a:solidFill>
                  <a:srgbClr val="535557"/>
                </a:solidFill>
                <a:latin typeface="Arial"/>
                <a:cs typeface="Arial"/>
              </a:rPr>
              <a:t> for the first time. Participants</a:t>
            </a:r>
          </a:p>
        </p:txBody>
      </p:sp>
      <p:sp>
        <p:nvSpPr>
          <p:cNvPr id="18" name="object 18"/>
          <p:cNvSpPr txBox="1"/>
          <p:nvPr/>
        </p:nvSpPr>
        <p:spPr>
          <a:xfrm>
            <a:off x="868224" y="2270921"/>
            <a:ext cx="2467381" cy="235369"/>
          </a:xfrm>
          <a:prstGeom prst="rect">
            <a:avLst/>
          </a:prstGeom>
        </p:spPr>
        <p:txBody>
          <a:bodyPr vert="horz" wrap="square" lIns="0" tIns="0" rIns="0" bIns="0" rtlCol="0">
            <a:spAutoFit/>
          </a:bodyPr>
          <a:lstStyle/>
          <a:p>
            <a:pPr marL="228" marR="0">
              <a:lnSpc>
                <a:spcPts val="705"/>
              </a:lnSpc>
              <a:spcBef>
                <a:spcPts val="0"/>
              </a:spcBef>
              <a:spcAft>
                <a:spcPts val="0"/>
              </a:spcAft>
            </a:pPr>
            <a:r>
              <a:rPr sz="650" dirty="0">
                <a:solidFill>
                  <a:srgbClr val="535557"/>
                </a:solidFill>
                <a:latin typeface="Arial"/>
                <a:cs typeface="Arial"/>
              </a:rPr>
              <a:t>will receive a</a:t>
            </a:r>
            <a:r>
              <a:rPr sz="650" spc="-15" dirty="0">
                <a:solidFill>
                  <a:srgbClr val="535557"/>
                </a:solidFill>
                <a:latin typeface="Arial"/>
                <a:cs typeface="Arial"/>
              </a:rPr>
              <a:t> </a:t>
            </a:r>
            <a:r>
              <a:rPr sz="650" dirty="0">
                <a:solidFill>
                  <a:srgbClr val="535557"/>
                </a:solidFill>
                <a:latin typeface="Arial"/>
                <a:cs typeface="Arial"/>
              </a:rPr>
              <a:t>clear introduction to</a:t>
            </a:r>
            <a:r>
              <a:rPr sz="650" spc="-10" dirty="0">
                <a:solidFill>
                  <a:srgbClr val="535557"/>
                </a:solidFill>
                <a:latin typeface="Arial"/>
                <a:cs typeface="Arial"/>
              </a:rPr>
              <a:t> </a:t>
            </a:r>
            <a:r>
              <a:rPr sz="650" dirty="0">
                <a:solidFill>
                  <a:srgbClr val="535557"/>
                </a:solidFill>
                <a:latin typeface="Arial"/>
                <a:cs typeface="Arial"/>
              </a:rPr>
              <a:t>the technical fundamentals </a:t>
            </a:r>
            <a:r>
              <a:rPr sz="650" spc="-10" dirty="0">
                <a:solidFill>
                  <a:srgbClr val="535557"/>
                </a:solidFill>
                <a:latin typeface="Arial"/>
                <a:cs typeface="Arial"/>
              </a:rPr>
              <a:t>and</a:t>
            </a:r>
          </a:p>
          <a:p>
            <a:pPr marL="0" marR="0">
              <a:lnSpc>
                <a:spcPts val="705"/>
              </a:lnSpc>
              <a:spcBef>
                <a:spcPts val="191"/>
              </a:spcBef>
              <a:spcAft>
                <a:spcPts val="0"/>
              </a:spcAft>
            </a:pPr>
            <a:r>
              <a:rPr sz="650" dirty="0">
                <a:solidFill>
                  <a:srgbClr val="535557"/>
                </a:solidFill>
                <a:latin typeface="Arial"/>
                <a:cs typeface="Arial"/>
              </a:rPr>
              <a:t>operation </a:t>
            </a:r>
            <a:r>
              <a:rPr sz="650" spc="-10" dirty="0">
                <a:solidFill>
                  <a:srgbClr val="535557"/>
                </a:solidFill>
                <a:latin typeface="Arial"/>
                <a:cs typeface="Arial"/>
              </a:rPr>
              <a:t>of</a:t>
            </a:r>
            <a:r>
              <a:rPr sz="650" dirty="0">
                <a:solidFill>
                  <a:srgbClr val="535557"/>
                </a:solidFill>
                <a:latin typeface="Arial"/>
                <a:cs typeface="Arial"/>
              </a:rPr>
              <a:t> remote control technology.</a:t>
            </a:r>
          </a:p>
        </p:txBody>
      </p:sp>
      <p:sp>
        <p:nvSpPr>
          <p:cNvPr id="19" name="object 19"/>
          <p:cNvSpPr txBox="1"/>
          <p:nvPr/>
        </p:nvSpPr>
        <p:spPr>
          <a:xfrm>
            <a:off x="4181176" y="2270921"/>
            <a:ext cx="2471540" cy="254676"/>
          </a:xfrm>
          <a:prstGeom prst="rect">
            <a:avLst/>
          </a:prstGeom>
        </p:spPr>
        <p:txBody>
          <a:bodyPr vert="horz" wrap="square" lIns="0" tIns="0" rIns="0" bIns="0" rtlCol="0">
            <a:spAutoFit/>
          </a:bodyPr>
          <a:lstStyle/>
          <a:p>
            <a:pPr marL="0" marR="0">
              <a:lnSpc>
                <a:spcPts val="705"/>
              </a:lnSpc>
              <a:spcBef>
                <a:spcPts val="0"/>
              </a:spcBef>
              <a:spcAft>
                <a:spcPts val="0"/>
              </a:spcAft>
            </a:pPr>
            <a:r>
              <a:rPr sz="650" dirty="0">
                <a:solidFill>
                  <a:srgbClr val="535557"/>
                </a:solidFill>
                <a:latin typeface="Arial"/>
                <a:cs typeface="Arial"/>
              </a:rPr>
              <a:t>It is</a:t>
            </a:r>
            <a:r>
              <a:rPr sz="650" spc="-10" dirty="0">
                <a:solidFill>
                  <a:srgbClr val="535557"/>
                </a:solidFill>
                <a:latin typeface="Arial"/>
                <a:cs typeface="Arial"/>
              </a:rPr>
              <a:t> </a:t>
            </a:r>
            <a:r>
              <a:rPr sz="650" dirty="0">
                <a:solidFill>
                  <a:srgbClr val="535557"/>
                </a:solidFill>
                <a:latin typeface="Arial"/>
                <a:cs typeface="Arial"/>
              </a:rPr>
              <a:t>suitable for users </a:t>
            </a:r>
            <a:r>
              <a:rPr sz="650" spc="-12" dirty="0">
                <a:solidFill>
                  <a:srgbClr val="535557"/>
                </a:solidFill>
                <a:latin typeface="Arial"/>
                <a:cs typeface="Arial"/>
              </a:rPr>
              <a:t>who</a:t>
            </a:r>
            <a:r>
              <a:rPr sz="650" dirty="0">
                <a:solidFill>
                  <a:srgbClr val="535557"/>
                </a:solidFill>
                <a:latin typeface="Arial"/>
                <a:cs typeface="Arial"/>
              </a:rPr>
              <a:t> </a:t>
            </a:r>
            <a:r>
              <a:rPr sz="650" spc="-11" dirty="0">
                <a:solidFill>
                  <a:srgbClr val="535557"/>
                </a:solidFill>
                <a:latin typeface="Arial"/>
                <a:cs typeface="Arial"/>
              </a:rPr>
              <a:t>want</a:t>
            </a:r>
            <a:r>
              <a:rPr sz="650" dirty="0">
                <a:solidFill>
                  <a:srgbClr val="535557"/>
                </a:solidFill>
                <a:latin typeface="Arial"/>
                <a:cs typeface="Arial"/>
              </a:rPr>
              <a:t> to</a:t>
            </a:r>
            <a:r>
              <a:rPr sz="650" spc="-10" dirty="0">
                <a:solidFill>
                  <a:srgbClr val="535557"/>
                </a:solidFill>
                <a:latin typeface="Arial"/>
                <a:cs typeface="Arial"/>
              </a:rPr>
              <a:t> use</a:t>
            </a:r>
            <a:r>
              <a:rPr sz="650" dirty="0">
                <a:solidFill>
                  <a:srgbClr val="535557"/>
                </a:solidFill>
                <a:latin typeface="Arial"/>
                <a:cs typeface="Arial"/>
              </a:rPr>
              <a:t> </a:t>
            </a:r>
            <a:r>
              <a:rPr sz="650" spc="-10" dirty="0">
                <a:solidFill>
                  <a:srgbClr val="535557"/>
                </a:solidFill>
                <a:latin typeface="Arial"/>
                <a:cs typeface="Arial"/>
              </a:rPr>
              <a:t>more</a:t>
            </a:r>
            <a:r>
              <a:rPr sz="650" dirty="0">
                <a:solidFill>
                  <a:srgbClr val="535557"/>
                </a:solidFill>
                <a:latin typeface="Arial"/>
                <a:cs typeface="Arial"/>
              </a:rPr>
              <a:t> </a:t>
            </a:r>
            <a:r>
              <a:rPr sz="650" spc="-10" dirty="0">
                <a:solidFill>
                  <a:srgbClr val="535557"/>
                </a:solidFill>
                <a:latin typeface="Arial"/>
                <a:cs typeface="Arial"/>
              </a:rPr>
              <a:t>complex</a:t>
            </a:r>
            <a:r>
              <a:rPr sz="650" dirty="0">
                <a:solidFill>
                  <a:srgbClr val="535557"/>
                </a:solidFill>
                <a:latin typeface="Arial"/>
                <a:cs typeface="Arial"/>
              </a:rPr>
              <a:t> functions </a:t>
            </a:r>
            <a:r>
              <a:rPr sz="650" spc="-10" dirty="0">
                <a:solidFill>
                  <a:srgbClr val="535557"/>
                </a:solidFill>
                <a:latin typeface="Arial"/>
                <a:cs typeface="Arial"/>
              </a:rPr>
              <a:t>of</a:t>
            </a:r>
          </a:p>
          <a:p>
            <a:pPr marL="0" marR="0">
              <a:lnSpc>
                <a:spcPts val="705"/>
              </a:lnSpc>
              <a:spcBef>
                <a:spcPts val="293"/>
              </a:spcBef>
              <a:spcAft>
                <a:spcPts val="0"/>
              </a:spcAft>
            </a:pPr>
            <a:r>
              <a:rPr sz="650" dirty="0">
                <a:solidFill>
                  <a:srgbClr val="535557"/>
                </a:solidFill>
                <a:latin typeface="Arial"/>
                <a:cs typeface="Arial"/>
              </a:rPr>
              <a:t>the </a:t>
            </a:r>
            <a:r>
              <a:rPr sz="650" spc="-10" dirty="0">
                <a:solidFill>
                  <a:srgbClr val="535557"/>
                </a:solidFill>
                <a:latin typeface="Arial"/>
                <a:cs typeface="Arial"/>
              </a:rPr>
              <a:t>systems</a:t>
            </a:r>
            <a:r>
              <a:rPr sz="650" dirty="0">
                <a:solidFill>
                  <a:srgbClr val="535557"/>
                </a:solidFill>
                <a:latin typeface="Arial"/>
                <a:cs typeface="Arial"/>
              </a:rPr>
              <a:t> safely.</a:t>
            </a:r>
          </a:p>
        </p:txBody>
      </p:sp>
      <p:sp>
        <p:nvSpPr>
          <p:cNvPr id="20" name="object 20"/>
          <p:cNvSpPr txBox="1"/>
          <p:nvPr/>
        </p:nvSpPr>
        <p:spPr>
          <a:xfrm>
            <a:off x="7481620" y="2413131"/>
            <a:ext cx="902436" cy="175189"/>
          </a:xfrm>
          <a:prstGeom prst="rect">
            <a:avLst/>
          </a:prstGeom>
        </p:spPr>
        <p:txBody>
          <a:bodyPr vert="horz" wrap="square" lIns="0" tIns="0" rIns="0" bIns="0" rtlCol="0">
            <a:spAutoFit/>
          </a:bodyPr>
          <a:lstStyle/>
          <a:p>
            <a:pPr marL="0" marR="0">
              <a:lnSpc>
                <a:spcPts val="1079"/>
              </a:lnSpc>
              <a:spcBef>
                <a:spcPts val="0"/>
              </a:spcBef>
              <a:spcAft>
                <a:spcPts val="0"/>
              </a:spcAft>
            </a:pPr>
            <a:r>
              <a:rPr sz="950" b="1" dirty="0">
                <a:solidFill>
                  <a:srgbClr val="535557"/>
                </a:solidFill>
                <a:latin typeface="Arial"/>
                <a:cs typeface="Arial"/>
              </a:rPr>
              <a:t>Requirement</a:t>
            </a:r>
          </a:p>
        </p:txBody>
      </p:sp>
      <p:sp>
        <p:nvSpPr>
          <p:cNvPr id="22" name="object 22"/>
          <p:cNvSpPr txBox="1"/>
          <p:nvPr/>
        </p:nvSpPr>
        <p:spPr>
          <a:xfrm>
            <a:off x="4173122" y="2665014"/>
            <a:ext cx="902436" cy="175189"/>
          </a:xfrm>
          <a:prstGeom prst="rect">
            <a:avLst/>
          </a:prstGeom>
        </p:spPr>
        <p:txBody>
          <a:bodyPr vert="horz" wrap="square" lIns="0" tIns="0" rIns="0" bIns="0" rtlCol="0">
            <a:spAutoFit/>
          </a:bodyPr>
          <a:lstStyle/>
          <a:p>
            <a:pPr marL="0" marR="0">
              <a:lnSpc>
                <a:spcPts val="1079"/>
              </a:lnSpc>
              <a:spcBef>
                <a:spcPts val="0"/>
              </a:spcBef>
              <a:spcAft>
                <a:spcPts val="0"/>
              </a:spcAft>
            </a:pPr>
            <a:r>
              <a:rPr sz="950" b="1" dirty="0">
                <a:solidFill>
                  <a:srgbClr val="535557"/>
                </a:solidFill>
                <a:latin typeface="Arial"/>
                <a:cs typeface="Arial"/>
              </a:rPr>
              <a:t>Requirement</a:t>
            </a:r>
          </a:p>
        </p:txBody>
      </p:sp>
      <p:sp>
        <p:nvSpPr>
          <p:cNvPr id="23" name="object 23"/>
          <p:cNvSpPr txBox="1"/>
          <p:nvPr/>
        </p:nvSpPr>
        <p:spPr>
          <a:xfrm>
            <a:off x="4181178" y="2808733"/>
            <a:ext cx="2554656" cy="269304"/>
          </a:xfrm>
          <a:prstGeom prst="rect">
            <a:avLst/>
          </a:prstGeom>
        </p:spPr>
        <p:txBody>
          <a:bodyPr vert="horz" wrap="square" lIns="0" tIns="0" rIns="0" bIns="0" rtlCol="0">
            <a:spAutoFit/>
          </a:bodyPr>
          <a:lstStyle/>
          <a:p>
            <a:pPr marL="14716">
              <a:lnSpc>
                <a:spcPts val="705"/>
              </a:lnSpc>
              <a:spcBef>
                <a:spcPts val="0"/>
              </a:spcBef>
            </a:pPr>
            <a:r>
              <a:rPr lang="en-US" sz="650" dirty="0">
                <a:solidFill>
                  <a:srgbClr val="535557"/>
                </a:solidFill>
                <a:latin typeface="Arial"/>
                <a:cs typeface="Arial"/>
              </a:rPr>
              <a:t>ACOS 7 series remote terminal units</a:t>
            </a:r>
          </a:p>
          <a:p>
            <a:pPr>
              <a:lnSpc>
                <a:spcPts val="705"/>
              </a:lnSpc>
            </a:pPr>
            <a:r>
              <a:rPr lang="en-US" sz="650" dirty="0">
                <a:solidFill>
                  <a:srgbClr val="535557"/>
                </a:solidFill>
                <a:latin typeface="Arial"/>
                <a:cs typeface="Arial"/>
              </a:rPr>
              <a:t>– Basic knowledge –</a:t>
            </a:r>
          </a:p>
          <a:p>
            <a:pPr marL="0" marR="0">
              <a:lnSpc>
                <a:spcPts val="705"/>
              </a:lnSpc>
              <a:spcBef>
                <a:spcPts val="0"/>
              </a:spcBef>
              <a:spcAft>
                <a:spcPts val="0"/>
              </a:spcAft>
            </a:pPr>
            <a:endParaRPr sz="650" spc="-11" dirty="0">
              <a:solidFill>
                <a:srgbClr val="535557"/>
              </a:solidFill>
              <a:latin typeface="Arial"/>
              <a:cs typeface="Arial"/>
            </a:endParaRPr>
          </a:p>
        </p:txBody>
      </p:sp>
      <p:sp>
        <p:nvSpPr>
          <p:cNvPr id="24" name="object 24"/>
          <p:cNvSpPr txBox="1"/>
          <p:nvPr/>
        </p:nvSpPr>
        <p:spPr>
          <a:xfrm>
            <a:off x="7489713" y="2809944"/>
            <a:ext cx="613101" cy="185147"/>
          </a:xfrm>
          <a:prstGeom prst="rect">
            <a:avLst/>
          </a:prstGeom>
        </p:spPr>
        <p:txBody>
          <a:bodyPr vert="horz" wrap="square" lIns="0" tIns="0" rIns="0" bIns="0" rtlCol="0">
            <a:spAutoFit/>
          </a:bodyPr>
          <a:lstStyle/>
          <a:p>
            <a:pPr marL="0" marR="0">
              <a:lnSpc>
                <a:spcPts val="1157"/>
              </a:lnSpc>
              <a:spcBef>
                <a:spcPts val="0"/>
              </a:spcBef>
              <a:spcAft>
                <a:spcPts val="0"/>
              </a:spcAft>
            </a:pPr>
            <a:r>
              <a:rPr sz="1050" b="1" dirty="0">
                <a:solidFill>
                  <a:srgbClr val="535557"/>
                </a:solidFill>
                <a:latin typeface="Arial"/>
                <a:cs typeface="Arial"/>
              </a:rPr>
              <a:t>Module</a:t>
            </a:r>
          </a:p>
        </p:txBody>
      </p:sp>
      <p:sp>
        <p:nvSpPr>
          <p:cNvPr id="25" name="object 25"/>
          <p:cNvSpPr txBox="1"/>
          <p:nvPr/>
        </p:nvSpPr>
        <p:spPr>
          <a:xfrm>
            <a:off x="864621" y="2925893"/>
            <a:ext cx="1066917" cy="270119"/>
          </a:xfrm>
          <a:prstGeom prst="rect">
            <a:avLst/>
          </a:prstGeom>
        </p:spPr>
        <p:txBody>
          <a:bodyPr vert="horz" wrap="square" lIns="0" tIns="0" rIns="0" bIns="0" rtlCol="0">
            <a:spAutoFit/>
          </a:bodyPr>
          <a:lstStyle/>
          <a:p>
            <a:pPr marL="0" marR="0">
              <a:lnSpc>
                <a:spcPts val="1079"/>
              </a:lnSpc>
              <a:spcBef>
                <a:spcPts val="0"/>
              </a:spcBef>
              <a:spcAft>
                <a:spcPts val="0"/>
              </a:spcAft>
            </a:pPr>
            <a:r>
              <a:rPr sz="950" b="1" dirty="0">
                <a:solidFill>
                  <a:srgbClr val="535557"/>
                </a:solidFill>
                <a:latin typeface="Arial"/>
                <a:cs typeface="Arial"/>
              </a:rPr>
              <a:t>Requirement</a:t>
            </a:r>
          </a:p>
          <a:p>
            <a:pPr marL="3488" marR="0">
              <a:lnSpc>
                <a:spcPts val="649"/>
              </a:lnSpc>
              <a:spcBef>
                <a:spcPts val="97"/>
              </a:spcBef>
              <a:spcAft>
                <a:spcPts val="0"/>
              </a:spcAft>
            </a:pPr>
            <a:r>
              <a:rPr sz="600" spc="-10" dirty="0">
                <a:solidFill>
                  <a:srgbClr val="535557"/>
                </a:solidFill>
                <a:latin typeface="Arial"/>
                <a:cs typeface="Arial"/>
              </a:rPr>
              <a:t>no</a:t>
            </a:r>
            <a:r>
              <a:rPr sz="600" dirty="0">
                <a:solidFill>
                  <a:srgbClr val="535557"/>
                </a:solidFill>
                <a:latin typeface="Arial"/>
                <a:cs typeface="Arial"/>
              </a:rPr>
              <a:t> prior </a:t>
            </a:r>
            <a:r>
              <a:rPr sz="600" spc="-10" dirty="0">
                <a:solidFill>
                  <a:srgbClr val="535557"/>
                </a:solidFill>
                <a:latin typeface="Arial"/>
                <a:cs typeface="Arial"/>
              </a:rPr>
              <a:t>knowledge</a:t>
            </a:r>
            <a:r>
              <a:rPr sz="600" dirty="0">
                <a:solidFill>
                  <a:srgbClr val="535557"/>
                </a:solidFill>
                <a:latin typeface="Arial"/>
                <a:cs typeface="Arial"/>
              </a:rPr>
              <a:t> required</a:t>
            </a:r>
          </a:p>
        </p:txBody>
      </p:sp>
      <p:sp>
        <p:nvSpPr>
          <p:cNvPr id="26" name="object 26"/>
          <p:cNvSpPr txBox="1"/>
          <p:nvPr/>
        </p:nvSpPr>
        <p:spPr>
          <a:xfrm>
            <a:off x="7490818" y="3004358"/>
            <a:ext cx="1233056" cy="417707"/>
          </a:xfrm>
          <a:prstGeom prst="rect">
            <a:avLst/>
          </a:prstGeom>
        </p:spPr>
        <p:txBody>
          <a:bodyPr vert="horz" wrap="square" lIns="0" tIns="0" rIns="0" bIns="0" rtlCol="0">
            <a:spAutoFit/>
          </a:bodyPr>
          <a:lstStyle/>
          <a:p>
            <a:pPr marL="0" marR="0">
              <a:lnSpc>
                <a:spcPts val="705"/>
              </a:lnSpc>
              <a:spcBef>
                <a:spcPts val="0"/>
              </a:spcBef>
              <a:spcAft>
                <a:spcPts val="0"/>
              </a:spcAft>
            </a:pPr>
            <a:r>
              <a:rPr sz="650" dirty="0">
                <a:solidFill>
                  <a:srgbClr val="535557"/>
                </a:solidFill>
                <a:latin typeface="Arial"/>
                <a:cs typeface="Arial"/>
              </a:rPr>
              <a:t>•</a:t>
            </a:r>
            <a:r>
              <a:rPr sz="650" spc="-11" dirty="0">
                <a:solidFill>
                  <a:srgbClr val="535557"/>
                </a:solidFill>
                <a:latin typeface="Arial"/>
                <a:cs typeface="Arial"/>
              </a:rPr>
              <a:t> </a:t>
            </a:r>
            <a:r>
              <a:rPr sz="650" dirty="0">
                <a:solidFill>
                  <a:srgbClr val="535557"/>
                </a:solidFill>
                <a:latin typeface="Arial"/>
                <a:cs typeface="Arial"/>
              </a:rPr>
              <a:t>Central </a:t>
            </a:r>
            <a:r>
              <a:rPr sz="650" spc="-10" dirty="0">
                <a:solidFill>
                  <a:srgbClr val="535557"/>
                </a:solidFill>
                <a:latin typeface="Arial"/>
                <a:cs typeface="Arial"/>
              </a:rPr>
              <a:t>user</a:t>
            </a:r>
            <a:r>
              <a:rPr sz="650" dirty="0">
                <a:solidFill>
                  <a:srgbClr val="535557"/>
                </a:solidFill>
                <a:latin typeface="Arial"/>
                <a:cs typeface="Arial"/>
              </a:rPr>
              <a:t> </a:t>
            </a:r>
            <a:r>
              <a:rPr sz="650" spc="-11" dirty="0">
                <a:solidFill>
                  <a:srgbClr val="535557"/>
                </a:solidFill>
                <a:latin typeface="Arial"/>
                <a:cs typeface="Arial"/>
              </a:rPr>
              <a:t>management</a:t>
            </a:r>
          </a:p>
          <a:p>
            <a:pPr marL="0" marR="0">
              <a:lnSpc>
                <a:spcPts val="705"/>
              </a:lnSpc>
              <a:spcBef>
                <a:spcPts val="435"/>
              </a:spcBef>
              <a:spcAft>
                <a:spcPts val="0"/>
              </a:spcAft>
            </a:pPr>
            <a:r>
              <a:rPr sz="650" dirty="0">
                <a:solidFill>
                  <a:srgbClr val="535557"/>
                </a:solidFill>
                <a:latin typeface="Arial"/>
                <a:cs typeface="Arial"/>
              </a:rPr>
              <a:t>•</a:t>
            </a:r>
            <a:r>
              <a:rPr sz="650" spc="-11" dirty="0">
                <a:solidFill>
                  <a:srgbClr val="535557"/>
                </a:solidFill>
                <a:latin typeface="Arial"/>
                <a:cs typeface="Arial"/>
              </a:rPr>
              <a:t> </a:t>
            </a:r>
            <a:r>
              <a:rPr sz="650" dirty="0">
                <a:solidFill>
                  <a:srgbClr val="535557"/>
                </a:solidFill>
                <a:latin typeface="Arial"/>
                <a:cs typeface="Arial"/>
              </a:rPr>
              <a:t>Inventory </a:t>
            </a:r>
            <a:r>
              <a:rPr sz="650" spc="-10" dirty="0">
                <a:solidFill>
                  <a:srgbClr val="535557"/>
                </a:solidFill>
                <a:latin typeface="Arial"/>
                <a:cs typeface="Arial"/>
              </a:rPr>
              <a:t>of</a:t>
            </a:r>
            <a:r>
              <a:rPr sz="650" dirty="0">
                <a:solidFill>
                  <a:srgbClr val="535557"/>
                </a:solidFill>
                <a:latin typeface="Arial"/>
                <a:cs typeface="Arial"/>
              </a:rPr>
              <a:t> </a:t>
            </a:r>
            <a:r>
              <a:rPr sz="650" spc="-13" dirty="0">
                <a:solidFill>
                  <a:srgbClr val="535557"/>
                </a:solidFill>
                <a:latin typeface="Arial"/>
                <a:cs typeface="Arial"/>
              </a:rPr>
              <a:t>ACOS</a:t>
            </a:r>
            <a:r>
              <a:rPr sz="650" dirty="0">
                <a:solidFill>
                  <a:srgbClr val="535557"/>
                </a:solidFill>
                <a:latin typeface="Arial"/>
                <a:cs typeface="Arial"/>
              </a:rPr>
              <a:t> 7</a:t>
            </a:r>
            <a:r>
              <a:rPr sz="650" spc="-15" dirty="0">
                <a:solidFill>
                  <a:srgbClr val="535557"/>
                </a:solidFill>
                <a:latin typeface="Arial"/>
                <a:cs typeface="Arial"/>
              </a:rPr>
              <a:t> </a:t>
            </a:r>
            <a:r>
              <a:rPr sz="650" dirty="0">
                <a:solidFill>
                  <a:srgbClr val="535557"/>
                </a:solidFill>
                <a:latin typeface="Arial"/>
                <a:cs typeface="Arial"/>
              </a:rPr>
              <a:t>devices</a:t>
            </a:r>
          </a:p>
          <a:p>
            <a:pPr marL="0" marR="0">
              <a:lnSpc>
                <a:spcPts val="705"/>
              </a:lnSpc>
              <a:spcBef>
                <a:spcPts val="485"/>
              </a:spcBef>
              <a:spcAft>
                <a:spcPts val="0"/>
              </a:spcAft>
            </a:pPr>
            <a:r>
              <a:rPr sz="650" dirty="0">
                <a:solidFill>
                  <a:srgbClr val="535557"/>
                </a:solidFill>
                <a:latin typeface="Arial"/>
                <a:cs typeface="Arial"/>
              </a:rPr>
              <a:t>•</a:t>
            </a:r>
            <a:r>
              <a:rPr sz="650" spc="-11" dirty="0">
                <a:solidFill>
                  <a:srgbClr val="535557"/>
                </a:solidFill>
                <a:latin typeface="Arial"/>
                <a:cs typeface="Arial"/>
              </a:rPr>
              <a:t> </a:t>
            </a:r>
            <a:r>
              <a:rPr sz="650" dirty="0">
                <a:solidFill>
                  <a:srgbClr val="535557"/>
                </a:solidFill>
                <a:latin typeface="Arial"/>
                <a:cs typeface="Arial"/>
              </a:rPr>
              <a:t>Patch </a:t>
            </a:r>
            <a:r>
              <a:rPr sz="650" spc="-11" dirty="0">
                <a:solidFill>
                  <a:srgbClr val="535557"/>
                </a:solidFill>
                <a:latin typeface="Arial"/>
                <a:cs typeface="Arial"/>
              </a:rPr>
              <a:t>management</a:t>
            </a:r>
          </a:p>
        </p:txBody>
      </p:sp>
      <p:sp>
        <p:nvSpPr>
          <p:cNvPr id="27" name="object 27"/>
          <p:cNvSpPr txBox="1"/>
          <p:nvPr/>
        </p:nvSpPr>
        <p:spPr>
          <a:xfrm>
            <a:off x="4181215" y="3070823"/>
            <a:ext cx="613101" cy="185147"/>
          </a:xfrm>
          <a:prstGeom prst="rect">
            <a:avLst/>
          </a:prstGeom>
        </p:spPr>
        <p:txBody>
          <a:bodyPr vert="horz" wrap="square" lIns="0" tIns="0" rIns="0" bIns="0" rtlCol="0">
            <a:spAutoFit/>
          </a:bodyPr>
          <a:lstStyle/>
          <a:p>
            <a:pPr marL="0" marR="0">
              <a:lnSpc>
                <a:spcPts val="1157"/>
              </a:lnSpc>
              <a:spcBef>
                <a:spcPts val="0"/>
              </a:spcBef>
              <a:spcAft>
                <a:spcPts val="0"/>
              </a:spcAft>
            </a:pPr>
            <a:r>
              <a:rPr sz="1050" b="1" dirty="0">
                <a:solidFill>
                  <a:srgbClr val="535557"/>
                </a:solidFill>
                <a:latin typeface="Arial"/>
                <a:cs typeface="Arial"/>
              </a:rPr>
              <a:t>Module</a:t>
            </a:r>
          </a:p>
        </p:txBody>
      </p:sp>
      <p:sp>
        <p:nvSpPr>
          <p:cNvPr id="28" name="object 28"/>
          <p:cNvSpPr txBox="1"/>
          <p:nvPr/>
        </p:nvSpPr>
        <p:spPr>
          <a:xfrm>
            <a:off x="4182319" y="3265237"/>
            <a:ext cx="1897497" cy="562686"/>
          </a:xfrm>
          <a:prstGeom prst="rect">
            <a:avLst/>
          </a:prstGeom>
        </p:spPr>
        <p:txBody>
          <a:bodyPr vert="horz" wrap="square" lIns="0" tIns="0" rIns="0" bIns="0" rtlCol="0">
            <a:spAutoFit/>
          </a:bodyPr>
          <a:lstStyle/>
          <a:p>
            <a:pPr marL="0" marR="0">
              <a:lnSpc>
                <a:spcPts val="705"/>
              </a:lnSpc>
              <a:spcBef>
                <a:spcPts val="0"/>
              </a:spcBef>
              <a:spcAft>
                <a:spcPts val="0"/>
              </a:spcAft>
            </a:pPr>
            <a:r>
              <a:rPr sz="650" dirty="0">
                <a:solidFill>
                  <a:srgbClr val="535557"/>
                </a:solidFill>
                <a:latin typeface="Arial"/>
                <a:cs typeface="Arial"/>
              </a:rPr>
              <a:t>•</a:t>
            </a:r>
            <a:r>
              <a:rPr sz="650" spc="-11" dirty="0">
                <a:solidFill>
                  <a:srgbClr val="535557"/>
                </a:solidFill>
                <a:latin typeface="Arial"/>
                <a:cs typeface="Arial"/>
              </a:rPr>
              <a:t> </a:t>
            </a:r>
            <a:r>
              <a:rPr sz="650" dirty="0">
                <a:solidFill>
                  <a:srgbClr val="535557"/>
                </a:solidFill>
                <a:latin typeface="Arial"/>
                <a:cs typeface="Arial"/>
              </a:rPr>
              <a:t>Device diagnostics with the IEC</a:t>
            </a:r>
            <a:r>
              <a:rPr sz="650" spc="-10" dirty="0">
                <a:solidFill>
                  <a:srgbClr val="535557"/>
                </a:solidFill>
                <a:latin typeface="Arial"/>
                <a:cs typeface="Arial"/>
              </a:rPr>
              <a:t> </a:t>
            </a:r>
            <a:r>
              <a:rPr sz="650" dirty="0">
                <a:solidFill>
                  <a:srgbClr val="535557"/>
                </a:solidFill>
                <a:latin typeface="Arial"/>
                <a:cs typeface="Arial"/>
              </a:rPr>
              <a:t>tester </a:t>
            </a:r>
            <a:r>
              <a:rPr sz="650" spc="-10" dirty="0">
                <a:solidFill>
                  <a:srgbClr val="535557"/>
                </a:solidFill>
                <a:latin typeface="Arial"/>
                <a:cs typeface="Arial"/>
              </a:rPr>
              <a:t>and</a:t>
            </a:r>
            <a:r>
              <a:rPr sz="650" dirty="0">
                <a:solidFill>
                  <a:srgbClr val="535557"/>
                </a:solidFill>
                <a:latin typeface="Arial"/>
                <a:cs typeface="Arial"/>
              </a:rPr>
              <a:t> </a:t>
            </a:r>
            <a:r>
              <a:rPr sz="650" spc="-13" dirty="0">
                <a:solidFill>
                  <a:srgbClr val="535557"/>
                </a:solidFill>
                <a:latin typeface="Arial"/>
                <a:cs typeface="Arial"/>
              </a:rPr>
              <a:t>RSU</a:t>
            </a:r>
          </a:p>
          <a:p>
            <a:pPr marL="0" marR="0">
              <a:lnSpc>
                <a:spcPts val="705"/>
              </a:lnSpc>
              <a:spcBef>
                <a:spcPts val="435"/>
              </a:spcBef>
              <a:spcAft>
                <a:spcPts val="0"/>
              </a:spcAft>
            </a:pPr>
            <a:r>
              <a:rPr sz="650" dirty="0">
                <a:solidFill>
                  <a:srgbClr val="535557"/>
                </a:solidFill>
                <a:latin typeface="Arial"/>
                <a:cs typeface="Arial"/>
              </a:rPr>
              <a:t>•</a:t>
            </a:r>
            <a:r>
              <a:rPr sz="650" spc="-11" dirty="0">
                <a:solidFill>
                  <a:srgbClr val="535557"/>
                </a:solidFill>
                <a:latin typeface="Arial"/>
                <a:cs typeface="Arial"/>
              </a:rPr>
              <a:t> </a:t>
            </a:r>
            <a:r>
              <a:rPr sz="650" dirty="0">
                <a:solidFill>
                  <a:srgbClr val="535557"/>
                </a:solidFill>
                <a:latin typeface="Arial"/>
                <a:cs typeface="Arial"/>
              </a:rPr>
              <a:t>Parameterization </a:t>
            </a:r>
            <a:r>
              <a:rPr sz="650" spc="-10" dirty="0">
                <a:solidFill>
                  <a:srgbClr val="535557"/>
                </a:solidFill>
                <a:latin typeface="Arial"/>
                <a:cs typeface="Arial"/>
              </a:rPr>
              <a:t>of</a:t>
            </a:r>
            <a:r>
              <a:rPr sz="650" dirty="0">
                <a:solidFill>
                  <a:srgbClr val="535557"/>
                </a:solidFill>
                <a:latin typeface="Arial"/>
                <a:cs typeface="Arial"/>
              </a:rPr>
              <a:t> different </a:t>
            </a:r>
            <a:r>
              <a:rPr sz="650" spc="-11" dirty="0">
                <a:solidFill>
                  <a:srgbClr val="535557"/>
                </a:solidFill>
                <a:latin typeface="Arial"/>
                <a:cs typeface="Arial"/>
              </a:rPr>
              <a:t>message</a:t>
            </a:r>
            <a:r>
              <a:rPr sz="650" dirty="0">
                <a:solidFill>
                  <a:srgbClr val="535557"/>
                </a:solidFill>
                <a:latin typeface="Arial"/>
                <a:cs typeface="Arial"/>
              </a:rPr>
              <a:t> types</a:t>
            </a:r>
          </a:p>
          <a:p>
            <a:pPr marL="0" marR="0">
              <a:lnSpc>
                <a:spcPts val="705"/>
              </a:lnSpc>
              <a:spcBef>
                <a:spcPts val="485"/>
              </a:spcBef>
              <a:spcAft>
                <a:spcPts val="0"/>
              </a:spcAft>
            </a:pPr>
            <a:r>
              <a:rPr sz="650" dirty="0">
                <a:solidFill>
                  <a:srgbClr val="535557"/>
                </a:solidFill>
                <a:latin typeface="Arial"/>
                <a:cs typeface="Arial"/>
              </a:rPr>
              <a:t>•</a:t>
            </a:r>
            <a:r>
              <a:rPr sz="650" spc="-11" dirty="0">
                <a:solidFill>
                  <a:srgbClr val="535557"/>
                </a:solidFill>
                <a:latin typeface="Arial"/>
                <a:cs typeface="Arial"/>
              </a:rPr>
              <a:t> </a:t>
            </a:r>
            <a:r>
              <a:rPr sz="650" spc="-10" dirty="0">
                <a:solidFill>
                  <a:srgbClr val="535557"/>
                </a:solidFill>
                <a:latin typeface="Arial"/>
                <a:cs typeface="Arial"/>
              </a:rPr>
              <a:t>Communication</a:t>
            </a:r>
            <a:r>
              <a:rPr sz="650" dirty="0">
                <a:solidFill>
                  <a:srgbClr val="535557"/>
                </a:solidFill>
                <a:latin typeface="Arial"/>
                <a:cs typeface="Arial"/>
              </a:rPr>
              <a:t> </a:t>
            </a:r>
            <a:r>
              <a:rPr sz="650" spc="-10" dirty="0">
                <a:solidFill>
                  <a:srgbClr val="535557"/>
                </a:solidFill>
                <a:latin typeface="Arial"/>
                <a:cs typeface="Arial"/>
              </a:rPr>
              <a:t>and</a:t>
            </a:r>
            <a:r>
              <a:rPr sz="650" dirty="0">
                <a:solidFill>
                  <a:srgbClr val="535557"/>
                </a:solidFill>
                <a:latin typeface="Arial"/>
                <a:cs typeface="Arial"/>
              </a:rPr>
              <a:t> certificate </a:t>
            </a:r>
            <a:r>
              <a:rPr sz="650" spc="-11" dirty="0">
                <a:solidFill>
                  <a:srgbClr val="535557"/>
                </a:solidFill>
                <a:latin typeface="Arial"/>
                <a:cs typeface="Arial"/>
              </a:rPr>
              <a:t>management</a:t>
            </a:r>
          </a:p>
          <a:p>
            <a:pPr marL="0" marR="0">
              <a:lnSpc>
                <a:spcPts val="705"/>
              </a:lnSpc>
              <a:spcBef>
                <a:spcPts val="435"/>
              </a:spcBef>
              <a:spcAft>
                <a:spcPts val="0"/>
              </a:spcAft>
            </a:pPr>
            <a:r>
              <a:rPr sz="650" dirty="0">
                <a:solidFill>
                  <a:srgbClr val="535557"/>
                </a:solidFill>
                <a:latin typeface="Arial"/>
                <a:cs typeface="Arial"/>
              </a:rPr>
              <a:t>•</a:t>
            </a:r>
            <a:r>
              <a:rPr sz="650" spc="-11" dirty="0">
                <a:solidFill>
                  <a:srgbClr val="535557"/>
                </a:solidFill>
                <a:latin typeface="Arial"/>
                <a:cs typeface="Arial"/>
              </a:rPr>
              <a:t> PLC</a:t>
            </a:r>
            <a:r>
              <a:rPr sz="650" dirty="0">
                <a:solidFill>
                  <a:srgbClr val="535557"/>
                </a:solidFill>
                <a:latin typeface="Arial"/>
                <a:cs typeface="Arial"/>
              </a:rPr>
              <a:t> </a:t>
            </a:r>
            <a:r>
              <a:rPr sz="650" spc="-10" dirty="0">
                <a:solidFill>
                  <a:srgbClr val="535557"/>
                </a:solidFill>
                <a:latin typeface="Arial"/>
                <a:cs typeface="Arial"/>
              </a:rPr>
              <a:t>programming</a:t>
            </a:r>
            <a:r>
              <a:rPr sz="650" dirty="0">
                <a:solidFill>
                  <a:srgbClr val="535557"/>
                </a:solidFill>
                <a:latin typeface="Arial"/>
                <a:cs typeface="Arial"/>
              </a:rPr>
              <a:t> with </a:t>
            </a:r>
            <a:r>
              <a:rPr sz="650" spc="-13" dirty="0">
                <a:solidFill>
                  <a:srgbClr val="535557"/>
                </a:solidFill>
                <a:latin typeface="Arial"/>
                <a:cs typeface="Arial"/>
              </a:rPr>
              <a:t>CODESYS®V3</a:t>
            </a:r>
          </a:p>
        </p:txBody>
      </p:sp>
      <p:sp>
        <p:nvSpPr>
          <p:cNvPr id="29" name="object 29"/>
          <p:cNvSpPr txBox="1"/>
          <p:nvPr/>
        </p:nvSpPr>
        <p:spPr>
          <a:xfrm>
            <a:off x="872715" y="3331702"/>
            <a:ext cx="613101" cy="185147"/>
          </a:xfrm>
          <a:prstGeom prst="rect">
            <a:avLst/>
          </a:prstGeom>
        </p:spPr>
        <p:txBody>
          <a:bodyPr vert="horz" wrap="square" lIns="0" tIns="0" rIns="0" bIns="0" rtlCol="0">
            <a:spAutoFit/>
          </a:bodyPr>
          <a:lstStyle/>
          <a:p>
            <a:pPr marL="0" marR="0">
              <a:lnSpc>
                <a:spcPts val="1157"/>
              </a:lnSpc>
              <a:spcBef>
                <a:spcPts val="0"/>
              </a:spcBef>
              <a:spcAft>
                <a:spcPts val="0"/>
              </a:spcAft>
            </a:pPr>
            <a:r>
              <a:rPr sz="1050" b="1" dirty="0">
                <a:solidFill>
                  <a:srgbClr val="535557"/>
                </a:solidFill>
                <a:latin typeface="Arial"/>
                <a:cs typeface="Arial"/>
              </a:rPr>
              <a:t>Module</a:t>
            </a:r>
          </a:p>
        </p:txBody>
      </p:sp>
      <p:sp>
        <p:nvSpPr>
          <p:cNvPr id="30" name="object 30"/>
          <p:cNvSpPr txBox="1"/>
          <p:nvPr/>
        </p:nvSpPr>
        <p:spPr>
          <a:xfrm>
            <a:off x="7591867" y="3439296"/>
            <a:ext cx="1325337" cy="272727"/>
          </a:xfrm>
          <a:prstGeom prst="rect">
            <a:avLst/>
          </a:prstGeom>
        </p:spPr>
        <p:txBody>
          <a:bodyPr vert="horz" wrap="square" lIns="0" tIns="0" rIns="0" bIns="0" rtlCol="0">
            <a:spAutoFit/>
          </a:bodyPr>
          <a:lstStyle/>
          <a:p>
            <a:pPr marL="0" marR="0">
              <a:lnSpc>
                <a:spcPts val="705"/>
              </a:lnSpc>
              <a:spcBef>
                <a:spcPts val="0"/>
              </a:spcBef>
              <a:spcAft>
                <a:spcPts val="0"/>
              </a:spcAft>
            </a:pPr>
            <a:r>
              <a:rPr sz="650" dirty="0">
                <a:solidFill>
                  <a:srgbClr val="535557"/>
                </a:solidFill>
                <a:latin typeface="Arial"/>
                <a:cs typeface="Arial"/>
              </a:rPr>
              <a:t>-</a:t>
            </a:r>
            <a:r>
              <a:rPr sz="650" spc="-11" dirty="0">
                <a:solidFill>
                  <a:srgbClr val="535557"/>
                </a:solidFill>
                <a:latin typeface="Arial"/>
                <a:cs typeface="Arial"/>
              </a:rPr>
              <a:t> </a:t>
            </a:r>
            <a:r>
              <a:rPr sz="650" dirty="0">
                <a:solidFill>
                  <a:srgbClr val="535557"/>
                </a:solidFill>
                <a:latin typeface="Arial"/>
                <a:cs typeface="Arial"/>
              </a:rPr>
              <a:t>Firmware version </a:t>
            </a:r>
            <a:r>
              <a:rPr sz="650" spc="-11" dirty="0">
                <a:solidFill>
                  <a:srgbClr val="535557"/>
                </a:solidFill>
                <a:latin typeface="Arial"/>
                <a:cs typeface="Arial"/>
              </a:rPr>
              <a:t>management</a:t>
            </a:r>
          </a:p>
          <a:p>
            <a:pPr marL="0" marR="0">
              <a:lnSpc>
                <a:spcPts val="705"/>
              </a:lnSpc>
              <a:spcBef>
                <a:spcPts val="435"/>
              </a:spcBef>
              <a:spcAft>
                <a:spcPts val="0"/>
              </a:spcAft>
            </a:pPr>
            <a:r>
              <a:rPr sz="650" dirty="0">
                <a:solidFill>
                  <a:srgbClr val="535557"/>
                </a:solidFill>
                <a:latin typeface="Arial"/>
                <a:cs typeface="Arial"/>
              </a:rPr>
              <a:t>-</a:t>
            </a:r>
            <a:r>
              <a:rPr sz="650" spc="-11" dirty="0">
                <a:solidFill>
                  <a:srgbClr val="535557"/>
                </a:solidFill>
                <a:latin typeface="Arial"/>
                <a:cs typeface="Arial"/>
              </a:rPr>
              <a:t> </a:t>
            </a:r>
            <a:r>
              <a:rPr sz="650" dirty="0">
                <a:solidFill>
                  <a:srgbClr val="535557"/>
                </a:solidFill>
                <a:latin typeface="Arial"/>
                <a:cs typeface="Arial"/>
              </a:rPr>
              <a:t>Scheduling </a:t>
            </a:r>
            <a:r>
              <a:rPr sz="650" spc="-10" dirty="0">
                <a:solidFill>
                  <a:srgbClr val="535557"/>
                </a:solidFill>
                <a:latin typeface="Arial"/>
                <a:cs typeface="Arial"/>
              </a:rPr>
              <a:t>of</a:t>
            </a:r>
            <a:r>
              <a:rPr sz="650" dirty="0">
                <a:solidFill>
                  <a:srgbClr val="535557"/>
                </a:solidFill>
                <a:latin typeface="Arial"/>
                <a:cs typeface="Arial"/>
              </a:rPr>
              <a:t> firmware updates</a:t>
            </a:r>
          </a:p>
        </p:txBody>
      </p:sp>
      <p:sp>
        <p:nvSpPr>
          <p:cNvPr id="31" name="object 31"/>
          <p:cNvSpPr txBox="1"/>
          <p:nvPr/>
        </p:nvSpPr>
        <p:spPr>
          <a:xfrm>
            <a:off x="873819" y="3526116"/>
            <a:ext cx="2236597" cy="417707"/>
          </a:xfrm>
          <a:prstGeom prst="rect">
            <a:avLst/>
          </a:prstGeom>
        </p:spPr>
        <p:txBody>
          <a:bodyPr vert="horz" wrap="square" lIns="0" tIns="0" rIns="0" bIns="0" rtlCol="0">
            <a:spAutoFit/>
          </a:bodyPr>
          <a:lstStyle/>
          <a:p>
            <a:pPr marL="0" marR="0">
              <a:lnSpc>
                <a:spcPts val="705"/>
              </a:lnSpc>
              <a:spcBef>
                <a:spcPts val="0"/>
              </a:spcBef>
              <a:spcAft>
                <a:spcPts val="0"/>
              </a:spcAft>
            </a:pPr>
            <a:r>
              <a:rPr sz="650" dirty="0">
                <a:solidFill>
                  <a:srgbClr val="535557"/>
                </a:solidFill>
                <a:latin typeface="Arial"/>
                <a:cs typeface="Arial"/>
              </a:rPr>
              <a:t>•</a:t>
            </a:r>
            <a:r>
              <a:rPr sz="650" spc="-11" dirty="0">
                <a:solidFill>
                  <a:srgbClr val="535557"/>
                </a:solidFill>
                <a:latin typeface="Arial"/>
                <a:cs typeface="Arial"/>
              </a:rPr>
              <a:t> </a:t>
            </a:r>
            <a:r>
              <a:rPr sz="650" spc="-10" dirty="0">
                <a:solidFill>
                  <a:srgbClr val="535557"/>
                </a:solidFill>
                <a:latin typeface="Arial"/>
                <a:cs typeface="Arial"/>
              </a:rPr>
              <a:t>Tasks</a:t>
            </a:r>
            <a:r>
              <a:rPr sz="650" dirty="0">
                <a:solidFill>
                  <a:srgbClr val="535557"/>
                </a:solidFill>
                <a:latin typeface="Arial"/>
                <a:cs typeface="Arial"/>
              </a:rPr>
              <a:t> </a:t>
            </a:r>
            <a:r>
              <a:rPr sz="650" spc="-10" dirty="0">
                <a:solidFill>
                  <a:srgbClr val="535557"/>
                </a:solidFill>
                <a:latin typeface="Arial"/>
                <a:cs typeface="Arial"/>
              </a:rPr>
              <a:t>and</a:t>
            </a:r>
            <a:r>
              <a:rPr sz="650" dirty="0">
                <a:solidFill>
                  <a:srgbClr val="535557"/>
                </a:solidFill>
                <a:latin typeface="Arial"/>
                <a:cs typeface="Arial"/>
              </a:rPr>
              <a:t> application areas </a:t>
            </a:r>
            <a:r>
              <a:rPr sz="650" spc="-10" dirty="0">
                <a:solidFill>
                  <a:srgbClr val="535557"/>
                </a:solidFill>
                <a:latin typeface="Arial"/>
                <a:cs typeface="Arial"/>
              </a:rPr>
              <a:t>of</a:t>
            </a:r>
            <a:r>
              <a:rPr sz="650" dirty="0">
                <a:solidFill>
                  <a:srgbClr val="535557"/>
                </a:solidFill>
                <a:latin typeface="Arial"/>
                <a:cs typeface="Arial"/>
              </a:rPr>
              <a:t> remote control technology</a:t>
            </a:r>
          </a:p>
          <a:p>
            <a:pPr marL="0" marR="0">
              <a:lnSpc>
                <a:spcPts val="705"/>
              </a:lnSpc>
              <a:spcBef>
                <a:spcPts val="435"/>
              </a:spcBef>
              <a:spcAft>
                <a:spcPts val="0"/>
              </a:spcAft>
            </a:pPr>
            <a:r>
              <a:rPr sz="650" dirty="0">
                <a:solidFill>
                  <a:srgbClr val="535557"/>
                </a:solidFill>
                <a:latin typeface="Arial"/>
                <a:cs typeface="Arial"/>
              </a:rPr>
              <a:t>•</a:t>
            </a:r>
            <a:r>
              <a:rPr sz="650" spc="-11" dirty="0">
                <a:solidFill>
                  <a:srgbClr val="535557"/>
                </a:solidFill>
                <a:latin typeface="Arial"/>
                <a:cs typeface="Arial"/>
              </a:rPr>
              <a:t> </a:t>
            </a:r>
            <a:r>
              <a:rPr sz="650" dirty="0">
                <a:solidFill>
                  <a:srgbClr val="535557"/>
                </a:solidFill>
                <a:latin typeface="Arial"/>
                <a:cs typeface="Arial"/>
              </a:rPr>
              <a:t>Initial device parameterization with </a:t>
            </a:r>
            <a:r>
              <a:rPr sz="650" spc="-13" dirty="0">
                <a:solidFill>
                  <a:srgbClr val="535557"/>
                </a:solidFill>
                <a:latin typeface="Arial"/>
                <a:cs typeface="Arial"/>
              </a:rPr>
              <a:t>ACOS</a:t>
            </a:r>
            <a:r>
              <a:rPr sz="650" dirty="0">
                <a:solidFill>
                  <a:srgbClr val="535557"/>
                </a:solidFill>
                <a:latin typeface="Arial"/>
                <a:cs typeface="Arial"/>
              </a:rPr>
              <a:t> </a:t>
            </a:r>
            <a:r>
              <a:rPr sz="650" spc="-12" dirty="0">
                <a:solidFill>
                  <a:srgbClr val="535557"/>
                </a:solidFill>
                <a:latin typeface="Arial"/>
                <a:cs typeface="Arial"/>
              </a:rPr>
              <a:t>ET</a:t>
            </a:r>
          </a:p>
          <a:p>
            <a:pPr marL="0" marR="0">
              <a:lnSpc>
                <a:spcPts val="705"/>
              </a:lnSpc>
              <a:spcBef>
                <a:spcPts val="485"/>
              </a:spcBef>
              <a:spcAft>
                <a:spcPts val="0"/>
              </a:spcAft>
            </a:pPr>
            <a:r>
              <a:rPr sz="650" dirty="0">
                <a:solidFill>
                  <a:srgbClr val="535557"/>
                </a:solidFill>
                <a:latin typeface="Arial"/>
                <a:cs typeface="Arial"/>
              </a:rPr>
              <a:t>•</a:t>
            </a:r>
            <a:r>
              <a:rPr sz="650" spc="-11" dirty="0">
                <a:solidFill>
                  <a:srgbClr val="535557"/>
                </a:solidFill>
                <a:latin typeface="Arial"/>
                <a:cs typeface="Arial"/>
              </a:rPr>
              <a:t> </a:t>
            </a:r>
            <a:r>
              <a:rPr sz="650" dirty="0">
                <a:solidFill>
                  <a:srgbClr val="535557"/>
                </a:solidFill>
                <a:latin typeface="Arial"/>
                <a:cs typeface="Arial"/>
              </a:rPr>
              <a:t>Collection </a:t>
            </a:r>
            <a:r>
              <a:rPr sz="650" spc="-10" dirty="0">
                <a:solidFill>
                  <a:srgbClr val="535557"/>
                </a:solidFill>
                <a:latin typeface="Arial"/>
                <a:cs typeface="Arial"/>
              </a:rPr>
              <a:t>and</a:t>
            </a:r>
            <a:r>
              <a:rPr sz="650" dirty="0">
                <a:solidFill>
                  <a:srgbClr val="535557"/>
                </a:solidFill>
                <a:latin typeface="Arial"/>
                <a:cs typeface="Arial"/>
              </a:rPr>
              <a:t> processing </a:t>
            </a:r>
            <a:r>
              <a:rPr sz="650" spc="-10" dirty="0">
                <a:solidFill>
                  <a:srgbClr val="535557"/>
                </a:solidFill>
                <a:latin typeface="Arial"/>
                <a:cs typeface="Arial"/>
              </a:rPr>
              <a:t>of</a:t>
            </a:r>
            <a:r>
              <a:rPr sz="650" dirty="0">
                <a:solidFill>
                  <a:srgbClr val="535557"/>
                </a:solidFill>
                <a:latin typeface="Arial"/>
                <a:cs typeface="Arial"/>
              </a:rPr>
              <a:t> process information</a:t>
            </a:r>
          </a:p>
        </p:txBody>
      </p:sp>
      <p:sp>
        <p:nvSpPr>
          <p:cNvPr id="32" name="object 32"/>
          <p:cNvSpPr txBox="1"/>
          <p:nvPr/>
        </p:nvSpPr>
        <p:spPr>
          <a:xfrm>
            <a:off x="4182319" y="3845154"/>
            <a:ext cx="2191993" cy="179536"/>
          </a:xfrm>
          <a:prstGeom prst="rect">
            <a:avLst/>
          </a:prstGeom>
        </p:spPr>
        <p:txBody>
          <a:bodyPr vert="horz" wrap="square" lIns="0" tIns="0" rIns="0" bIns="0" rtlCol="0">
            <a:spAutoFit/>
          </a:bodyPr>
          <a:lstStyle/>
          <a:p>
            <a:pPr marL="0" marR="0">
              <a:lnSpc>
                <a:spcPts val="705"/>
              </a:lnSpc>
              <a:spcBef>
                <a:spcPts val="0"/>
              </a:spcBef>
              <a:spcAft>
                <a:spcPts val="0"/>
              </a:spcAft>
            </a:pPr>
            <a:r>
              <a:rPr sz="650" dirty="0">
                <a:solidFill>
                  <a:srgbClr val="535557"/>
                </a:solidFill>
                <a:latin typeface="Arial"/>
                <a:cs typeface="Arial"/>
              </a:rPr>
              <a:t>•</a:t>
            </a:r>
            <a:r>
              <a:rPr sz="650" spc="-11" dirty="0">
                <a:solidFill>
                  <a:srgbClr val="535557"/>
                </a:solidFill>
                <a:latin typeface="Arial"/>
                <a:cs typeface="Arial"/>
              </a:rPr>
              <a:t> </a:t>
            </a:r>
            <a:r>
              <a:rPr sz="650" dirty="0">
                <a:solidFill>
                  <a:srgbClr val="535557"/>
                </a:solidFill>
                <a:latin typeface="Arial"/>
                <a:cs typeface="Arial"/>
              </a:rPr>
              <a:t>Introduction to</a:t>
            </a:r>
            <a:r>
              <a:rPr sz="650" spc="-10" dirty="0">
                <a:solidFill>
                  <a:srgbClr val="535557"/>
                </a:solidFill>
                <a:latin typeface="Arial"/>
                <a:cs typeface="Arial"/>
              </a:rPr>
              <a:t> </a:t>
            </a:r>
            <a:r>
              <a:rPr sz="650" dirty="0">
                <a:solidFill>
                  <a:srgbClr val="535557"/>
                </a:solidFill>
                <a:latin typeface="Arial"/>
                <a:cs typeface="Arial"/>
              </a:rPr>
              <a:t>projects </a:t>
            </a:r>
            <a:r>
              <a:rPr sz="650" spc="-10" dirty="0">
                <a:solidFill>
                  <a:srgbClr val="535557"/>
                </a:solidFill>
                <a:latin typeface="Arial"/>
                <a:cs typeface="Arial"/>
              </a:rPr>
              <a:t>and</a:t>
            </a:r>
            <a:r>
              <a:rPr sz="650" dirty="0">
                <a:solidFill>
                  <a:srgbClr val="535557"/>
                </a:solidFill>
                <a:latin typeface="Arial"/>
                <a:cs typeface="Arial"/>
              </a:rPr>
              <a:t> communication according to</a:t>
            </a:r>
            <a:r>
              <a:rPr lang="de-DE" sz="650" spc="-11" dirty="0">
                <a:solidFill>
                  <a:srgbClr val="535557"/>
                </a:solidFill>
                <a:latin typeface="Arial"/>
                <a:cs typeface="Arial"/>
              </a:rPr>
              <a:t>  </a:t>
            </a:r>
            <a:br>
              <a:rPr lang="de-DE" sz="650" spc="-11" dirty="0">
                <a:solidFill>
                  <a:srgbClr val="535557"/>
                </a:solidFill>
                <a:latin typeface="Arial"/>
                <a:cs typeface="Arial"/>
              </a:rPr>
            </a:br>
            <a:r>
              <a:rPr lang="de-DE" sz="650" spc="-11" dirty="0">
                <a:solidFill>
                  <a:srgbClr val="535557"/>
                </a:solidFill>
                <a:latin typeface="Arial"/>
                <a:cs typeface="Arial"/>
              </a:rPr>
              <a:t>  NIS2</a:t>
            </a:r>
            <a:endParaRPr lang="de-DE" sz="650" dirty="0">
              <a:solidFill>
                <a:srgbClr val="535557"/>
              </a:solidFill>
              <a:latin typeface="Arial"/>
              <a:cs typeface="Arial"/>
            </a:endParaRPr>
          </a:p>
        </p:txBody>
      </p:sp>
      <p:sp>
        <p:nvSpPr>
          <p:cNvPr id="33" name="object 33"/>
          <p:cNvSpPr txBox="1"/>
          <p:nvPr/>
        </p:nvSpPr>
        <p:spPr>
          <a:xfrm>
            <a:off x="7480921" y="3880318"/>
            <a:ext cx="628008" cy="123475"/>
          </a:xfrm>
          <a:prstGeom prst="rect">
            <a:avLst/>
          </a:prstGeom>
        </p:spPr>
        <p:txBody>
          <a:bodyPr vert="horz" wrap="square" lIns="0" tIns="0" rIns="0" bIns="0" rtlCol="0">
            <a:spAutoFit/>
          </a:bodyPr>
          <a:lstStyle/>
          <a:p>
            <a:pPr marL="0" marR="0">
              <a:lnSpc>
                <a:spcPts val="672"/>
              </a:lnSpc>
              <a:spcBef>
                <a:spcPts val="0"/>
              </a:spcBef>
              <a:spcAft>
                <a:spcPts val="0"/>
              </a:spcAft>
            </a:pPr>
            <a:r>
              <a:rPr sz="600" b="1" dirty="0">
                <a:solidFill>
                  <a:srgbClr val="535557"/>
                </a:solidFill>
                <a:latin typeface="Arial"/>
                <a:cs typeface="Arial"/>
              </a:rPr>
              <a:t>Appointments</a:t>
            </a:r>
          </a:p>
        </p:txBody>
      </p:sp>
      <p:sp>
        <p:nvSpPr>
          <p:cNvPr id="34" name="object 34"/>
          <p:cNvSpPr txBox="1"/>
          <p:nvPr/>
        </p:nvSpPr>
        <p:spPr>
          <a:xfrm>
            <a:off x="873819" y="3961054"/>
            <a:ext cx="1514005" cy="253419"/>
          </a:xfrm>
          <a:prstGeom prst="rect">
            <a:avLst/>
          </a:prstGeom>
        </p:spPr>
        <p:txBody>
          <a:bodyPr vert="horz" wrap="square" lIns="0" tIns="0" rIns="0" bIns="0" rtlCol="0">
            <a:spAutoFit/>
          </a:bodyPr>
          <a:lstStyle/>
          <a:p>
            <a:pPr marL="0" marR="0">
              <a:lnSpc>
                <a:spcPts val="705"/>
              </a:lnSpc>
              <a:spcBef>
                <a:spcPts val="0"/>
              </a:spcBef>
              <a:spcAft>
                <a:spcPts val="0"/>
              </a:spcAft>
            </a:pPr>
            <a:r>
              <a:rPr sz="650" dirty="0">
                <a:solidFill>
                  <a:srgbClr val="535557"/>
                </a:solidFill>
                <a:latin typeface="Arial"/>
                <a:cs typeface="Arial"/>
              </a:rPr>
              <a:t>•</a:t>
            </a:r>
            <a:r>
              <a:rPr sz="650" spc="-11" dirty="0">
                <a:solidFill>
                  <a:srgbClr val="535557"/>
                </a:solidFill>
                <a:latin typeface="Arial"/>
                <a:cs typeface="Arial"/>
              </a:rPr>
              <a:t> </a:t>
            </a:r>
            <a:r>
              <a:rPr sz="650" dirty="0">
                <a:solidFill>
                  <a:srgbClr val="535557"/>
                </a:solidFill>
                <a:latin typeface="Arial"/>
                <a:cs typeface="Arial"/>
              </a:rPr>
              <a:t>Device diagnostics using the website</a:t>
            </a:r>
          </a:p>
          <a:p>
            <a:pPr marL="0" marR="0">
              <a:lnSpc>
                <a:spcPts val="705"/>
              </a:lnSpc>
              <a:spcBef>
                <a:spcPts val="283"/>
              </a:spcBef>
              <a:spcAft>
                <a:spcPts val="0"/>
              </a:spcAft>
            </a:pPr>
            <a:r>
              <a:rPr sz="650" dirty="0">
                <a:solidFill>
                  <a:srgbClr val="535557"/>
                </a:solidFill>
                <a:latin typeface="Arial"/>
                <a:cs typeface="Arial"/>
              </a:rPr>
              <a:t>•</a:t>
            </a:r>
            <a:r>
              <a:rPr sz="650" spc="-11" dirty="0">
                <a:solidFill>
                  <a:srgbClr val="535557"/>
                </a:solidFill>
                <a:latin typeface="Arial"/>
                <a:cs typeface="Arial"/>
              </a:rPr>
              <a:t> PLC</a:t>
            </a:r>
            <a:r>
              <a:rPr sz="650" dirty="0">
                <a:solidFill>
                  <a:srgbClr val="535557"/>
                </a:solidFill>
                <a:latin typeface="Arial"/>
                <a:cs typeface="Arial"/>
              </a:rPr>
              <a:t> functions</a:t>
            </a:r>
          </a:p>
        </p:txBody>
      </p:sp>
      <p:sp>
        <p:nvSpPr>
          <p:cNvPr id="37" name="object 37"/>
          <p:cNvSpPr txBox="1"/>
          <p:nvPr/>
        </p:nvSpPr>
        <p:spPr>
          <a:xfrm>
            <a:off x="4172422" y="4267139"/>
            <a:ext cx="628007" cy="123475"/>
          </a:xfrm>
          <a:prstGeom prst="rect">
            <a:avLst/>
          </a:prstGeom>
        </p:spPr>
        <p:txBody>
          <a:bodyPr vert="horz" wrap="square" lIns="0" tIns="0" rIns="0" bIns="0" rtlCol="0">
            <a:spAutoFit/>
          </a:bodyPr>
          <a:lstStyle/>
          <a:p>
            <a:pPr marL="0" marR="0">
              <a:lnSpc>
                <a:spcPts val="672"/>
              </a:lnSpc>
              <a:spcBef>
                <a:spcPts val="0"/>
              </a:spcBef>
              <a:spcAft>
                <a:spcPts val="0"/>
              </a:spcAft>
            </a:pPr>
            <a:r>
              <a:rPr sz="600" b="1" dirty="0">
                <a:solidFill>
                  <a:srgbClr val="535557"/>
                </a:solidFill>
                <a:latin typeface="Arial"/>
                <a:cs typeface="Arial"/>
              </a:rPr>
              <a:t>Appointments</a:t>
            </a:r>
          </a:p>
        </p:txBody>
      </p:sp>
      <p:sp>
        <p:nvSpPr>
          <p:cNvPr id="38" name="object 38"/>
          <p:cNvSpPr txBox="1"/>
          <p:nvPr/>
        </p:nvSpPr>
        <p:spPr>
          <a:xfrm>
            <a:off x="7485107" y="4268414"/>
            <a:ext cx="329753" cy="175189"/>
          </a:xfrm>
          <a:prstGeom prst="rect">
            <a:avLst/>
          </a:prstGeom>
        </p:spPr>
        <p:txBody>
          <a:bodyPr vert="horz" wrap="square" lIns="0" tIns="0" rIns="0" bIns="0" rtlCol="0">
            <a:spAutoFit/>
          </a:bodyPr>
          <a:lstStyle/>
          <a:p>
            <a:pPr marL="0" marR="0">
              <a:lnSpc>
                <a:spcPts val="1079"/>
              </a:lnSpc>
              <a:spcBef>
                <a:spcPts val="0"/>
              </a:spcBef>
              <a:spcAft>
                <a:spcPts val="0"/>
              </a:spcAft>
            </a:pPr>
            <a:r>
              <a:rPr sz="950" b="1" dirty="0">
                <a:solidFill>
                  <a:srgbClr val="535557"/>
                </a:solidFill>
                <a:latin typeface="Arial"/>
                <a:cs typeface="Arial"/>
              </a:rPr>
              <a:t>fee</a:t>
            </a:r>
          </a:p>
        </p:txBody>
      </p:sp>
      <p:sp>
        <p:nvSpPr>
          <p:cNvPr id="39" name="object 39"/>
          <p:cNvSpPr txBox="1"/>
          <p:nvPr/>
        </p:nvSpPr>
        <p:spPr>
          <a:xfrm>
            <a:off x="863924" y="4393080"/>
            <a:ext cx="773255" cy="282129"/>
          </a:xfrm>
          <a:prstGeom prst="rect">
            <a:avLst/>
          </a:prstGeom>
        </p:spPr>
        <p:txBody>
          <a:bodyPr vert="horz" wrap="square" lIns="0" tIns="0" rIns="0" bIns="0" rtlCol="0">
            <a:spAutoFit/>
          </a:bodyPr>
          <a:lstStyle/>
          <a:p>
            <a:pPr>
              <a:lnSpc>
                <a:spcPts val="1079"/>
              </a:lnSpc>
            </a:pPr>
            <a:r>
              <a:rPr sz="950" b="1" dirty="0">
                <a:solidFill>
                  <a:srgbClr val="535557"/>
                </a:solidFill>
                <a:latin typeface="Arial"/>
                <a:cs typeface="Arial"/>
              </a:rPr>
              <a:t>Appointments</a:t>
            </a:r>
          </a:p>
        </p:txBody>
      </p:sp>
      <p:sp>
        <p:nvSpPr>
          <p:cNvPr id="42" name="object 42"/>
          <p:cNvSpPr txBox="1"/>
          <p:nvPr/>
        </p:nvSpPr>
        <p:spPr>
          <a:xfrm>
            <a:off x="7487506" y="4450647"/>
            <a:ext cx="1501593" cy="179536"/>
          </a:xfrm>
          <a:prstGeom prst="rect">
            <a:avLst/>
          </a:prstGeom>
        </p:spPr>
        <p:txBody>
          <a:bodyPr vert="horz" wrap="square" lIns="0" tIns="0" rIns="0" bIns="0" rtlCol="0">
            <a:spAutoFit/>
          </a:bodyPr>
          <a:lstStyle/>
          <a:p>
            <a:pPr marL="2283" marR="0">
              <a:lnSpc>
                <a:spcPts val="705"/>
              </a:lnSpc>
              <a:spcBef>
                <a:spcPts val="0"/>
              </a:spcBef>
              <a:spcAft>
                <a:spcPts val="0"/>
              </a:spcAft>
            </a:pPr>
            <a:r>
              <a:rPr lang="de-DE" sz="650" dirty="0">
                <a:solidFill>
                  <a:srgbClr val="535557"/>
                </a:solidFill>
                <a:latin typeface="Arial"/>
                <a:cs typeface="Arial"/>
              </a:rPr>
              <a:t>On </a:t>
            </a:r>
            <a:r>
              <a:rPr lang="de-DE" sz="650" dirty="0" err="1">
                <a:solidFill>
                  <a:srgbClr val="535557"/>
                </a:solidFill>
                <a:latin typeface="Arial"/>
                <a:cs typeface="Arial"/>
              </a:rPr>
              <a:t>request</a:t>
            </a:r>
            <a:endParaRPr lang="de-DE" sz="650" dirty="0">
              <a:solidFill>
                <a:srgbClr val="535557"/>
              </a:solidFill>
              <a:latin typeface="Arial"/>
              <a:cs typeface="Arial"/>
            </a:endParaRPr>
          </a:p>
          <a:p>
            <a:pPr marL="2283" marR="0">
              <a:lnSpc>
                <a:spcPts val="705"/>
              </a:lnSpc>
              <a:spcBef>
                <a:spcPts val="0"/>
              </a:spcBef>
              <a:spcAft>
                <a:spcPts val="0"/>
              </a:spcAft>
            </a:pPr>
            <a:r>
              <a:rPr sz="650" dirty="0">
                <a:solidFill>
                  <a:srgbClr val="535557"/>
                </a:solidFill>
                <a:latin typeface="Arial"/>
                <a:cs typeface="Arial"/>
              </a:rPr>
              <a:t>(1 </a:t>
            </a:r>
            <a:r>
              <a:rPr sz="650" spc="-10" dirty="0">
                <a:solidFill>
                  <a:srgbClr val="535557"/>
                </a:solidFill>
                <a:latin typeface="Arial"/>
                <a:cs typeface="Arial"/>
              </a:rPr>
              <a:t>seminar</a:t>
            </a:r>
            <a:r>
              <a:rPr lang="de-DE" sz="650" spc="-10" dirty="0">
                <a:solidFill>
                  <a:srgbClr val="535557"/>
                </a:solidFill>
                <a:latin typeface="Arial"/>
                <a:cs typeface="Arial"/>
              </a:rPr>
              <a:t> </a:t>
            </a:r>
            <a:r>
              <a:rPr sz="650" spc="-10" dirty="0">
                <a:solidFill>
                  <a:srgbClr val="535557"/>
                </a:solidFill>
                <a:latin typeface="Arial"/>
                <a:cs typeface="Arial"/>
              </a:rPr>
              <a:t>day)</a:t>
            </a:r>
          </a:p>
        </p:txBody>
      </p:sp>
      <p:sp>
        <p:nvSpPr>
          <p:cNvPr id="48" name="object 48"/>
          <p:cNvSpPr txBox="1"/>
          <p:nvPr/>
        </p:nvSpPr>
        <p:spPr>
          <a:xfrm>
            <a:off x="4176609" y="4813289"/>
            <a:ext cx="329753" cy="175189"/>
          </a:xfrm>
          <a:prstGeom prst="rect">
            <a:avLst/>
          </a:prstGeom>
        </p:spPr>
        <p:txBody>
          <a:bodyPr vert="horz" wrap="square" lIns="0" tIns="0" rIns="0" bIns="0" rtlCol="0">
            <a:spAutoFit/>
          </a:bodyPr>
          <a:lstStyle/>
          <a:p>
            <a:pPr marL="0" marR="0">
              <a:lnSpc>
                <a:spcPts val="1079"/>
              </a:lnSpc>
              <a:spcBef>
                <a:spcPts val="0"/>
              </a:spcBef>
              <a:spcAft>
                <a:spcPts val="0"/>
              </a:spcAft>
            </a:pPr>
            <a:r>
              <a:rPr sz="950" b="1" dirty="0">
                <a:solidFill>
                  <a:srgbClr val="535557"/>
                </a:solidFill>
                <a:latin typeface="Arial"/>
                <a:cs typeface="Arial"/>
              </a:rPr>
              <a:t>fee</a:t>
            </a:r>
          </a:p>
        </p:txBody>
      </p:sp>
      <p:sp>
        <p:nvSpPr>
          <p:cNvPr id="50" name="object 50"/>
          <p:cNvSpPr txBox="1"/>
          <p:nvPr/>
        </p:nvSpPr>
        <p:spPr>
          <a:xfrm>
            <a:off x="7489713" y="4846283"/>
            <a:ext cx="552317" cy="152907"/>
          </a:xfrm>
          <a:prstGeom prst="rect">
            <a:avLst/>
          </a:prstGeom>
        </p:spPr>
        <p:txBody>
          <a:bodyPr vert="horz" wrap="square" lIns="0" tIns="0" rIns="0" bIns="0" rtlCol="0">
            <a:spAutoFit/>
          </a:bodyPr>
          <a:lstStyle/>
          <a:p>
            <a:pPr marL="0" marR="0">
              <a:lnSpc>
                <a:spcPts val="903"/>
              </a:lnSpc>
              <a:spcBef>
                <a:spcPts val="0"/>
              </a:spcBef>
              <a:spcAft>
                <a:spcPts val="0"/>
              </a:spcAft>
            </a:pPr>
            <a:r>
              <a:rPr sz="800" b="1" dirty="0">
                <a:solidFill>
                  <a:srgbClr val="535557"/>
                </a:solidFill>
                <a:latin typeface="Arial"/>
                <a:cs typeface="Arial"/>
              </a:rPr>
              <a:t>Speaker</a:t>
            </a:r>
          </a:p>
        </p:txBody>
      </p:sp>
      <p:sp>
        <p:nvSpPr>
          <p:cNvPr id="52" name="object 52"/>
          <p:cNvSpPr txBox="1"/>
          <p:nvPr/>
        </p:nvSpPr>
        <p:spPr>
          <a:xfrm>
            <a:off x="4177979" y="4995520"/>
            <a:ext cx="1061805" cy="218008"/>
          </a:xfrm>
          <a:prstGeom prst="rect">
            <a:avLst/>
          </a:prstGeom>
        </p:spPr>
        <p:txBody>
          <a:bodyPr vert="horz" wrap="square" lIns="0" tIns="0" rIns="0" bIns="0" rtlCol="0">
            <a:spAutoFit/>
          </a:bodyPr>
          <a:lstStyle/>
          <a:p>
            <a:pPr marL="0" marR="0">
              <a:lnSpc>
                <a:spcPts val="705"/>
              </a:lnSpc>
              <a:spcBef>
                <a:spcPts val="0"/>
              </a:spcBef>
              <a:spcAft>
                <a:spcPts val="0"/>
              </a:spcAft>
            </a:pPr>
            <a:r>
              <a:rPr sz="650" dirty="0">
                <a:solidFill>
                  <a:srgbClr val="535557"/>
                </a:solidFill>
                <a:latin typeface="Arial"/>
                <a:cs typeface="Arial"/>
              </a:rPr>
              <a:t>€</a:t>
            </a:r>
            <a:r>
              <a:rPr lang="de-DE" sz="650" dirty="0">
                <a:solidFill>
                  <a:srgbClr val="535557"/>
                </a:solidFill>
                <a:latin typeface="Arial"/>
                <a:cs typeface="Arial"/>
              </a:rPr>
              <a:t>On </a:t>
            </a:r>
            <a:r>
              <a:rPr lang="de-DE" sz="650" dirty="0" err="1">
                <a:solidFill>
                  <a:srgbClr val="535557"/>
                </a:solidFill>
                <a:latin typeface="Arial"/>
                <a:cs typeface="Arial"/>
              </a:rPr>
              <a:t>request</a:t>
            </a:r>
            <a:endParaRPr sz="650" spc="-11" dirty="0">
              <a:solidFill>
                <a:srgbClr val="535557"/>
              </a:solidFill>
              <a:latin typeface="Arial"/>
              <a:cs typeface="Arial"/>
            </a:endParaRPr>
          </a:p>
          <a:p>
            <a:pPr marL="1027" marR="0">
              <a:lnSpc>
                <a:spcPts val="705"/>
              </a:lnSpc>
              <a:spcBef>
                <a:spcPts val="325"/>
              </a:spcBef>
              <a:spcAft>
                <a:spcPts val="0"/>
              </a:spcAft>
            </a:pPr>
            <a:r>
              <a:rPr sz="650" dirty="0">
                <a:solidFill>
                  <a:srgbClr val="535557"/>
                </a:solidFill>
                <a:latin typeface="Arial"/>
                <a:cs typeface="Arial"/>
              </a:rPr>
              <a:t>(2 </a:t>
            </a:r>
            <a:r>
              <a:rPr sz="650" spc="-10" dirty="0">
                <a:solidFill>
                  <a:srgbClr val="535557"/>
                </a:solidFill>
                <a:latin typeface="Arial"/>
                <a:cs typeface="Arial"/>
              </a:rPr>
              <a:t>seminar</a:t>
            </a:r>
            <a:r>
              <a:rPr sz="650" dirty="0">
                <a:solidFill>
                  <a:srgbClr val="535557"/>
                </a:solidFill>
                <a:latin typeface="Arial"/>
                <a:cs typeface="Arial"/>
              </a:rPr>
              <a:t> </a:t>
            </a:r>
            <a:r>
              <a:rPr sz="650" spc="-10" dirty="0">
                <a:solidFill>
                  <a:srgbClr val="535557"/>
                </a:solidFill>
                <a:latin typeface="Arial"/>
                <a:cs typeface="Arial"/>
              </a:rPr>
              <a:t>days)</a:t>
            </a:r>
          </a:p>
        </p:txBody>
      </p:sp>
      <p:sp>
        <p:nvSpPr>
          <p:cNvPr id="53" name="object 53"/>
          <p:cNvSpPr txBox="1"/>
          <p:nvPr/>
        </p:nvSpPr>
        <p:spPr>
          <a:xfrm>
            <a:off x="7489676" y="5014572"/>
            <a:ext cx="677674" cy="127748"/>
          </a:xfrm>
          <a:prstGeom prst="rect">
            <a:avLst/>
          </a:prstGeom>
        </p:spPr>
        <p:txBody>
          <a:bodyPr vert="horz" wrap="square" lIns="0" tIns="0" rIns="0" bIns="0" rtlCol="0">
            <a:spAutoFit/>
          </a:bodyPr>
          <a:lstStyle/>
          <a:p>
            <a:pPr marL="0" marR="0">
              <a:lnSpc>
                <a:spcPts val="705"/>
              </a:lnSpc>
              <a:spcBef>
                <a:spcPts val="0"/>
              </a:spcBef>
              <a:spcAft>
                <a:spcPts val="0"/>
              </a:spcAft>
            </a:pPr>
            <a:r>
              <a:rPr sz="650" spc="-14" dirty="0">
                <a:solidFill>
                  <a:srgbClr val="535557"/>
                </a:solidFill>
                <a:latin typeface="Arial"/>
                <a:cs typeface="Arial"/>
              </a:rPr>
              <a:t>Kai-Uwe</a:t>
            </a:r>
            <a:r>
              <a:rPr sz="650" dirty="0">
                <a:solidFill>
                  <a:srgbClr val="535557"/>
                </a:solidFill>
                <a:latin typeface="Arial"/>
                <a:cs typeface="Arial"/>
              </a:rPr>
              <a:t> Pieper</a:t>
            </a:r>
          </a:p>
        </p:txBody>
      </p:sp>
      <p:sp>
        <p:nvSpPr>
          <p:cNvPr id="54" name="object 54"/>
          <p:cNvSpPr txBox="1"/>
          <p:nvPr/>
        </p:nvSpPr>
        <p:spPr>
          <a:xfrm>
            <a:off x="868110" y="5254084"/>
            <a:ext cx="329753" cy="175189"/>
          </a:xfrm>
          <a:prstGeom prst="rect">
            <a:avLst/>
          </a:prstGeom>
        </p:spPr>
        <p:txBody>
          <a:bodyPr vert="horz" wrap="square" lIns="0" tIns="0" rIns="0" bIns="0" rtlCol="0">
            <a:spAutoFit/>
          </a:bodyPr>
          <a:lstStyle/>
          <a:p>
            <a:pPr marL="0" marR="0">
              <a:lnSpc>
                <a:spcPts val="1079"/>
              </a:lnSpc>
              <a:spcBef>
                <a:spcPts val="0"/>
              </a:spcBef>
              <a:spcAft>
                <a:spcPts val="0"/>
              </a:spcAft>
            </a:pPr>
            <a:r>
              <a:rPr sz="950" b="1" dirty="0">
                <a:solidFill>
                  <a:srgbClr val="535557"/>
                </a:solidFill>
                <a:latin typeface="Arial"/>
                <a:cs typeface="Arial"/>
              </a:rPr>
              <a:t>fee</a:t>
            </a:r>
          </a:p>
        </p:txBody>
      </p:sp>
      <p:sp>
        <p:nvSpPr>
          <p:cNvPr id="55" name="object 55"/>
          <p:cNvSpPr txBox="1"/>
          <p:nvPr/>
        </p:nvSpPr>
        <p:spPr>
          <a:xfrm>
            <a:off x="7481619" y="5283073"/>
            <a:ext cx="520669" cy="175189"/>
          </a:xfrm>
          <a:prstGeom prst="rect">
            <a:avLst/>
          </a:prstGeom>
        </p:spPr>
        <p:txBody>
          <a:bodyPr vert="horz" wrap="square" lIns="0" tIns="0" rIns="0" bIns="0" rtlCol="0">
            <a:spAutoFit/>
          </a:bodyPr>
          <a:lstStyle/>
          <a:p>
            <a:pPr marL="0" marR="0">
              <a:lnSpc>
                <a:spcPts val="1079"/>
              </a:lnSpc>
              <a:spcBef>
                <a:spcPts val="0"/>
              </a:spcBef>
              <a:spcAft>
                <a:spcPts val="0"/>
              </a:spcAft>
            </a:pPr>
            <a:r>
              <a:rPr sz="950" b="1" spc="10" dirty="0">
                <a:solidFill>
                  <a:srgbClr val="535557"/>
                </a:solidFill>
                <a:latin typeface="Arial"/>
                <a:cs typeface="Arial"/>
              </a:rPr>
              <a:t>Venue</a:t>
            </a:r>
          </a:p>
        </p:txBody>
      </p:sp>
      <p:sp>
        <p:nvSpPr>
          <p:cNvPr id="56" name="object 56"/>
          <p:cNvSpPr txBox="1"/>
          <p:nvPr/>
        </p:nvSpPr>
        <p:spPr>
          <a:xfrm>
            <a:off x="4181215" y="5391158"/>
            <a:ext cx="552317" cy="152907"/>
          </a:xfrm>
          <a:prstGeom prst="rect">
            <a:avLst/>
          </a:prstGeom>
        </p:spPr>
        <p:txBody>
          <a:bodyPr vert="horz" wrap="square" lIns="0" tIns="0" rIns="0" bIns="0" rtlCol="0">
            <a:spAutoFit/>
          </a:bodyPr>
          <a:lstStyle/>
          <a:p>
            <a:pPr marL="0" marR="0">
              <a:lnSpc>
                <a:spcPts val="903"/>
              </a:lnSpc>
              <a:spcBef>
                <a:spcPts val="0"/>
              </a:spcBef>
              <a:spcAft>
                <a:spcPts val="0"/>
              </a:spcAft>
            </a:pPr>
            <a:r>
              <a:rPr sz="800" b="1" dirty="0">
                <a:solidFill>
                  <a:srgbClr val="535557"/>
                </a:solidFill>
                <a:latin typeface="Arial"/>
                <a:cs typeface="Arial"/>
              </a:rPr>
              <a:t>Speaker</a:t>
            </a:r>
          </a:p>
        </p:txBody>
      </p:sp>
      <p:sp>
        <p:nvSpPr>
          <p:cNvPr id="57" name="object 57"/>
          <p:cNvSpPr txBox="1"/>
          <p:nvPr/>
        </p:nvSpPr>
        <p:spPr>
          <a:xfrm>
            <a:off x="868795" y="5436317"/>
            <a:ext cx="1061804" cy="179536"/>
          </a:xfrm>
          <a:prstGeom prst="rect">
            <a:avLst/>
          </a:prstGeom>
        </p:spPr>
        <p:txBody>
          <a:bodyPr vert="horz" wrap="square" lIns="0" tIns="0" rIns="0" bIns="0" rtlCol="0">
            <a:spAutoFit/>
          </a:bodyPr>
          <a:lstStyle/>
          <a:p>
            <a:pPr marL="0" marR="0">
              <a:lnSpc>
                <a:spcPts val="705"/>
              </a:lnSpc>
              <a:spcBef>
                <a:spcPts val="0"/>
              </a:spcBef>
              <a:spcAft>
                <a:spcPts val="0"/>
              </a:spcAft>
            </a:pPr>
            <a:r>
              <a:rPr lang="de-DE" sz="650" dirty="0">
                <a:solidFill>
                  <a:srgbClr val="535557"/>
                </a:solidFill>
                <a:latin typeface="Arial"/>
                <a:cs typeface="Arial"/>
              </a:rPr>
              <a:t>On </a:t>
            </a:r>
            <a:r>
              <a:rPr lang="de-DE" sz="650" dirty="0" err="1">
                <a:solidFill>
                  <a:srgbClr val="535557"/>
                </a:solidFill>
                <a:latin typeface="Arial"/>
                <a:cs typeface="Arial"/>
              </a:rPr>
              <a:t>request</a:t>
            </a:r>
            <a:endParaRPr lang="de-DE" sz="650" dirty="0">
              <a:solidFill>
                <a:srgbClr val="535557"/>
              </a:solidFill>
              <a:latin typeface="Arial"/>
              <a:cs typeface="Arial"/>
            </a:endParaRPr>
          </a:p>
          <a:p>
            <a:pPr marL="0" marR="0">
              <a:lnSpc>
                <a:spcPts val="705"/>
              </a:lnSpc>
              <a:spcBef>
                <a:spcPts val="0"/>
              </a:spcBef>
              <a:spcAft>
                <a:spcPts val="0"/>
              </a:spcAft>
            </a:pPr>
            <a:r>
              <a:rPr lang="de-DE" sz="650" spc="-10" dirty="0">
                <a:solidFill>
                  <a:srgbClr val="535557"/>
                </a:solidFill>
                <a:latin typeface="Arial"/>
                <a:cs typeface="Arial"/>
              </a:rPr>
              <a:t>(3 </a:t>
            </a:r>
            <a:r>
              <a:rPr lang="de-DE" sz="650" spc="-10" dirty="0" err="1">
                <a:solidFill>
                  <a:srgbClr val="535557"/>
                </a:solidFill>
                <a:latin typeface="Arial"/>
                <a:cs typeface="Arial"/>
              </a:rPr>
              <a:t>seminar</a:t>
            </a:r>
            <a:r>
              <a:rPr lang="de-DE" sz="650" spc="-10" dirty="0">
                <a:solidFill>
                  <a:srgbClr val="535557"/>
                </a:solidFill>
                <a:latin typeface="Arial"/>
                <a:cs typeface="Arial"/>
              </a:rPr>
              <a:t> </a:t>
            </a:r>
            <a:r>
              <a:rPr lang="de-DE" sz="650" spc="-10" dirty="0" err="1">
                <a:solidFill>
                  <a:srgbClr val="535557"/>
                </a:solidFill>
                <a:latin typeface="Arial"/>
                <a:cs typeface="Arial"/>
              </a:rPr>
              <a:t>days</a:t>
            </a:r>
            <a:r>
              <a:rPr lang="de-DE" sz="650" spc="-10" dirty="0">
                <a:solidFill>
                  <a:srgbClr val="535557"/>
                </a:solidFill>
                <a:latin typeface="Arial"/>
                <a:cs typeface="Arial"/>
              </a:rPr>
              <a:t>)</a:t>
            </a:r>
          </a:p>
        </p:txBody>
      </p:sp>
      <p:sp>
        <p:nvSpPr>
          <p:cNvPr id="58" name="object 58"/>
          <p:cNvSpPr txBox="1"/>
          <p:nvPr/>
        </p:nvSpPr>
        <p:spPr>
          <a:xfrm>
            <a:off x="7489674" y="5446098"/>
            <a:ext cx="436105" cy="127748"/>
          </a:xfrm>
          <a:prstGeom prst="rect">
            <a:avLst/>
          </a:prstGeom>
        </p:spPr>
        <p:txBody>
          <a:bodyPr vert="horz" wrap="square" lIns="0" tIns="0" rIns="0" bIns="0" rtlCol="0">
            <a:spAutoFit/>
          </a:bodyPr>
          <a:lstStyle/>
          <a:p>
            <a:pPr marL="0" marR="0">
              <a:lnSpc>
                <a:spcPts val="705"/>
              </a:lnSpc>
              <a:spcBef>
                <a:spcPts val="0"/>
              </a:spcBef>
              <a:spcAft>
                <a:spcPts val="0"/>
              </a:spcAft>
            </a:pPr>
            <a:r>
              <a:rPr sz="650" dirty="0">
                <a:solidFill>
                  <a:srgbClr val="535557"/>
                </a:solidFill>
                <a:latin typeface="Arial"/>
                <a:cs typeface="Arial"/>
              </a:rPr>
              <a:t>Ettlingen</a:t>
            </a:r>
          </a:p>
        </p:txBody>
      </p:sp>
      <p:sp>
        <p:nvSpPr>
          <p:cNvPr id="59" name="object 59"/>
          <p:cNvSpPr txBox="1"/>
          <p:nvPr/>
        </p:nvSpPr>
        <p:spPr>
          <a:xfrm>
            <a:off x="4181178" y="5559447"/>
            <a:ext cx="677675" cy="127748"/>
          </a:xfrm>
          <a:prstGeom prst="rect">
            <a:avLst/>
          </a:prstGeom>
        </p:spPr>
        <p:txBody>
          <a:bodyPr vert="horz" wrap="square" lIns="0" tIns="0" rIns="0" bIns="0" rtlCol="0">
            <a:spAutoFit/>
          </a:bodyPr>
          <a:lstStyle/>
          <a:p>
            <a:pPr marL="0" marR="0">
              <a:lnSpc>
                <a:spcPts val="705"/>
              </a:lnSpc>
              <a:spcBef>
                <a:spcPts val="0"/>
              </a:spcBef>
              <a:spcAft>
                <a:spcPts val="0"/>
              </a:spcAft>
            </a:pPr>
            <a:r>
              <a:rPr sz="650" spc="-14" dirty="0">
                <a:solidFill>
                  <a:srgbClr val="535557"/>
                </a:solidFill>
                <a:latin typeface="Arial"/>
                <a:cs typeface="Arial"/>
              </a:rPr>
              <a:t>Kai-Uwe</a:t>
            </a:r>
            <a:r>
              <a:rPr sz="650" dirty="0">
                <a:solidFill>
                  <a:srgbClr val="535557"/>
                </a:solidFill>
                <a:latin typeface="Arial"/>
                <a:cs typeface="Arial"/>
              </a:rPr>
              <a:t> Pieper</a:t>
            </a:r>
          </a:p>
        </p:txBody>
      </p:sp>
      <p:sp>
        <p:nvSpPr>
          <p:cNvPr id="60" name="object 60"/>
          <p:cNvSpPr txBox="1"/>
          <p:nvPr/>
        </p:nvSpPr>
        <p:spPr>
          <a:xfrm>
            <a:off x="872715" y="5831953"/>
            <a:ext cx="552317" cy="152907"/>
          </a:xfrm>
          <a:prstGeom prst="rect">
            <a:avLst/>
          </a:prstGeom>
        </p:spPr>
        <p:txBody>
          <a:bodyPr vert="horz" wrap="square" lIns="0" tIns="0" rIns="0" bIns="0" rtlCol="0">
            <a:spAutoFit/>
          </a:bodyPr>
          <a:lstStyle/>
          <a:p>
            <a:pPr marL="0" marR="0">
              <a:lnSpc>
                <a:spcPts val="903"/>
              </a:lnSpc>
              <a:spcBef>
                <a:spcPts val="0"/>
              </a:spcBef>
              <a:spcAft>
                <a:spcPts val="0"/>
              </a:spcAft>
            </a:pPr>
            <a:r>
              <a:rPr sz="800" b="1" dirty="0">
                <a:solidFill>
                  <a:srgbClr val="535557"/>
                </a:solidFill>
                <a:latin typeface="Arial"/>
                <a:cs typeface="Arial"/>
              </a:rPr>
              <a:t>Speaker</a:t>
            </a:r>
          </a:p>
        </p:txBody>
      </p:sp>
      <p:sp>
        <p:nvSpPr>
          <p:cNvPr id="61" name="object 61"/>
          <p:cNvSpPr txBox="1"/>
          <p:nvPr/>
        </p:nvSpPr>
        <p:spPr>
          <a:xfrm>
            <a:off x="4173120" y="5827948"/>
            <a:ext cx="520669" cy="175189"/>
          </a:xfrm>
          <a:prstGeom prst="rect">
            <a:avLst/>
          </a:prstGeom>
        </p:spPr>
        <p:txBody>
          <a:bodyPr vert="horz" wrap="square" lIns="0" tIns="0" rIns="0" bIns="0" rtlCol="0">
            <a:spAutoFit/>
          </a:bodyPr>
          <a:lstStyle/>
          <a:p>
            <a:pPr marL="0" marR="0">
              <a:lnSpc>
                <a:spcPts val="1079"/>
              </a:lnSpc>
              <a:spcBef>
                <a:spcPts val="0"/>
              </a:spcBef>
              <a:spcAft>
                <a:spcPts val="0"/>
              </a:spcAft>
            </a:pPr>
            <a:r>
              <a:rPr sz="950" b="1" spc="10" dirty="0">
                <a:solidFill>
                  <a:srgbClr val="535557"/>
                </a:solidFill>
                <a:latin typeface="Arial"/>
                <a:cs typeface="Arial"/>
              </a:rPr>
              <a:t>Venue</a:t>
            </a:r>
          </a:p>
        </p:txBody>
      </p:sp>
      <p:sp>
        <p:nvSpPr>
          <p:cNvPr id="62" name="object 62"/>
          <p:cNvSpPr txBox="1"/>
          <p:nvPr/>
        </p:nvSpPr>
        <p:spPr>
          <a:xfrm>
            <a:off x="872677" y="6000242"/>
            <a:ext cx="677674" cy="127748"/>
          </a:xfrm>
          <a:prstGeom prst="rect">
            <a:avLst/>
          </a:prstGeom>
        </p:spPr>
        <p:txBody>
          <a:bodyPr vert="horz" wrap="square" lIns="0" tIns="0" rIns="0" bIns="0" rtlCol="0">
            <a:spAutoFit/>
          </a:bodyPr>
          <a:lstStyle/>
          <a:p>
            <a:pPr marL="0" marR="0">
              <a:lnSpc>
                <a:spcPts val="705"/>
              </a:lnSpc>
              <a:spcBef>
                <a:spcPts val="0"/>
              </a:spcBef>
              <a:spcAft>
                <a:spcPts val="0"/>
              </a:spcAft>
            </a:pPr>
            <a:r>
              <a:rPr sz="650" spc="-14" dirty="0">
                <a:solidFill>
                  <a:srgbClr val="535557"/>
                </a:solidFill>
                <a:latin typeface="Arial"/>
                <a:cs typeface="Arial"/>
              </a:rPr>
              <a:t>Kai-Uwe</a:t>
            </a:r>
            <a:r>
              <a:rPr sz="650" dirty="0">
                <a:solidFill>
                  <a:srgbClr val="535557"/>
                </a:solidFill>
                <a:latin typeface="Arial"/>
                <a:cs typeface="Arial"/>
              </a:rPr>
              <a:t> Pieper</a:t>
            </a:r>
          </a:p>
        </p:txBody>
      </p:sp>
      <p:sp>
        <p:nvSpPr>
          <p:cNvPr id="63" name="object 63"/>
          <p:cNvSpPr txBox="1"/>
          <p:nvPr/>
        </p:nvSpPr>
        <p:spPr>
          <a:xfrm>
            <a:off x="4181176" y="5990973"/>
            <a:ext cx="436105" cy="127748"/>
          </a:xfrm>
          <a:prstGeom prst="rect">
            <a:avLst/>
          </a:prstGeom>
        </p:spPr>
        <p:txBody>
          <a:bodyPr vert="horz" wrap="square" lIns="0" tIns="0" rIns="0" bIns="0" rtlCol="0">
            <a:spAutoFit/>
          </a:bodyPr>
          <a:lstStyle/>
          <a:p>
            <a:pPr marL="0" marR="0">
              <a:lnSpc>
                <a:spcPts val="705"/>
              </a:lnSpc>
              <a:spcBef>
                <a:spcPts val="0"/>
              </a:spcBef>
              <a:spcAft>
                <a:spcPts val="0"/>
              </a:spcAft>
            </a:pPr>
            <a:r>
              <a:rPr sz="650" dirty="0">
                <a:solidFill>
                  <a:srgbClr val="535557"/>
                </a:solidFill>
                <a:latin typeface="Arial"/>
                <a:cs typeface="Arial"/>
              </a:rPr>
              <a:t>Ettlingen</a:t>
            </a:r>
          </a:p>
        </p:txBody>
      </p:sp>
      <p:sp>
        <p:nvSpPr>
          <p:cNvPr id="64" name="object 64"/>
          <p:cNvSpPr txBox="1"/>
          <p:nvPr/>
        </p:nvSpPr>
        <p:spPr>
          <a:xfrm>
            <a:off x="864621" y="6268743"/>
            <a:ext cx="588895" cy="175189"/>
          </a:xfrm>
          <a:prstGeom prst="rect">
            <a:avLst/>
          </a:prstGeom>
        </p:spPr>
        <p:txBody>
          <a:bodyPr vert="horz" wrap="square" lIns="0" tIns="0" rIns="0" bIns="0" rtlCol="0">
            <a:spAutoFit/>
          </a:bodyPr>
          <a:lstStyle/>
          <a:p>
            <a:pPr marL="0" marR="0">
              <a:lnSpc>
                <a:spcPts val="1079"/>
              </a:lnSpc>
              <a:spcBef>
                <a:spcPts val="0"/>
              </a:spcBef>
              <a:spcAft>
                <a:spcPts val="0"/>
              </a:spcAft>
            </a:pPr>
            <a:r>
              <a:rPr sz="950" b="1" spc="10" dirty="0">
                <a:solidFill>
                  <a:srgbClr val="535557"/>
                </a:solidFill>
                <a:latin typeface="Arial"/>
                <a:cs typeface="Arial"/>
              </a:rPr>
              <a:t>Venues</a:t>
            </a:r>
          </a:p>
        </p:txBody>
      </p:sp>
      <p:sp>
        <p:nvSpPr>
          <p:cNvPr id="65" name="object 65"/>
          <p:cNvSpPr txBox="1"/>
          <p:nvPr/>
        </p:nvSpPr>
        <p:spPr>
          <a:xfrm>
            <a:off x="872677" y="6431768"/>
            <a:ext cx="1187168" cy="127748"/>
          </a:xfrm>
          <a:prstGeom prst="rect">
            <a:avLst/>
          </a:prstGeom>
        </p:spPr>
        <p:txBody>
          <a:bodyPr vert="horz" wrap="square" lIns="0" tIns="0" rIns="0" bIns="0" rtlCol="0">
            <a:spAutoFit/>
          </a:bodyPr>
          <a:lstStyle/>
          <a:p>
            <a:pPr marL="0" marR="0">
              <a:lnSpc>
                <a:spcPts val="705"/>
              </a:lnSpc>
              <a:spcBef>
                <a:spcPts val="0"/>
              </a:spcBef>
              <a:spcAft>
                <a:spcPts val="0"/>
              </a:spcAft>
            </a:pPr>
            <a:r>
              <a:rPr sz="650" dirty="0">
                <a:solidFill>
                  <a:srgbClr val="535557"/>
                </a:solidFill>
                <a:latin typeface="Arial"/>
                <a:cs typeface="Arial"/>
              </a:rPr>
              <a:t>Ettlingen, </a:t>
            </a:r>
            <a:r>
              <a:rPr sz="650" spc="-10" dirty="0">
                <a:solidFill>
                  <a:srgbClr val="535557"/>
                </a:solidFill>
                <a:latin typeface="Arial"/>
                <a:cs typeface="Arial"/>
              </a:rPr>
              <a:t>Bochum and</a:t>
            </a:r>
            <a:r>
              <a:rPr sz="650" dirty="0">
                <a:solidFill>
                  <a:srgbClr val="535557"/>
                </a:solidFill>
                <a:latin typeface="Arial"/>
                <a:cs typeface="Arial"/>
              </a:rPr>
              <a:t> Berlin</a:t>
            </a:r>
          </a:p>
        </p:txBody>
      </p:sp>
      <p:sp>
        <p:nvSpPr>
          <p:cNvPr id="66" name="object 57">
            <a:extLst>
              <a:ext uri="{FF2B5EF4-FFF2-40B4-BE49-F238E27FC236}">
                <a16:creationId xmlns:a16="http://schemas.microsoft.com/office/drawing/2014/main" id="{F61995EC-1F61-A500-1799-C612E07D806E}"/>
              </a:ext>
            </a:extLst>
          </p:cNvPr>
          <p:cNvSpPr txBox="1"/>
          <p:nvPr/>
        </p:nvSpPr>
        <p:spPr>
          <a:xfrm>
            <a:off x="872677" y="4530634"/>
            <a:ext cx="1061804" cy="89768"/>
          </a:xfrm>
          <a:prstGeom prst="rect">
            <a:avLst/>
          </a:prstGeom>
        </p:spPr>
        <p:txBody>
          <a:bodyPr vert="horz" wrap="square" lIns="0" tIns="0" rIns="0" bIns="0" rtlCol="0">
            <a:spAutoFit/>
          </a:bodyPr>
          <a:lstStyle/>
          <a:p>
            <a:pPr marL="0" marR="0">
              <a:lnSpc>
                <a:spcPts val="705"/>
              </a:lnSpc>
              <a:spcBef>
                <a:spcPts val="0"/>
              </a:spcBef>
              <a:spcAft>
                <a:spcPts val="0"/>
              </a:spcAft>
            </a:pPr>
            <a:r>
              <a:rPr lang="de-DE" sz="650" dirty="0">
                <a:solidFill>
                  <a:srgbClr val="535557"/>
                </a:solidFill>
                <a:latin typeface="Arial"/>
                <a:cs typeface="Arial"/>
              </a:rPr>
              <a:t>On </a:t>
            </a:r>
            <a:r>
              <a:rPr lang="de-DE" sz="650" dirty="0" err="1">
                <a:solidFill>
                  <a:srgbClr val="535557"/>
                </a:solidFill>
                <a:latin typeface="Arial"/>
                <a:cs typeface="Arial"/>
              </a:rPr>
              <a:t>request</a:t>
            </a:r>
            <a:endParaRPr sz="650" spc="-10" dirty="0">
              <a:solidFill>
                <a:srgbClr val="535557"/>
              </a:solidFill>
              <a:latin typeface="Arial"/>
              <a:cs typeface="Arial"/>
            </a:endParaRPr>
          </a:p>
        </p:txBody>
      </p:sp>
      <p:sp>
        <p:nvSpPr>
          <p:cNvPr id="67" name="object 57">
            <a:extLst>
              <a:ext uri="{FF2B5EF4-FFF2-40B4-BE49-F238E27FC236}">
                <a16:creationId xmlns:a16="http://schemas.microsoft.com/office/drawing/2014/main" id="{67F697BC-95C2-7358-6587-4B1323462E57}"/>
              </a:ext>
            </a:extLst>
          </p:cNvPr>
          <p:cNvSpPr txBox="1"/>
          <p:nvPr/>
        </p:nvSpPr>
        <p:spPr>
          <a:xfrm>
            <a:off x="4187123" y="4415205"/>
            <a:ext cx="1061804" cy="89768"/>
          </a:xfrm>
          <a:prstGeom prst="rect">
            <a:avLst/>
          </a:prstGeom>
        </p:spPr>
        <p:txBody>
          <a:bodyPr vert="horz" wrap="square" lIns="0" tIns="0" rIns="0" bIns="0" rtlCol="0">
            <a:spAutoFit/>
          </a:bodyPr>
          <a:lstStyle/>
          <a:p>
            <a:pPr marL="0" marR="0">
              <a:lnSpc>
                <a:spcPts val="705"/>
              </a:lnSpc>
              <a:spcBef>
                <a:spcPts val="0"/>
              </a:spcBef>
              <a:spcAft>
                <a:spcPts val="0"/>
              </a:spcAft>
            </a:pPr>
            <a:r>
              <a:rPr lang="de-DE" sz="650" dirty="0">
                <a:solidFill>
                  <a:srgbClr val="535557"/>
                </a:solidFill>
                <a:latin typeface="Arial"/>
                <a:cs typeface="Arial"/>
              </a:rPr>
              <a:t>On </a:t>
            </a:r>
            <a:r>
              <a:rPr lang="de-DE" sz="650" dirty="0" err="1">
                <a:solidFill>
                  <a:srgbClr val="535557"/>
                </a:solidFill>
                <a:latin typeface="Arial"/>
                <a:cs typeface="Arial"/>
              </a:rPr>
              <a:t>request</a:t>
            </a:r>
            <a:endParaRPr sz="650" spc="-10" dirty="0">
              <a:solidFill>
                <a:srgbClr val="535557"/>
              </a:solidFill>
              <a:latin typeface="Arial"/>
              <a:cs typeface="Arial"/>
            </a:endParaRPr>
          </a:p>
        </p:txBody>
      </p:sp>
      <p:sp>
        <p:nvSpPr>
          <p:cNvPr id="68" name="object 23">
            <a:extLst>
              <a:ext uri="{FF2B5EF4-FFF2-40B4-BE49-F238E27FC236}">
                <a16:creationId xmlns:a16="http://schemas.microsoft.com/office/drawing/2014/main" id="{7140EDFA-1938-D92D-B8F8-5A22D8CAEDC4}"/>
              </a:ext>
            </a:extLst>
          </p:cNvPr>
          <p:cNvSpPr txBox="1"/>
          <p:nvPr/>
        </p:nvSpPr>
        <p:spPr>
          <a:xfrm>
            <a:off x="7487506" y="2572842"/>
            <a:ext cx="2554656" cy="269304"/>
          </a:xfrm>
          <a:prstGeom prst="rect">
            <a:avLst/>
          </a:prstGeom>
        </p:spPr>
        <p:txBody>
          <a:bodyPr vert="horz" wrap="square" lIns="0" tIns="0" rIns="0" bIns="0" rtlCol="0">
            <a:spAutoFit/>
          </a:bodyPr>
          <a:lstStyle/>
          <a:p>
            <a:pPr marL="14716">
              <a:lnSpc>
                <a:spcPts val="705"/>
              </a:lnSpc>
              <a:spcBef>
                <a:spcPts val="0"/>
              </a:spcBef>
            </a:pPr>
            <a:r>
              <a:rPr lang="en-US" sz="650" dirty="0">
                <a:solidFill>
                  <a:srgbClr val="535557"/>
                </a:solidFill>
                <a:latin typeface="Arial"/>
                <a:cs typeface="Arial"/>
              </a:rPr>
              <a:t>ACOS 7 series remote terminal units</a:t>
            </a:r>
          </a:p>
          <a:p>
            <a:pPr>
              <a:lnSpc>
                <a:spcPts val="705"/>
              </a:lnSpc>
            </a:pPr>
            <a:r>
              <a:rPr lang="en-US" sz="650" dirty="0">
                <a:solidFill>
                  <a:srgbClr val="535557"/>
                </a:solidFill>
                <a:latin typeface="Arial"/>
                <a:cs typeface="Arial"/>
              </a:rPr>
              <a:t>– Basic knowledge –</a:t>
            </a:r>
          </a:p>
          <a:p>
            <a:pPr marL="0" marR="0">
              <a:lnSpc>
                <a:spcPts val="705"/>
              </a:lnSpc>
              <a:spcBef>
                <a:spcPts val="0"/>
              </a:spcBef>
              <a:spcAft>
                <a:spcPts val="0"/>
              </a:spcAft>
            </a:pPr>
            <a:endParaRPr sz="650" spc="-11" dirty="0">
              <a:solidFill>
                <a:srgbClr val="535557"/>
              </a:solidFill>
              <a:latin typeface="Arial"/>
              <a:cs typeface="Arial"/>
            </a:endParaRPr>
          </a:p>
        </p:txBody>
      </p:sp>
      <p:sp>
        <p:nvSpPr>
          <p:cNvPr id="69" name="object 57">
            <a:extLst>
              <a:ext uri="{FF2B5EF4-FFF2-40B4-BE49-F238E27FC236}">
                <a16:creationId xmlns:a16="http://schemas.microsoft.com/office/drawing/2014/main" id="{1B7EBD93-C9BB-EA93-C6E7-D997676E4359}"/>
              </a:ext>
            </a:extLst>
          </p:cNvPr>
          <p:cNvSpPr txBox="1"/>
          <p:nvPr/>
        </p:nvSpPr>
        <p:spPr>
          <a:xfrm>
            <a:off x="7487506" y="4010837"/>
            <a:ext cx="1061804" cy="89768"/>
          </a:xfrm>
          <a:prstGeom prst="rect">
            <a:avLst/>
          </a:prstGeom>
        </p:spPr>
        <p:txBody>
          <a:bodyPr vert="horz" wrap="square" lIns="0" tIns="0" rIns="0" bIns="0" rtlCol="0">
            <a:spAutoFit/>
          </a:bodyPr>
          <a:lstStyle/>
          <a:p>
            <a:pPr marL="0" marR="0">
              <a:lnSpc>
                <a:spcPts val="705"/>
              </a:lnSpc>
              <a:spcBef>
                <a:spcPts val="0"/>
              </a:spcBef>
              <a:spcAft>
                <a:spcPts val="0"/>
              </a:spcAft>
            </a:pPr>
            <a:r>
              <a:rPr lang="de-DE" sz="650" dirty="0">
                <a:solidFill>
                  <a:srgbClr val="535557"/>
                </a:solidFill>
                <a:latin typeface="Arial"/>
                <a:cs typeface="Arial"/>
              </a:rPr>
              <a:t>On </a:t>
            </a:r>
            <a:r>
              <a:rPr lang="de-DE" sz="650" dirty="0" err="1">
                <a:solidFill>
                  <a:srgbClr val="535557"/>
                </a:solidFill>
                <a:latin typeface="Arial"/>
                <a:cs typeface="Arial"/>
              </a:rPr>
              <a:t>request</a:t>
            </a:r>
            <a:endParaRPr sz="650" spc="-10" dirty="0">
              <a:solidFill>
                <a:srgbClr val="535557"/>
              </a:solidFill>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0680700" cy="7556500"/>
          </a:xfrm>
          <a:prstGeom prst="rect">
            <a:avLst/>
          </a:prstGeom>
          <a:blipFill>
            <a:blip r:embed="rId2" cstate="print"/>
            <a:stretch>
              <a:fillRect/>
            </a:stretch>
          </a:blipFill>
        </p:spPr>
        <p:txBody>
          <a:bodyPr wrap="square" lIns="0" tIns="0" rIns="0" bIns="0" rtlCol="0">
            <a:spAutoFit/>
          </a:bodyPr>
          <a:lstStyle/>
          <a:p>
            <a:endParaRPr dirty="0"/>
          </a:p>
        </p:txBody>
      </p:sp>
      <p:sp>
        <p:nvSpPr>
          <p:cNvPr id="5" name="object 5"/>
          <p:cNvSpPr txBox="1"/>
          <p:nvPr/>
        </p:nvSpPr>
        <p:spPr>
          <a:xfrm>
            <a:off x="469738" y="849619"/>
            <a:ext cx="1773089" cy="386975"/>
          </a:xfrm>
          <a:prstGeom prst="rect">
            <a:avLst/>
          </a:prstGeom>
        </p:spPr>
        <p:txBody>
          <a:bodyPr vert="horz" wrap="square" lIns="0" tIns="0" rIns="0" bIns="0" rtlCol="0">
            <a:spAutoFit/>
          </a:bodyPr>
          <a:lstStyle/>
          <a:p>
            <a:pPr marL="0" marR="0">
              <a:lnSpc>
                <a:spcPts val="1315"/>
              </a:lnSpc>
              <a:spcBef>
                <a:spcPts val="0"/>
              </a:spcBef>
              <a:spcAft>
                <a:spcPts val="0"/>
              </a:spcAft>
            </a:pPr>
            <a:r>
              <a:rPr sz="1200" b="1" spc="-10" dirty="0">
                <a:solidFill>
                  <a:srgbClr val="537898"/>
                </a:solidFill>
                <a:latin typeface="Arial"/>
                <a:cs typeface="Arial"/>
              </a:rPr>
              <a:t>Simplified</a:t>
            </a:r>
            <a:r>
              <a:rPr sz="1200" b="1" dirty="0">
                <a:solidFill>
                  <a:srgbClr val="537898"/>
                </a:solidFill>
                <a:latin typeface="Arial"/>
                <a:cs typeface="Arial"/>
              </a:rPr>
              <a:t> </a:t>
            </a:r>
            <a:r>
              <a:rPr sz="1200" b="1" spc="-11" dirty="0">
                <a:solidFill>
                  <a:srgbClr val="537898"/>
                </a:solidFill>
                <a:latin typeface="Arial"/>
                <a:cs typeface="Arial"/>
              </a:rPr>
              <a:t>Engineering</a:t>
            </a:r>
          </a:p>
          <a:p>
            <a:pPr marL="11773" marR="0">
              <a:lnSpc>
                <a:spcPts val="1315"/>
              </a:lnSpc>
              <a:spcBef>
                <a:spcPts val="115"/>
              </a:spcBef>
              <a:spcAft>
                <a:spcPts val="0"/>
              </a:spcAft>
            </a:pPr>
            <a:r>
              <a:rPr sz="1200" b="1" spc="-10" dirty="0">
                <a:solidFill>
                  <a:srgbClr val="537898"/>
                </a:solidFill>
                <a:latin typeface="Arial"/>
                <a:cs typeface="Arial"/>
              </a:rPr>
              <a:t>IEC</a:t>
            </a:r>
            <a:r>
              <a:rPr sz="1200" b="1" spc="-12" dirty="0">
                <a:solidFill>
                  <a:srgbClr val="537898"/>
                </a:solidFill>
                <a:latin typeface="Arial"/>
                <a:cs typeface="Arial"/>
              </a:rPr>
              <a:t> </a:t>
            </a:r>
            <a:r>
              <a:rPr sz="1200" b="1" spc="-13" dirty="0">
                <a:solidFill>
                  <a:srgbClr val="537898"/>
                </a:solidFill>
                <a:latin typeface="Arial"/>
                <a:cs typeface="Arial"/>
              </a:rPr>
              <a:t>61850</a:t>
            </a:r>
          </a:p>
        </p:txBody>
      </p:sp>
      <p:sp>
        <p:nvSpPr>
          <p:cNvPr id="6" name="object 6"/>
          <p:cNvSpPr txBox="1"/>
          <p:nvPr/>
        </p:nvSpPr>
        <p:spPr>
          <a:xfrm>
            <a:off x="3785893" y="849619"/>
            <a:ext cx="1797768" cy="386975"/>
          </a:xfrm>
          <a:prstGeom prst="rect">
            <a:avLst/>
          </a:prstGeom>
        </p:spPr>
        <p:txBody>
          <a:bodyPr vert="horz" wrap="square" lIns="0" tIns="0" rIns="0" bIns="0" rtlCol="0">
            <a:spAutoFit/>
          </a:bodyPr>
          <a:lstStyle/>
          <a:p>
            <a:pPr marL="0" marR="0">
              <a:lnSpc>
                <a:spcPts val="1315"/>
              </a:lnSpc>
              <a:spcBef>
                <a:spcPts val="0"/>
              </a:spcBef>
              <a:spcAft>
                <a:spcPts val="0"/>
              </a:spcAft>
            </a:pPr>
            <a:r>
              <a:rPr sz="1200" b="1" spc="-14" dirty="0">
                <a:solidFill>
                  <a:srgbClr val="537898"/>
                </a:solidFill>
                <a:latin typeface="Arial"/>
                <a:cs typeface="Arial"/>
              </a:rPr>
              <a:t>PLC</a:t>
            </a:r>
            <a:r>
              <a:rPr sz="1200" b="1" dirty="0">
                <a:solidFill>
                  <a:srgbClr val="537898"/>
                </a:solidFill>
                <a:latin typeface="Arial"/>
                <a:cs typeface="Arial"/>
              </a:rPr>
              <a:t> </a:t>
            </a:r>
            <a:r>
              <a:rPr sz="1200" b="1" spc="-13" dirty="0">
                <a:solidFill>
                  <a:srgbClr val="537898"/>
                </a:solidFill>
                <a:latin typeface="Arial"/>
                <a:cs typeface="Arial"/>
              </a:rPr>
              <a:t>programming</a:t>
            </a:r>
            <a:r>
              <a:rPr sz="1200" b="1" dirty="0">
                <a:solidFill>
                  <a:srgbClr val="537898"/>
                </a:solidFill>
                <a:latin typeface="Arial"/>
                <a:cs typeface="Arial"/>
              </a:rPr>
              <a:t> </a:t>
            </a:r>
            <a:r>
              <a:rPr sz="1200" b="1" spc="-10" dirty="0">
                <a:solidFill>
                  <a:srgbClr val="537898"/>
                </a:solidFill>
                <a:latin typeface="Arial"/>
                <a:cs typeface="Arial"/>
              </a:rPr>
              <a:t>with</a:t>
            </a:r>
          </a:p>
          <a:p>
            <a:pPr marL="6292" marR="0">
              <a:lnSpc>
                <a:spcPts val="1315"/>
              </a:lnSpc>
              <a:spcBef>
                <a:spcPts val="115"/>
              </a:spcBef>
              <a:spcAft>
                <a:spcPts val="0"/>
              </a:spcAft>
            </a:pPr>
            <a:r>
              <a:rPr sz="1200" b="1" spc="-16" dirty="0">
                <a:solidFill>
                  <a:srgbClr val="537898"/>
                </a:solidFill>
                <a:latin typeface="Arial"/>
                <a:cs typeface="Arial"/>
              </a:rPr>
              <a:t>CODESYS®</a:t>
            </a:r>
            <a:r>
              <a:rPr sz="1200" b="1" dirty="0">
                <a:solidFill>
                  <a:srgbClr val="537898"/>
                </a:solidFill>
                <a:latin typeface="Arial"/>
                <a:cs typeface="Arial"/>
              </a:rPr>
              <a:t> </a:t>
            </a:r>
            <a:r>
              <a:rPr sz="1200" b="1" spc="-15" dirty="0">
                <a:solidFill>
                  <a:srgbClr val="537898"/>
                </a:solidFill>
                <a:latin typeface="Arial"/>
                <a:cs typeface="Arial"/>
              </a:rPr>
              <a:t>V3</a:t>
            </a:r>
          </a:p>
        </p:txBody>
      </p:sp>
      <p:sp>
        <p:nvSpPr>
          <p:cNvPr id="10" name="object 10"/>
          <p:cNvSpPr txBox="1"/>
          <p:nvPr/>
        </p:nvSpPr>
        <p:spPr>
          <a:xfrm>
            <a:off x="830614" y="1644165"/>
            <a:ext cx="680994" cy="129935"/>
          </a:xfrm>
          <a:prstGeom prst="rect">
            <a:avLst/>
          </a:prstGeom>
        </p:spPr>
        <p:txBody>
          <a:bodyPr vert="horz" wrap="square" lIns="0" tIns="0" rIns="0" bIns="0" rtlCol="0">
            <a:spAutoFit/>
          </a:bodyPr>
          <a:lstStyle/>
          <a:p>
            <a:pPr marL="0" marR="0">
              <a:lnSpc>
                <a:spcPts val="723"/>
              </a:lnSpc>
              <a:spcBef>
                <a:spcPts val="0"/>
              </a:spcBef>
              <a:spcAft>
                <a:spcPts val="0"/>
              </a:spcAft>
            </a:pPr>
            <a:r>
              <a:rPr sz="650" b="1" dirty="0">
                <a:solidFill>
                  <a:srgbClr val="535557"/>
                </a:solidFill>
                <a:latin typeface="Arial"/>
                <a:cs typeface="Arial"/>
              </a:rPr>
              <a:t>Target group :</a:t>
            </a:r>
          </a:p>
        </p:txBody>
      </p:sp>
      <p:sp>
        <p:nvSpPr>
          <p:cNvPr id="11" name="object 11"/>
          <p:cNvSpPr txBox="1"/>
          <p:nvPr/>
        </p:nvSpPr>
        <p:spPr>
          <a:xfrm>
            <a:off x="4142708" y="1644165"/>
            <a:ext cx="680994" cy="129935"/>
          </a:xfrm>
          <a:prstGeom prst="rect">
            <a:avLst/>
          </a:prstGeom>
        </p:spPr>
        <p:txBody>
          <a:bodyPr vert="horz" wrap="square" lIns="0" tIns="0" rIns="0" bIns="0" rtlCol="0">
            <a:spAutoFit/>
          </a:bodyPr>
          <a:lstStyle/>
          <a:p>
            <a:pPr marL="0" marR="0">
              <a:lnSpc>
                <a:spcPts val="723"/>
              </a:lnSpc>
              <a:spcBef>
                <a:spcPts val="0"/>
              </a:spcBef>
              <a:spcAft>
                <a:spcPts val="0"/>
              </a:spcAft>
            </a:pPr>
            <a:r>
              <a:rPr sz="650" b="1" dirty="0">
                <a:solidFill>
                  <a:srgbClr val="535557"/>
                </a:solidFill>
                <a:latin typeface="Arial"/>
                <a:cs typeface="Arial"/>
              </a:rPr>
              <a:t>Target group :</a:t>
            </a:r>
          </a:p>
        </p:txBody>
      </p:sp>
      <p:sp>
        <p:nvSpPr>
          <p:cNvPr id="13" name="object 13"/>
          <p:cNvSpPr txBox="1"/>
          <p:nvPr/>
        </p:nvSpPr>
        <p:spPr>
          <a:xfrm>
            <a:off x="829066" y="1784605"/>
            <a:ext cx="2494603" cy="510721"/>
          </a:xfrm>
          <a:prstGeom prst="rect">
            <a:avLst/>
          </a:prstGeom>
        </p:spPr>
        <p:txBody>
          <a:bodyPr vert="horz" wrap="square" lIns="0" tIns="0" rIns="0" bIns="0" rtlCol="0">
            <a:spAutoFit/>
          </a:bodyPr>
          <a:lstStyle/>
          <a:p>
            <a:pPr marL="0" marR="0">
              <a:lnSpc>
                <a:spcPts val="723"/>
              </a:lnSpc>
              <a:spcBef>
                <a:spcPts val="0"/>
              </a:spcBef>
              <a:spcAft>
                <a:spcPts val="0"/>
              </a:spcAft>
            </a:pPr>
            <a:r>
              <a:rPr sz="650" dirty="0">
                <a:solidFill>
                  <a:srgbClr val="535557"/>
                </a:solidFill>
                <a:latin typeface="Arial"/>
                <a:cs typeface="Arial"/>
              </a:rPr>
              <a:t>Users and system administrators who want to learn about</a:t>
            </a:r>
          </a:p>
          <a:p>
            <a:pPr marL="7649" marR="0">
              <a:lnSpc>
                <a:spcPts val="723"/>
              </a:lnSpc>
              <a:spcBef>
                <a:spcPts val="276"/>
              </a:spcBef>
              <a:spcAft>
                <a:spcPts val="0"/>
              </a:spcAft>
            </a:pPr>
            <a:r>
              <a:rPr sz="650" dirty="0">
                <a:solidFill>
                  <a:srgbClr val="535557"/>
                </a:solidFill>
                <a:latin typeface="Arial"/>
                <a:cs typeface="Arial"/>
              </a:rPr>
              <a:t>communication structures and the mapping of hardware, system</a:t>
            </a:r>
          </a:p>
          <a:p>
            <a:pPr marL="7649" marR="0">
              <a:lnSpc>
                <a:spcPts val="723"/>
              </a:lnSpc>
              <a:spcBef>
                <a:spcPts val="276"/>
              </a:spcBef>
              <a:spcAft>
                <a:spcPts val="0"/>
              </a:spcAft>
            </a:pPr>
            <a:r>
              <a:rPr sz="650" dirty="0">
                <a:solidFill>
                  <a:srgbClr val="535557"/>
                </a:solidFill>
                <a:latin typeface="Arial"/>
                <a:cs typeface="Arial"/>
              </a:rPr>
              <a:t>and logical objects of the ACOS 7 series remote terminal</a:t>
            </a:r>
          </a:p>
          <a:p>
            <a:pPr marL="7649" marR="0">
              <a:lnSpc>
                <a:spcPts val="723"/>
              </a:lnSpc>
              <a:spcBef>
                <a:spcPts val="276"/>
              </a:spcBef>
              <a:spcAft>
                <a:spcPts val="0"/>
              </a:spcAft>
            </a:pPr>
            <a:r>
              <a:rPr sz="650" dirty="0">
                <a:solidFill>
                  <a:srgbClr val="535557"/>
                </a:solidFill>
                <a:latin typeface="Arial"/>
                <a:cs typeface="Arial"/>
              </a:rPr>
              <a:t>units to IEC 61850 data attributes.</a:t>
            </a:r>
          </a:p>
        </p:txBody>
      </p:sp>
      <p:sp>
        <p:nvSpPr>
          <p:cNvPr id="14" name="object 14"/>
          <p:cNvSpPr txBox="1"/>
          <p:nvPr/>
        </p:nvSpPr>
        <p:spPr>
          <a:xfrm>
            <a:off x="4146641" y="1784605"/>
            <a:ext cx="2557912" cy="256863"/>
          </a:xfrm>
          <a:prstGeom prst="rect">
            <a:avLst/>
          </a:prstGeom>
        </p:spPr>
        <p:txBody>
          <a:bodyPr vert="horz" wrap="square" lIns="0" tIns="0" rIns="0" bIns="0" rtlCol="0">
            <a:spAutoFit/>
          </a:bodyPr>
          <a:lstStyle/>
          <a:p>
            <a:pPr marL="2169" marR="0">
              <a:lnSpc>
                <a:spcPts val="723"/>
              </a:lnSpc>
              <a:spcBef>
                <a:spcPts val="0"/>
              </a:spcBef>
              <a:spcAft>
                <a:spcPts val="0"/>
              </a:spcAft>
            </a:pPr>
            <a:r>
              <a:rPr sz="650" dirty="0">
                <a:solidFill>
                  <a:srgbClr val="535557"/>
                </a:solidFill>
                <a:latin typeface="Arial"/>
                <a:cs typeface="Arial"/>
              </a:rPr>
              <a:t>Participants who wish to learn about the functionality and scope of</a:t>
            </a:r>
          </a:p>
          <a:p>
            <a:pPr marL="0" marR="0">
              <a:lnSpc>
                <a:spcPts val="723"/>
              </a:lnSpc>
              <a:spcBef>
                <a:spcPts val="276"/>
              </a:spcBef>
              <a:spcAft>
                <a:spcPts val="0"/>
              </a:spcAft>
            </a:pPr>
            <a:r>
              <a:rPr sz="650" dirty="0">
                <a:solidFill>
                  <a:srgbClr val="535557"/>
                </a:solidFill>
                <a:latin typeface="Arial"/>
                <a:cs typeface="Arial"/>
              </a:rPr>
              <a:t>the integrated PLC CODESYS® V3.</a:t>
            </a:r>
          </a:p>
        </p:txBody>
      </p:sp>
      <p:sp>
        <p:nvSpPr>
          <p:cNvPr id="16" name="object 16"/>
          <p:cNvSpPr txBox="1"/>
          <p:nvPr/>
        </p:nvSpPr>
        <p:spPr>
          <a:xfrm>
            <a:off x="4140754" y="2149975"/>
            <a:ext cx="902439" cy="175189"/>
          </a:xfrm>
          <a:prstGeom prst="rect">
            <a:avLst/>
          </a:prstGeom>
        </p:spPr>
        <p:txBody>
          <a:bodyPr vert="horz" wrap="square" lIns="0" tIns="0" rIns="0" bIns="0" rtlCol="0">
            <a:spAutoFit/>
          </a:bodyPr>
          <a:lstStyle/>
          <a:p>
            <a:pPr marL="0" marR="0">
              <a:lnSpc>
                <a:spcPts val="1079"/>
              </a:lnSpc>
              <a:spcBef>
                <a:spcPts val="0"/>
              </a:spcBef>
              <a:spcAft>
                <a:spcPts val="0"/>
              </a:spcAft>
            </a:pPr>
            <a:r>
              <a:rPr sz="950" b="1" dirty="0">
                <a:solidFill>
                  <a:srgbClr val="535557"/>
                </a:solidFill>
                <a:latin typeface="Arial"/>
                <a:cs typeface="Arial"/>
              </a:rPr>
              <a:t>Requirement</a:t>
            </a:r>
          </a:p>
        </p:txBody>
      </p:sp>
      <p:sp>
        <p:nvSpPr>
          <p:cNvPr id="19" name="object 19"/>
          <p:cNvSpPr txBox="1"/>
          <p:nvPr/>
        </p:nvSpPr>
        <p:spPr>
          <a:xfrm>
            <a:off x="828660" y="2522403"/>
            <a:ext cx="902436" cy="175189"/>
          </a:xfrm>
          <a:prstGeom prst="rect">
            <a:avLst/>
          </a:prstGeom>
        </p:spPr>
        <p:txBody>
          <a:bodyPr vert="horz" wrap="square" lIns="0" tIns="0" rIns="0" bIns="0" rtlCol="0">
            <a:spAutoFit/>
          </a:bodyPr>
          <a:lstStyle/>
          <a:p>
            <a:pPr marL="0" marR="0">
              <a:lnSpc>
                <a:spcPts val="1079"/>
              </a:lnSpc>
              <a:spcBef>
                <a:spcPts val="0"/>
              </a:spcBef>
              <a:spcAft>
                <a:spcPts val="0"/>
              </a:spcAft>
            </a:pPr>
            <a:r>
              <a:rPr sz="950" b="1" dirty="0">
                <a:solidFill>
                  <a:srgbClr val="535557"/>
                </a:solidFill>
                <a:latin typeface="Arial"/>
                <a:cs typeface="Arial"/>
              </a:rPr>
              <a:t>Requirement</a:t>
            </a:r>
          </a:p>
        </p:txBody>
      </p:sp>
      <p:sp>
        <p:nvSpPr>
          <p:cNvPr id="21" name="object 21"/>
          <p:cNvSpPr txBox="1"/>
          <p:nvPr/>
        </p:nvSpPr>
        <p:spPr>
          <a:xfrm>
            <a:off x="4148848" y="2624508"/>
            <a:ext cx="508869" cy="129935"/>
          </a:xfrm>
          <a:prstGeom prst="rect">
            <a:avLst/>
          </a:prstGeom>
        </p:spPr>
        <p:txBody>
          <a:bodyPr vert="horz" wrap="square" lIns="0" tIns="0" rIns="0" bIns="0" rtlCol="0">
            <a:spAutoFit/>
          </a:bodyPr>
          <a:lstStyle/>
          <a:p>
            <a:pPr marL="0" marR="0">
              <a:lnSpc>
                <a:spcPts val="723"/>
              </a:lnSpc>
              <a:spcBef>
                <a:spcPts val="0"/>
              </a:spcBef>
              <a:spcAft>
                <a:spcPts val="0"/>
              </a:spcAft>
            </a:pPr>
            <a:r>
              <a:rPr sz="650" b="1" dirty="0">
                <a:solidFill>
                  <a:srgbClr val="535557"/>
                </a:solidFill>
                <a:latin typeface="Arial"/>
                <a:cs typeface="Arial"/>
              </a:rPr>
              <a:t>Modules </a:t>
            </a:r>
            <a:r>
              <a:rPr sz="650" dirty="0">
                <a:solidFill>
                  <a:srgbClr val="535557"/>
                </a:solidFill>
                <a:latin typeface="Arial"/>
                <a:cs typeface="Arial"/>
              </a:rPr>
              <a:t>•</a:t>
            </a:r>
          </a:p>
        </p:txBody>
      </p:sp>
      <p:sp>
        <p:nvSpPr>
          <p:cNvPr id="23" name="object 23"/>
          <p:cNvSpPr txBox="1"/>
          <p:nvPr/>
        </p:nvSpPr>
        <p:spPr>
          <a:xfrm>
            <a:off x="4149952" y="2788266"/>
            <a:ext cx="2054494" cy="179536"/>
          </a:xfrm>
          <a:prstGeom prst="rect">
            <a:avLst/>
          </a:prstGeom>
        </p:spPr>
        <p:txBody>
          <a:bodyPr vert="horz" wrap="square" lIns="0" tIns="0" rIns="0" bIns="0" rtlCol="0">
            <a:spAutoFit/>
          </a:bodyPr>
          <a:lstStyle/>
          <a:p>
            <a:pPr marL="0" marR="0">
              <a:lnSpc>
                <a:spcPts val="723"/>
              </a:lnSpc>
              <a:spcBef>
                <a:spcPts val="0"/>
              </a:spcBef>
              <a:spcAft>
                <a:spcPts val="0"/>
              </a:spcAft>
            </a:pPr>
            <a:r>
              <a:rPr sz="650" dirty="0">
                <a:solidFill>
                  <a:srgbClr val="535557"/>
                </a:solidFill>
                <a:latin typeface="Arial"/>
                <a:cs typeface="Arial"/>
              </a:rPr>
              <a:t>Parameterization of the remote terminal units of the</a:t>
            </a:r>
            <a:r>
              <a:rPr lang="de-DE" sz="650" dirty="0">
                <a:solidFill>
                  <a:srgbClr val="535557"/>
                </a:solidFill>
                <a:latin typeface="Arial"/>
                <a:cs typeface="Arial"/>
              </a:rPr>
              <a:t> </a:t>
            </a:r>
            <a:r>
              <a:rPr sz="650" dirty="0">
                <a:solidFill>
                  <a:srgbClr val="535557"/>
                </a:solidFill>
                <a:latin typeface="Arial"/>
                <a:cs typeface="Arial"/>
              </a:rPr>
              <a:t>ACOS 7 series for PLCs with ACOS ET</a:t>
            </a:r>
          </a:p>
        </p:txBody>
      </p:sp>
      <p:sp>
        <p:nvSpPr>
          <p:cNvPr id="25" name="object 25"/>
          <p:cNvSpPr txBox="1"/>
          <p:nvPr/>
        </p:nvSpPr>
        <p:spPr>
          <a:xfrm>
            <a:off x="836754" y="2987939"/>
            <a:ext cx="463165" cy="129935"/>
          </a:xfrm>
          <a:prstGeom prst="rect">
            <a:avLst/>
          </a:prstGeom>
        </p:spPr>
        <p:txBody>
          <a:bodyPr vert="horz" wrap="square" lIns="0" tIns="0" rIns="0" bIns="0" rtlCol="0">
            <a:spAutoFit/>
          </a:bodyPr>
          <a:lstStyle/>
          <a:p>
            <a:pPr marL="0" marR="0">
              <a:lnSpc>
                <a:spcPts val="723"/>
              </a:lnSpc>
              <a:spcBef>
                <a:spcPts val="0"/>
              </a:spcBef>
              <a:spcAft>
                <a:spcPts val="0"/>
              </a:spcAft>
            </a:pPr>
            <a:r>
              <a:rPr sz="650" b="1" dirty="0">
                <a:solidFill>
                  <a:srgbClr val="535557"/>
                </a:solidFill>
                <a:latin typeface="Arial"/>
                <a:cs typeface="Arial"/>
              </a:rPr>
              <a:t>Module </a:t>
            </a:r>
            <a:r>
              <a:rPr sz="650" dirty="0">
                <a:solidFill>
                  <a:srgbClr val="535557"/>
                </a:solidFill>
                <a:latin typeface="Arial"/>
                <a:cs typeface="Arial"/>
              </a:rPr>
              <a:t>•</a:t>
            </a:r>
          </a:p>
        </p:txBody>
      </p:sp>
      <p:sp>
        <p:nvSpPr>
          <p:cNvPr id="27" name="object 27"/>
          <p:cNvSpPr txBox="1"/>
          <p:nvPr/>
        </p:nvSpPr>
        <p:spPr>
          <a:xfrm>
            <a:off x="4149952" y="3060174"/>
            <a:ext cx="2361853" cy="129935"/>
          </a:xfrm>
          <a:prstGeom prst="rect">
            <a:avLst/>
          </a:prstGeom>
        </p:spPr>
        <p:txBody>
          <a:bodyPr vert="horz" wrap="square" lIns="0" tIns="0" rIns="0" bIns="0" rtlCol="0">
            <a:spAutoFit/>
          </a:bodyPr>
          <a:lstStyle/>
          <a:p>
            <a:pPr marL="0" marR="0">
              <a:lnSpc>
                <a:spcPts val="723"/>
              </a:lnSpc>
              <a:spcBef>
                <a:spcPts val="0"/>
              </a:spcBef>
              <a:spcAft>
                <a:spcPts val="0"/>
              </a:spcAft>
            </a:pPr>
            <a:r>
              <a:rPr sz="650" dirty="0">
                <a:solidFill>
                  <a:srgbClr val="535557"/>
                </a:solidFill>
                <a:latin typeface="Arial"/>
                <a:cs typeface="Arial"/>
              </a:rPr>
              <a:t>• Creation of PLC programs according to IEC 61131-3 • Data</a:t>
            </a:r>
          </a:p>
        </p:txBody>
      </p:sp>
      <p:sp>
        <p:nvSpPr>
          <p:cNvPr id="28" name="object 28"/>
          <p:cNvSpPr txBox="1"/>
          <p:nvPr/>
        </p:nvSpPr>
        <p:spPr>
          <a:xfrm>
            <a:off x="837858" y="3151697"/>
            <a:ext cx="1392014" cy="129935"/>
          </a:xfrm>
          <a:prstGeom prst="rect">
            <a:avLst/>
          </a:prstGeom>
        </p:spPr>
        <p:txBody>
          <a:bodyPr vert="horz" wrap="square" lIns="0" tIns="0" rIns="0" bIns="0" rtlCol="0">
            <a:spAutoFit/>
          </a:bodyPr>
          <a:lstStyle/>
          <a:p>
            <a:pPr marL="0" marR="0">
              <a:lnSpc>
                <a:spcPts val="723"/>
              </a:lnSpc>
              <a:spcBef>
                <a:spcPts val="0"/>
              </a:spcBef>
              <a:spcAft>
                <a:spcPts val="0"/>
              </a:spcAft>
            </a:pPr>
            <a:r>
              <a:rPr sz="650" dirty="0">
                <a:solidFill>
                  <a:srgbClr val="535557"/>
                </a:solidFill>
                <a:latin typeface="Arial"/>
                <a:cs typeface="Arial"/>
              </a:rPr>
              <a:t>Introduction to IEC 61850 • ACOS</a:t>
            </a:r>
          </a:p>
        </p:txBody>
      </p:sp>
      <p:sp>
        <p:nvSpPr>
          <p:cNvPr id="29" name="object 29"/>
          <p:cNvSpPr txBox="1"/>
          <p:nvPr/>
        </p:nvSpPr>
        <p:spPr>
          <a:xfrm>
            <a:off x="4149952" y="3205153"/>
            <a:ext cx="2176486" cy="256864"/>
          </a:xfrm>
          <a:prstGeom prst="rect">
            <a:avLst/>
          </a:prstGeom>
        </p:spPr>
        <p:txBody>
          <a:bodyPr vert="horz" wrap="square" lIns="0" tIns="0" rIns="0" bIns="0" rtlCol="0">
            <a:spAutoFit/>
          </a:bodyPr>
          <a:lstStyle/>
          <a:p>
            <a:pPr marL="0" marR="0">
              <a:lnSpc>
                <a:spcPts val="723"/>
              </a:lnSpc>
              <a:spcBef>
                <a:spcPts val="0"/>
              </a:spcBef>
              <a:spcAft>
                <a:spcPts val="0"/>
              </a:spcAft>
            </a:pPr>
            <a:r>
              <a:rPr sz="650" dirty="0">
                <a:solidFill>
                  <a:srgbClr val="535557"/>
                </a:solidFill>
                <a:latin typeface="Arial"/>
                <a:cs typeface="Arial"/>
              </a:rPr>
              <a:t>exchange between the PLC, control system and remote</a:t>
            </a:r>
          </a:p>
          <a:p>
            <a:pPr marL="105386" marR="0">
              <a:lnSpc>
                <a:spcPts val="723"/>
              </a:lnSpc>
              <a:spcBef>
                <a:spcPts val="276"/>
              </a:spcBef>
              <a:spcAft>
                <a:spcPts val="0"/>
              </a:spcAft>
            </a:pPr>
            <a:r>
              <a:rPr sz="650" dirty="0">
                <a:solidFill>
                  <a:srgbClr val="535557"/>
                </a:solidFill>
                <a:latin typeface="Arial"/>
                <a:cs typeface="Arial"/>
              </a:rPr>
              <a:t>terminal units</a:t>
            </a:r>
          </a:p>
        </p:txBody>
      </p:sp>
      <p:sp>
        <p:nvSpPr>
          <p:cNvPr id="30" name="object 30"/>
          <p:cNvSpPr txBox="1"/>
          <p:nvPr/>
        </p:nvSpPr>
        <p:spPr>
          <a:xfrm>
            <a:off x="837858" y="3304571"/>
            <a:ext cx="1766188" cy="179536"/>
          </a:xfrm>
          <a:prstGeom prst="rect">
            <a:avLst/>
          </a:prstGeom>
        </p:spPr>
        <p:txBody>
          <a:bodyPr vert="horz" wrap="square" lIns="0" tIns="0" rIns="0" bIns="0" rtlCol="0">
            <a:spAutoFit/>
          </a:bodyPr>
          <a:lstStyle/>
          <a:p>
            <a:pPr marL="0" marR="0">
              <a:lnSpc>
                <a:spcPts val="723"/>
              </a:lnSpc>
              <a:spcBef>
                <a:spcPts val="0"/>
              </a:spcBef>
              <a:spcAft>
                <a:spcPts val="0"/>
              </a:spcAft>
            </a:pPr>
            <a:r>
              <a:rPr sz="650" dirty="0">
                <a:solidFill>
                  <a:srgbClr val="535557"/>
                </a:solidFill>
                <a:latin typeface="Arial"/>
                <a:cs typeface="Arial"/>
              </a:rPr>
              <a:t>750 as a server/client for integration into</a:t>
            </a:r>
            <a:r>
              <a:rPr lang="de-DE" sz="650" dirty="0">
                <a:solidFill>
                  <a:srgbClr val="535557"/>
                </a:solidFill>
                <a:latin typeface="Arial"/>
                <a:cs typeface="Arial"/>
              </a:rPr>
              <a:t> </a:t>
            </a:r>
            <a:r>
              <a:rPr sz="650" dirty="0">
                <a:solidFill>
                  <a:srgbClr val="535557"/>
                </a:solidFill>
                <a:latin typeface="Arial"/>
                <a:cs typeface="Arial"/>
              </a:rPr>
              <a:t>IEC 61850 networks</a:t>
            </a:r>
          </a:p>
        </p:txBody>
      </p:sp>
      <p:sp>
        <p:nvSpPr>
          <p:cNvPr id="32" name="object 32"/>
          <p:cNvSpPr txBox="1"/>
          <p:nvPr/>
        </p:nvSpPr>
        <p:spPr>
          <a:xfrm>
            <a:off x="837858" y="3549277"/>
            <a:ext cx="1268217" cy="129935"/>
          </a:xfrm>
          <a:prstGeom prst="rect">
            <a:avLst/>
          </a:prstGeom>
        </p:spPr>
        <p:txBody>
          <a:bodyPr vert="horz" wrap="square" lIns="0" tIns="0" rIns="0" bIns="0" rtlCol="0">
            <a:spAutoFit/>
          </a:bodyPr>
          <a:lstStyle/>
          <a:p>
            <a:pPr marL="0" marR="0">
              <a:lnSpc>
                <a:spcPts val="723"/>
              </a:lnSpc>
              <a:spcBef>
                <a:spcPts val="0"/>
              </a:spcBef>
              <a:spcAft>
                <a:spcPts val="0"/>
              </a:spcAft>
            </a:pPr>
            <a:r>
              <a:rPr sz="650" dirty="0">
                <a:solidFill>
                  <a:srgbClr val="535557"/>
                </a:solidFill>
                <a:latin typeface="Arial"/>
                <a:cs typeface="Arial"/>
              </a:rPr>
              <a:t>• Working with ICD or CID files</a:t>
            </a:r>
          </a:p>
        </p:txBody>
      </p:sp>
      <p:sp>
        <p:nvSpPr>
          <p:cNvPr id="33" name="object 33"/>
          <p:cNvSpPr txBox="1"/>
          <p:nvPr/>
        </p:nvSpPr>
        <p:spPr>
          <a:xfrm>
            <a:off x="4140056" y="3594456"/>
            <a:ext cx="534917" cy="118191"/>
          </a:xfrm>
          <a:prstGeom prst="rect">
            <a:avLst/>
          </a:prstGeom>
        </p:spPr>
        <p:txBody>
          <a:bodyPr vert="horz" wrap="square" lIns="0" tIns="0" rIns="0" bIns="0" rtlCol="0">
            <a:spAutoFit/>
          </a:bodyPr>
          <a:lstStyle/>
          <a:p>
            <a:pPr marL="0" marR="0">
              <a:lnSpc>
                <a:spcPts val="630"/>
              </a:lnSpc>
              <a:spcBef>
                <a:spcPts val="0"/>
              </a:spcBef>
              <a:spcAft>
                <a:spcPts val="0"/>
              </a:spcAft>
            </a:pPr>
            <a:r>
              <a:rPr sz="550" b="1" dirty="0">
                <a:solidFill>
                  <a:srgbClr val="535557"/>
                </a:solidFill>
                <a:latin typeface="Arial"/>
                <a:cs typeface="Arial"/>
              </a:rPr>
              <a:t>appointment</a:t>
            </a:r>
          </a:p>
        </p:txBody>
      </p:sp>
      <p:sp>
        <p:nvSpPr>
          <p:cNvPr id="34" name="object 34"/>
          <p:cNvSpPr txBox="1"/>
          <p:nvPr/>
        </p:nvSpPr>
        <p:spPr>
          <a:xfrm>
            <a:off x="837858" y="3713564"/>
            <a:ext cx="2191447" cy="419894"/>
          </a:xfrm>
          <a:prstGeom prst="rect">
            <a:avLst/>
          </a:prstGeom>
        </p:spPr>
        <p:txBody>
          <a:bodyPr vert="horz" wrap="square" lIns="0" tIns="0" rIns="0" bIns="0" rtlCol="0">
            <a:spAutoFit/>
          </a:bodyPr>
          <a:lstStyle/>
          <a:p>
            <a:pPr marL="0" marR="0">
              <a:lnSpc>
                <a:spcPts val="723"/>
              </a:lnSpc>
              <a:spcBef>
                <a:spcPts val="0"/>
              </a:spcBef>
              <a:spcAft>
                <a:spcPts val="0"/>
              </a:spcAft>
            </a:pPr>
            <a:r>
              <a:rPr sz="650" dirty="0">
                <a:solidFill>
                  <a:srgbClr val="535557"/>
                </a:solidFill>
                <a:latin typeface="Arial"/>
                <a:cs typeface="Arial"/>
              </a:rPr>
              <a:t>• Working with the SCD project file • Mapping</a:t>
            </a:r>
          </a:p>
          <a:p>
            <a:pPr marL="0" marR="0">
              <a:lnSpc>
                <a:spcPts val="723"/>
              </a:lnSpc>
              <a:spcBef>
                <a:spcPts val="468"/>
              </a:spcBef>
              <a:spcAft>
                <a:spcPts val="0"/>
              </a:spcAft>
            </a:pPr>
            <a:r>
              <a:rPr sz="650" dirty="0">
                <a:solidFill>
                  <a:srgbClr val="535557"/>
                </a:solidFill>
                <a:latin typeface="Arial"/>
                <a:cs typeface="Arial"/>
              </a:rPr>
              <a:t>of information objects • Editing data records,</a:t>
            </a:r>
          </a:p>
          <a:p>
            <a:pPr marL="0" marR="0">
              <a:lnSpc>
                <a:spcPts val="723"/>
              </a:lnSpc>
              <a:spcBef>
                <a:spcPts val="418"/>
              </a:spcBef>
              <a:spcAft>
                <a:spcPts val="0"/>
              </a:spcAft>
            </a:pPr>
            <a:r>
              <a:rPr sz="650" dirty="0">
                <a:solidFill>
                  <a:srgbClr val="535557"/>
                </a:solidFill>
                <a:latin typeface="Arial"/>
                <a:cs typeface="Arial"/>
              </a:rPr>
              <a:t>creating additional data records • Goose communication</a:t>
            </a:r>
          </a:p>
        </p:txBody>
      </p:sp>
      <p:sp>
        <p:nvSpPr>
          <p:cNvPr id="37" name="object 37"/>
          <p:cNvSpPr txBox="1"/>
          <p:nvPr/>
        </p:nvSpPr>
        <p:spPr>
          <a:xfrm>
            <a:off x="4144243" y="3976921"/>
            <a:ext cx="331909" cy="176855"/>
          </a:xfrm>
          <a:prstGeom prst="rect">
            <a:avLst/>
          </a:prstGeom>
        </p:spPr>
        <p:txBody>
          <a:bodyPr vert="horz" wrap="square" lIns="0" tIns="0" rIns="0" bIns="0" rtlCol="0">
            <a:spAutoFit/>
          </a:bodyPr>
          <a:lstStyle/>
          <a:p>
            <a:pPr marL="0" marR="0">
              <a:lnSpc>
                <a:spcPts val="1092"/>
              </a:lnSpc>
              <a:spcBef>
                <a:spcPts val="0"/>
              </a:spcBef>
              <a:spcAft>
                <a:spcPts val="0"/>
              </a:spcAft>
            </a:pPr>
            <a:r>
              <a:rPr sz="1000" b="1" spc="-10" dirty="0">
                <a:solidFill>
                  <a:srgbClr val="535557"/>
                </a:solidFill>
                <a:latin typeface="Arial"/>
                <a:cs typeface="Arial"/>
              </a:rPr>
              <a:t>fee</a:t>
            </a:r>
          </a:p>
        </p:txBody>
      </p:sp>
      <p:sp>
        <p:nvSpPr>
          <p:cNvPr id="39" name="object 39"/>
          <p:cNvSpPr txBox="1"/>
          <p:nvPr/>
        </p:nvSpPr>
        <p:spPr>
          <a:xfrm>
            <a:off x="4144928" y="4198571"/>
            <a:ext cx="1217018" cy="179536"/>
          </a:xfrm>
          <a:prstGeom prst="rect">
            <a:avLst/>
          </a:prstGeom>
        </p:spPr>
        <p:txBody>
          <a:bodyPr vert="horz" wrap="square" lIns="0" tIns="0" rIns="0" bIns="0" rtlCol="0">
            <a:spAutoFit/>
          </a:bodyPr>
          <a:lstStyle/>
          <a:p>
            <a:pPr marL="0" marR="0">
              <a:lnSpc>
                <a:spcPts val="723"/>
              </a:lnSpc>
              <a:spcBef>
                <a:spcPts val="0"/>
              </a:spcBef>
              <a:spcAft>
                <a:spcPts val="0"/>
              </a:spcAft>
            </a:pPr>
            <a:r>
              <a:rPr lang="de-DE" sz="650" dirty="0">
                <a:solidFill>
                  <a:srgbClr val="535557"/>
                </a:solidFill>
                <a:latin typeface="Arial"/>
                <a:cs typeface="Arial"/>
              </a:rPr>
              <a:t>On </a:t>
            </a:r>
            <a:r>
              <a:rPr lang="de-DE" sz="650" dirty="0" err="1">
                <a:solidFill>
                  <a:srgbClr val="535557"/>
                </a:solidFill>
                <a:latin typeface="Arial"/>
                <a:cs typeface="Arial"/>
              </a:rPr>
              <a:t>request</a:t>
            </a:r>
            <a:endParaRPr lang="de-DE" sz="650" dirty="0">
              <a:solidFill>
                <a:srgbClr val="535557"/>
              </a:solidFill>
              <a:latin typeface="Arial"/>
              <a:cs typeface="Arial"/>
            </a:endParaRPr>
          </a:p>
          <a:p>
            <a:pPr marL="0" marR="0">
              <a:lnSpc>
                <a:spcPts val="723"/>
              </a:lnSpc>
              <a:spcBef>
                <a:spcPts val="0"/>
              </a:spcBef>
              <a:spcAft>
                <a:spcPts val="0"/>
              </a:spcAft>
            </a:pPr>
            <a:r>
              <a:rPr sz="650" dirty="0">
                <a:solidFill>
                  <a:srgbClr val="535557"/>
                </a:solidFill>
                <a:latin typeface="Arial"/>
                <a:cs typeface="Arial"/>
              </a:rPr>
              <a:t>(3</a:t>
            </a:r>
            <a:r>
              <a:rPr lang="de-DE" sz="650" dirty="0">
                <a:solidFill>
                  <a:srgbClr val="535557"/>
                </a:solidFill>
                <a:latin typeface="Arial"/>
                <a:cs typeface="Arial"/>
              </a:rPr>
              <a:t> </a:t>
            </a:r>
            <a:r>
              <a:rPr sz="650" dirty="0">
                <a:solidFill>
                  <a:srgbClr val="535557"/>
                </a:solidFill>
                <a:latin typeface="Arial"/>
                <a:cs typeface="Arial"/>
              </a:rPr>
              <a:t>seminar days)</a:t>
            </a:r>
          </a:p>
        </p:txBody>
      </p:sp>
      <p:sp>
        <p:nvSpPr>
          <p:cNvPr id="40" name="object 40"/>
          <p:cNvSpPr txBox="1"/>
          <p:nvPr/>
        </p:nvSpPr>
        <p:spPr>
          <a:xfrm>
            <a:off x="837858" y="4293482"/>
            <a:ext cx="815079" cy="129935"/>
          </a:xfrm>
          <a:prstGeom prst="rect">
            <a:avLst/>
          </a:prstGeom>
        </p:spPr>
        <p:txBody>
          <a:bodyPr vert="horz" wrap="square" lIns="0" tIns="0" rIns="0" bIns="0" rtlCol="0">
            <a:spAutoFit/>
          </a:bodyPr>
          <a:lstStyle/>
          <a:p>
            <a:pPr marL="0" marR="0">
              <a:lnSpc>
                <a:spcPts val="723"/>
              </a:lnSpc>
              <a:spcBef>
                <a:spcPts val="0"/>
              </a:spcBef>
              <a:spcAft>
                <a:spcPts val="0"/>
              </a:spcAft>
            </a:pPr>
            <a:r>
              <a:rPr sz="650" dirty="0">
                <a:solidFill>
                  <a:srgbClr val="535557"/>
                </a:solidFill>
                <a:latin typeface="Arial"/>
                <a:cs typeface="Arial"/>
              </a:rPr>
              <a:t>• Activate reporting</a:t>
            </a:r>
          </a:p>
        </p:txBody>
      </p:sp>
      <p:sp>
        <p:nvSpPr>
          <p:cNvPr id="43" name="object 43"/>
          <p:cNvSpPr txBox="1"/>
          <p:nvPr/>
        </p:nvSpPr>
        <p:spPr>
          <a:xfrm>
            <a:off x="827962" y="4546214"/>
            <a:ext cx="534917" cy="118191"/>
          </a:xfrm>
          <a:prstGeom prst="rect">
            <a:avLst/>
          </a:prstGeom>
        </p:spPr>
        <p:txBody>
          <a:bodyPr vert="horz" wrap="square" lIns="0" tIns="0" rIns="0" bIns="0" rtlCol="0">
            <a:spAutoFit/>
          </a:bodyPr>
          <a:lstStyle/>
          <a:p>
            <a:pPr marL="0" marR="0">
              <a:lnSpc>
                <a:spcPts val="630"/>
              </a:lnSpc>
              <a:spcBef>
                <a:spcPts val="0"/>
              </a:spcBef>
              <a:spcAft>
                <a:spcPts val="0"/>
              </a:spcAft>
            </a:pPr>
            <a:r>
              <a:rPr sz="550" b="1" dirty="0">
                <a:solidFill>
                  <a:srgbClr val="535557"/>
                </a:solidFill>
                <a:latin typeface="Arial"/>
                <a:cs typeface="Arial"/>
              </a:rPr>
              <a:t>appointment</a:t>
            </a:r>
          </a:p>
        </p:txBody>
      </p:sp>
      <p:sp>
        <p:nvSpPr>
          <p:cNvPr id="44" name="object 44"/>
          <p:cNvSpPr txBox="1"/>
          <p:nvPr/>
        </p:nvSpPr>
        <p:spPr>
          <a:xfrm>
            <a:off x="4148848" y="4556139"/>
            <a:ext cx="552319" cy="152907"/>
          </a:xfrm>
          <a:prstGeom prst="rect">
            <a:avLst/>
          </a:prstGeom>
        </p:spPr>
        <p:txBody>
          <a:bodyPr vert="horz" wrap="square" lIns="0" tIns="0" rIns="0" bIns="0" rtlCol="0">
            <a:spAutoFit/>
          </a:bodyPr>
          <a:lstStyle/>
          <a:p>
            <a:pPr marL="0" marR="0">
              <a:lnSpc>
                <a:spcPts val="903"/>
              </a:lnSpc>
              <a:spcBef>
                <a:spcPts val="0"/>
              </a:spcBef>
              <a:spcAft>
                <a:spcPts val="0"/>
              </a:spcAft>
            </a:pPr>
            <a:r>
              <a:rPr sz="800" b="1" dirty="0">
                <a:solidFill>
                  <a:srgbClr val="535557"/>
                </a:solidFill>
                <a:latin typeface="Arial"/>
                <a:cs typeface="Arial"/>
              </a:rPr>
              <a:t>Speaker</a:t>
            </a:r>
          </a:p>
        </p:txBody>
      </p:sp>
      <p:sp>
        <p:nvSpPr>
          <p:cNvPr id="46" name="object 46"/>
          <p:cNvSpPr txBox="1"/>
          <p:nvPr/>
        </p:nvSpPr>
        <p:spPr>
          <a:xfrm>
            <a:off x="4148810" y="4762496"/>
            <a:ext cx="691187" cy="129935"/>
          </a:xfrm>
          <a:prstGeom prst="rect">
            <a:avLst/>
          </a:prstGeom>
        </p:spPr>
        <p:txBody>
          <a:bodyPr vert="horz" wrap="square" lIns="0" tIns="0" rIns="0" bIns="0" rtlCol="0">
            <a:spAutoFit/>
          </a:bodyPr>
          <a:lstStyle/>
          <a:p>
            <a:pPr marL="0" marR="0">
              <a:lnSpc>
                <a:spcPts val="723"/>
              </a:lnSpc>
              <a:spcBef>
                <a:spcPts val="0"/>
              </a:spcBef>
              <a:spcAft>
                <a:spcPts val="0"/>
              </a:spcAft>
            </a:pPr>
            <a:r>
              <a:rPr sz="650" dirty="0">
                <a:solidFill>
                  <a:srgbClr val="535557"/>
                </a:solidFill>
                <a:latin typeface="Arial"/>
                <a:cs typeface="Arial"/>
              </a:rPr>
              <a:t>Kai-Uwe Pieper</a:t>
            </a:r>
          </a:p>
        </p:txBody>
      </p:sp>
      <p:sp>
        <p:nvSpPr>
          <p:cNvPr id="48" name="object 48"/>
          <p:cNvSpPr txBox="1"/>
          <p:nvPr/>
        </p:nvSpPr>
        <p:spPr>
          <a:xfrm>
            <a:off x="832149" y="4928678"/>
            <a:ext cx="331909" cy="176855"/>
          </a:xfrm>
          <a:prstGeom prst="rect">
            <a:avLst/>
          </a:prstGeom>
        </p:spPr>
        <p:txBody>
          <a:bodyPr vert="horz" wrap="square" lIns="0" tIns="0" rIns="0" bIns="0" rtlCol="0">
            <a:spAutoFit/>
          </a:bodyPr>
          <a:lstStyle/>
          <a:p>
            <a:pPr marL="0" marR="0">
              <a:lnSpc>
                <a:spcPts val="1092"/>
              </a:lnSpc>
              <a:spcBef>
                <a:spcPts val="0"/>
              </a:spcBef>
              <a:spcAft>
                <a:spcPts val="0"/>
              </a:spcAft>
            </a:pPr>
            <a:r>
              <a:rPr sz="1000" b="1" spc="-10" dirty="0">
                <a:solidFill>
                  <a:srgbClr val="535557"/>
                </a:solidFill>
                <a:latin typeface="Arial"/>
                <a:cs typeface="Arial"/>
              </a:rPr>
              <a:t>fee</a:t>
            </a:r>
          </a:p>
        </p:txBody>
      </p:sp>
      <p:sp>
        <p:nvSpPr>
          <p:cNvPr id="49" name="object 49"/>
          <p:cNvSpPr txBox="1"/>
          <p:nvPr/>
        </p:nvSpPr>
        <p:spPr>
          <a:xfrm>
            <a:off x="4140754" y="4991579"/>
            <a:ext cx="525145" cy="176855"/>
          </a:xfrm>
          <a:prstGeom prst="rect">
            <a:avLst/>
          </a:prstGeom>
        </p:spPr>
        <p:txBody>
          <a:bodyPr vert="horz" wrap="square" lIns="0" tIns="0" rIns="0" bIns="0" rtlCol="0">
            <a:spAutoFit/>
          </a:bodyPr>
          <a:lstStyle/>
          <a:p>
            <a:pPr marL="0" marR="0">
              <a:lnSpc>
                <a:spcPts val="1092"/>
              </a:lnSpc>
              <a:spcBef>
                <a:spcPts val="0"/>
              </a:spcBef>
              <a:spcAft>
                <a:spcPts val="0"/>
              </a:spcAft>
            </a:pPr>
            <a:r>
              <a:rPr sz="1000" b="1" spc="-13" dirty="0">
                <a:solidFill>
                  <a:srgbClr val="535557"/>
                </a:solidFill>
                <a:latin typeface="Arial"/>
                <a:cs typeface="Arial"/>
              </a:rPr>
              <a:t>Venue</a:t>
            </a:r>
          </a:p>
        </p:txBody>
      </p:sp>
      <p:sp>
        <p:nvSpPr>
          <p:cNvPr id="51" name="object 51"/>
          <p:cNvSpPr txBox="1"/>
          <p:nvPr/>
        </p:nvSpPr>
        <p:spPr>
          <a:xfrm>
            <a:off x="833519" y="5150330"/>
            <a:ext cx="1217018" cy="179536"/>
          </a:xfrm>
          <a:prstGeom prst="rect">
            <a:avLst/>
          </a:prstGeom>
        </p:spPr>
        <p:txBody>
          <a:bodyPr vert="horz" wrap="square" lIns="0" tIns="0" rIns="0" bIns="0" rtlCol="0">
            <a:spAutoFit/>
          </a:bodyPr>
          <a:lstStyle/>
          <a:p>
            <a:pPr>
              <a:lnSpc>
                <a:spcPts val="723"/>
              </a:lnSpc>
            </a:pPr>
            <a:r>
              <a:rPr lang="de-DE" sz="650" dirty="0">
                <a:solidFill>
                  <a:srgbClr val="535557"/>
                </a:solidFill>
                <a:latin typeface="Arial"/>
                <a:cs typeface="Arial"/>
              </a:rPr>
              <a:t>On </a:t>
            </a:r>
            <a:r>
              <a:rPr lang="de-DE" sz="650" dirty="0" err="1">
                <a:solidFill>
                  <a:srgbClr val="535557"/>
                </a:solidFill>
                <a:latin typeface="Arial"/>
                <a:cs typeface="Arial"/>
              </a:rPr>
              <a:t>request</a:t>
            </a:r>
            <a:endParaRPr lang="de-DE" sz="650" spc="-10" dirty="0">
              <a:solidFill>
                <a:srgbClr val="535557"/>
              </a:solidFill>
              <a:latin typeface="Arial"/>
              <a:cs typeface="Arial"/>
            </a:endParaRPr>
          </a:p>
          <a:p>
            <a:pPr marL="0" marR="0">
              <a:lnSpc>
                <a:spcPts val="723"/>
              </a:lnSpc>
              <a:spcBef>
                <a:spcPts val="0"/>
              </a:spcBef>
              <a:spcAft>
                <a:spcPts val="0"/>
              </a:spcAft>
            </a:pPr>
            <a:r>
              <a:rPr sz="650" dirty="0">
                <a:solidFill>
                  <a:srgbClr val="535557"/>
                </a:solidFill>
                <a:latin typeface="Arial"/>
                <a:cs typeface="Arial"/>
              </a:rPr>
              <a:t> (2</a:t>
            </a:r>
            <a:r>
              <a:rPr lang="de-DE" sz="650" dirty="0">
                <a:solidFill>
                  <a:srgbClr val="535557"/>
                </a:solidFill>
                <a:latin typeface="Arial"/>
                <a:cs typeface="Arial"/>
              </a:rPr>
              <a:t> </a:t>
            </a:r>
            <a:r>
              <a:rPr sz="650" dirty="0">
                <a:solidFill>
                  <a:srgbClr val="535557"/>
                </a:solidFill>
                <a:latin typeface="Arial"/>
                <a:cs typeface="Arial"/>
              </a:rPr>
              <a:t>seminar days)</a:t>
            </a:r>
          </a:p>
        </p:txBody>
      </p:sp>
      <p:sp>
        <p:nvSpPr>
          <p:cNvPr id="52" name="object 52"/>
          <p:cNvSpPr txBox="1"/>
          <p:nvPr/>
        </p:nvSpPr>
        <p:spPr>
          <a:xfrm>
            <a:off x="4148810" y="5194024"/>
            <a:ext cx="443724" cy="129935"/>
          </a:xfrm>
          <a:prstGeom prst="rect">
            <a:avLst/>
          </a:prstGeom>
        </p:spPr>
        <p:txBody>
          <a:bodyPr vert="horz" wrap="square" lIns="0" tIns="0" rIns="0" bIns="0" rtlCol="0">
            <a:spAutoFit/>
          </a:bodyPr>
          <a:lstStyle/>
          <a:p>
            <a:pPr marL="0" marR="0">
              <a:lnSpc>
                <a:spcPts val="723"/>
              </a:lnSpc>
              <a:spcBef>
                <a:spcPts val="0"/>
              </a:spcBef>
              <a:spcAft>
                <a:spcPts val="0"/>
              </a:spcAft>
            </a:pPr>
            <a:r>
              <a:rPr sz="650" dirty="0">
                <a:solidFill>
                  <a:srgbClr val="535557"/>
                </a:solidFill>
                <a:latin typeface="Arial"/>
                <a:cs typeface="Arial"/>
              </a:rPr>
              <a:t>Ettlingen</a:t>
            </a:r>
          </a:p>
        </p:txBody>
      </p:sp>
      <p:sp>
        <p:nvSpPr>
          <p:cNvPr id="55" name="object 55"/>
          <p:cNvSpPr txBox="1"/>
          <p:nvPr/>
        </p:nvSpPr>
        <p:spPr>
          <a:xfrm>
            <a:off x="836754" y="5507898"/>
            <a:ext cx="552317" cy="152907"/>
          </a:xfrm>
          <a:prstGeom prst="rect">
            <a:avLst/>
          </a:prstGeom>
        </p:spPr>
        <p:txBody>
          <a:bodyPr vert="horz" wrap="square" lIns="0" tIns="0" rIns="0" bIns="0" rtlCol="0">
            <a:spAutoFit/>
          </a:bodyPr>
          <a:lstStyle/>
          <a:p>
            <a:pPr marL="0" marR="0">
              <a:lnSpc>
                <a:spcPts val="903"/>
              </a:lnSpc>
              <a:spcBef>
                <a:spcPts val="0"/>
              </a:spcBef>
              <a:spcAft>
                <a:spcPts val="0"/>
              </a:spcAft>
            </a:pPr>
            <a:r>
              <a:rPr sz="800" b="1" dirty="0">
                <a:solidFill>
                  <a:srgbClr val="535557"/>
                </a:solidFill>
                <a:latin typeface="Arial"/>
                <a:cs typeface="Arial"/>
              </a:rPr>
              <a:t>Speaker</a:t>
            </a:r>
          </a:p>
        </p:txBody>
      </p:sp>
      <p:sp>
        <p:nvSpPr>
          <p:cNvPr id="56" name="object 56"/>
          <p:cNvSpPr txBox="1"/>
          <p:nvPr/>
        </p:nvSpPr>
        <p:spPr>
          <a:xfrm>
            <a:off x="836716" y="5714255"/>
            <a:ext cx="691187" cy="129935"/>
          </a:xfrm>
          <a:prstGeom prst="rect">
            <a:avLst/>
          </a:prstGeom>
        </p:spPr>
        <p:txBody>
          <a:bodyPr vert="horz" wrap="square" lIns="0" tIns="0" rIns="0" bIns="0" rtlCol="0">
            <a:spAutoFit/>
          </a:bodyPr>
          <a:lstStyle/>
          <a:p>
            <a:pPr marL="0" marR="0">
              <a:lnSpc>
                <a:spcPts val="723"/>
              </a:lnSpc>
              <a:spcBef>
                <a:spcPts val="0"/>
              </a:spcBef>
              <a:spcAft>
                <a:spcPts val="0"/>
              </a:spcAft>
            </a:pPr>
            <a:r>
              <a:rPr sz="650" dirty="0">
                <a:solidFill>
                  <a:srgbClr val="535557"/>
                </a:solidFill>
                <a:latin typeface="Arial"/>
                <a:cs typeface="Arial"/>
              </a:rPr>
              <a:t>Kai-Uwe Pieper</a:t>
            </a:r>
          </a:p>
        </p:txBody>
      </p:sp>
      <p:sp>
        <p:nvSpPr>
          <p:cNvPr id="57" name="object 57"/>
          <p:cNvSpPr txBox="1"/>
          <p:nvPr/>
        </p:nvSpPr>
        <p:spPr>
          <a:xfrm>
            <a:off x="828659" y="5943338"/>
            <a:ext cx="525145" cy="176855"/>
          </a:xfrm>
          <a:prstGeom prst="rect">
            <a:avLst/>
          </a:prstGeom>
        </p:spPr>
        <p:txBody>
          <a:bodyPr vert="horz" wrap="square" lIns="0" tIns="0" rIns="0" bIns="0" rtlCol="0">
            <a:spAutoFit/>
          </a:bodyPr>
          <a:lstStyle/>
          <a:p>
            <a:pPr marL="0" marR="0">
              <a:lnSpc>
                <a:spcPts val="1092"/>
              </a:lnSpc>
              <a:spcBef>
                <a:spcPts val="0"/>
              </a:spcBef>
              <a:spcAft>
                <a:spcPts val="0"/>
              </a:spcAft>
            </a:pPr>
            <a:r>
              <a:rPr sz="1000" b="1" spc="-13" dirty="0">
                <a:solidFill>
                  <a:srgbClr val="535557"/>
                </a:solidFill>
                <a:latin typeface="Arial"/>
                <a:cs typeface="Arial"/>
              </a:rPr>
              <a:t>Venue</a:t>
            </a:r>
          </a:p>
        </p:txBody>
      </p:sp>
      <p:sp>
        <p:nvSpPr>
          <p:cNvPr id="58" name="object 58"/>
          <p:cNvSpPr txBox="1"/>
          <p:nvPr/>
        </p:nvSpPr>
        <p:spPr>
          <a:xfrm>
            <a:off x="836715" y="6145782"/>
            <a:ext cx="443724" cy="129935"/>
          </a:xfrm>
          <a:prstGeom prst="rect">
            <a:avLst/>
          </a:prstGeom>
        </p:spPr>
        <p:txBody>
          <a:bodyPr vert="horz" wrap="square" lIns="0" tIns="0" rIns="0" bIns="0" rtlCol="0">
            <a:spAutoFit/>
          </a:bodyPr>
          <a:lstStyle/>
          <a:p>
            <a:pPr marL="0" marR="0">
              <a:lnSpc>
                <a:spcPts val="723"/>
              </a:lnSpc>
              <a:spcBef>
                <a:spcPts val="0"/>
              </a:spcBef>
              <a:spcAft>
                <a:spcPts val="0"/>
              </a:spcAft>
            </a:pPr>
            <a:r>
              <a:rPr sz="650" dirty="0">
                <a:solidFill>
                  <a:srgbClr val="535557"/>
                </a:solidFill>
                <a:latin typeface="Arial"/>
                <a:cs typeface="Arial"/>
              </a:rPr>
              <a:t>Ettlingen</a:t>
            </a:r>
          </a:p>
        </p:txBody>
      </p:sp>
      <p:sp>
        <p:nvSpPr>
          <p:cNvPr id="59" name="object 23">
            <a:extLst>
              <a:ext uri="{FF2B5EF4-FFF2-40B4-BE49-F238E27FC236}">
                <a16:creationId xmlns:a16="http://schemas.microsoft.com/office/drawing/2014/main" id="{B23DE660-4F5C-1CE0-9EA4-1D6671843662}"/>
              </a:ext>
            </a:extLst>
          </p:cNvPr>
          <p:cNvSpPr txBox="1"/>
          <p:nvPr/>
        </p:nvSpPr>
        <p:spPr>
          <a:xfrm>
            <a:off x="828747" y="2695695"/>
            <a:ext cx="2554656" cy="269304"/>
          </a:xfrm>
          <a:prstGeom prst="rect">
            <a:avLst/>
          </a:prstGeom>
        </p:spPr>
        <p:txBody>
          <a:bodyPr vert="horz" wrap="square" lIns="0" tIns="0" rIns="0" bIns="0" rtlCol="0">
            <a:spAutoFit/>
          </a:bodyPr>
          <a:lstStyle/>
          <a:p>
            <a:pPr marL="14716">
              <a:lnSpc>
                <a:spcPts val="705"/>
              </a:lnSpc>
              <a:spcBef>
                <a:spcPts val="0"/>
              </a:spcBef>
            </a:pPr>
            <a:r>
              <a:rPr lang="en-US" sz="650" dirty="0">
                <a:solidFill>
                  <a:srgbClr val="535557"/>
                </a:solidFill>
                <a:latin typeface="Arial"/>
                <a:cs typeface="Arial"/>
              </a:rPr>
              <a:t>ACOS 7 series remote terminal units</a:t>
            </a:r>
          </a:p>
          <a:p>
            <a:pPr>
              <a:lnSpc>
                <a:spcPts val="705"/>
              </a:lnSpc>
            </a:pPr>
            <a:r>
              <a:rPr lang="en-US" sz="650" dirty="0">
                <a:solidFill>
                  <a:srgbClr val="535557"/>
                </a:solidFill>
                <a:latin typeface="Arial"/>
                <a:cs typeface="Arial"/>
              </a:rPr>
              <a:t>– Basic knowledge –</a:t>
            </a:r>
          </a:p>
          <a:p>
            <a:pPr marL="0" marR="0">
              <a:lnSpc>
                <a:spcPts val="705"/>
              </a:lnSpc>
              <a:spcBef>
                <a:spcPts val="0"/>
              </a:spcBef>
              <a:spcAft>
                <a:spcPts val="0"/>
              </a:spcAft>
            </a:pPr>
            <a:endParaRPr sz="650" spc="-11" dirty="0">
              <a:solidFill>
                <a:srgbClr val="535557"/>
              </a:solidFill>
              <a:latin typeface="Arial"/>
              <a:cs typeface="Arial"/>
            </a:endParaRPr>
          </a:p>
        </p:txBody>
      </p:sp>
      <p:sp>
        <p:nvSpPr>
          <p:cNvPr id="60" name="object 57">
            <a:extLst>
              <a:ext uri="{FF2B5EF4-FFF2-40B4-BE49-F238E27FC236}">
                <a16:creationId xmlns:a16="http://schemas.microsoft.com/office/drawing/2014/main" id="{97A61192-0EE1-4AB0-3C3F-5BF5C69C891B}"/>
              </a:ext>
            </a:extLst>
          </p:cNvPr>
          <p:cNvSpPr txBox="1"/>
          <p:nvPr/>
        </p:nvSpPr>
        <p:spPr>
          <a:xfrm>
            <a:off x="858169" y="4696594"/>
            <a:ext cx="1061804" cy="89768"/>
          </a:xfrm>
          <a:prstGeom prst="rect">
            <a:avLst/>
          </a:prstGeom>
        </p:spPr>
        <p:txBody>
          <a:bodyPr vert="horz" wrap="square" lIns="0" tIns="0" rIns="0" bIns="0" rtlCol="0">
            <a:spAutoFit/>
          </a:bodyPr>
          <a:lstStyle/>
          <a:p>
            <a:pPr marL="0" marR="0">
              <a:lnSpc>
                <a:spcPts val="705"/>
              </a:lnSpc>
              <a:spcBef>
                <a:spcPts val="0"/>
              </a:spcBef>
              <a:spcAft>
                <a:spcPts val="0"/>
              </a:spcAft>
            </a:pPr>
            <a:r>
              <a:rPr lang="de-DE" sz="650" dirty="0">
                <a:solidFill>
                  <a:srgbClr val="535557"/>
                </a:solidFill>
                <a:latin typeface="Arial"/>
                <a:cs typeface="Arial"/>
              </a:rPr>
              <a:t>On </a:t>
            </a:r>
            <a:r>
              <a:rPr lang="de-DE" sz="650" dirty="0" err="1">
                <a:solidFill>
                  <a:srgbClr val="535557"/>
                </a:solidFill>
                <a:latin typeface="Arial"/>
                <a:cs typeface="Arial"/>
              </a:rPr>
              <a:t>request</a:t>
            </a:r>
            <a:endParaRPr sz="650" spc="-10" dirty="0">
              <a:solidFill>
                <a:srgbClr val="535557"/>
              </a:solidFill>
              <a:latin typeface="Arial"/>
              <a:cs typeface="Arial"/>
            </a:endParaRPr>
          </a:p>
        </p:txBody>
      </p:sp>
      <p:sp>
        <p:nvSpPr>
          <p:cNvPr id="61" name="object 23">
            <a:extLst>
              <a:ext uri="{FF2B5EF4-FFF2-40B4-BE49-F238E27FC236}">
                <a16:creationId xmlns:a16="http://schemas.microsoft.com/office/drawing/2014/main" id="{40A7CD86-9BFD-D712-D246-14F1D222D5BA}"/>
              </a:ext>
            </a:extLst>
          </p:cNvPr>
          <p:cNvSpPr txBox="1"/>
          <p:nvPr/>
        </p:nvSpPr>
        <p:spPr>
          <a:xfrm>
            <a:off x="4154416" y="2320246"/>
            <a:ext cx="2554656" cy="269304"/>
          </a:xfrm>
          <a:prstGeom prst="rect">
            <a:avLst/>
          </a:prstGeom>
        </p:spPr>
        <p:txBody>
          <a:bodyPr vert="horz" wrap="square" lIns="0" tIns="0" rIns="0" bIns="0" rtlCol="0">
            <a:spAutoFit/>
          </a:bodyPr>
          <a:lstStyle/>
          <a:p>
            <a:pPr marL="14716">
              <a:lnSpc>
                <a:spcPts val="705"/>
              </a:lnSpc>
              <a:spcBef>
                <a:spcPts val="0"/>
              </a:spcBef>
            </a:pPr>
            <a:r>
              <a:rPr lang="en-US" sz="650" dirty="0">
                <a:solidFill>
                  <a:srgbClr val="535557"/>
                </a:solidFill>
                <a:latin typeface="Arial"/>
                <a:cs typeface="Arial"/>
              </a:rPr>
              <a:t>ACOS 7 series remote terminal units</a:t>
            </a:r>
          </a:p>
          <a:p>
            <a:pPr>
              <a:lnSpc>
                <a:spcPts val="705"/>
              </a:lnSpc>
            </a:pPr>
            <a:r>
              <a:rPr lang="en-US" sz="650" dirty="0">
                <a:solidFill>
                  <a:srgbClr val="535557"/>
                </a:solidFill>
                <a:latin typeface="Arial"/>
                <a:cs typeface="Arial"/>
              </a:rPr>
              <a:t>– Basic knowledge –</a:t>
            </a:r>
          </a:p>
          <a:p>
            <a:pPr marL="0" marR="0">
              <a:lnSpc>
                <a:spcPts val="705"/>
              </a:lnSpc>
              <a:spcBef>
                <a:spcPts val="0"/>
              </a:spcBef>
              <a:spcAft>
                <a:spcPts val="0"/>
              </a:spcAft>
            </a:pPr>
            <a:endParaRPr sz="650" spc="-11" dirty="0">
              <a:solidFill>
                <a:srgbClr val="535557"/>
              </a:solidFill>
              <a:latin typeface="Arial"/>
              <a:cs typeface="Arial"/>
            </a:endParaRPr>
          </a:p>
        </p:txBody>
      </p:sp>
      <p:sp>
        <p:nvSpPr>
          <p:cNvPr id="62" name="object 57">
            <a:extLst>
              <a:ext uri="{FF2B5EF4-FFF2-40B4-BE49-F238E27FC236}">
                <a16:creationId xmlns:a16="http://schemas.microsoft.com/office/drawing/2014/main" id="{123231B3-3A4C-354F-7E61-03E4305D0FD0}"/>
              </a:ext>
            </a:extLst>
          </p:cNvPr>
          <p:cNvSpPr txBox="1"/>
          <p:nvPr/>
        </p:nvSpPr>
        <p:spPr>
          <a:xfrm>
            <a:off x="4146641" y="3721493"/>
            <a:ext cx="1061804" cy="89768"/>
          </a:xfrm>
          <a:prstGeom prst="rect">
            <a:avLst/>
          </a:prstGeom>
        </p:spPr>
        <p:txBody>
          <a:bodyPr vert="horz" wrap="square" lIns="0" tIns="0" rIns="0" bIns="0" rtlCol="0">
            <a:spAutoFit/>
          </a:bodyPr>
          <a:lstStyle/>
          <a:p>
            <a:pPr marL="0" marR="0">
              <a:lnSpc>
                <a:spcPts val="705"/>
              </a:lnSpc>
              <a:spcBef>
                <a:spcPts val="0"/>
              </a:spcBef>
              <a:spcAft>
                <a:spcPts val="0"/>
              </a:spcAft>
            </a:pPr>
            <a:r>
              <a:rPr lang="de-DE" sz="650" dirty="0">
                <a:solidFill>
                  <a:srgbClr val="535557"/>
                </a:solidFill>
                <a:latin typeface="Arial"/>
                <a:cs typeface="Arial"/>
              </a:rPr>
              <a:t>On </a:t>
            </a:r>
            <a:r>
              <a:rPr lang="de-DE" sz="650" dirty="0" err="1">
                <a:solidFill>
                  <a:srgbClr val="535557"/>
                </a:solidFill>
                <a:latin typeface="Arial"/>
                <a:cs typeface="Arial"/>
              </a:rPr>
              <a:t>request</a:t>
            </a:r>
            <a:endParaRPr sz="650" spc="-10" dirty="0">
              <a:solidFill>
                <a:srgbClr val="535557"/>
              </a:solidFill>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0680700" cy="7556500"/>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txBox="1"/>
          <p:nvPr/>
        </p:nvSpPr>
        <p:spPr>
          <a:xfrm>
            <a:off x="508035" y="301082"/>
            <a:ext cx="1833952" cy="89768"/>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FFFFFF"/>
                </a:solidFill>
                <a:latin typeface="Arial"/>
                <a:cs typeface="Arial"/>
              </a:rPr>
              <a:t>| Automation and remote control technology</a:t>
            </a:r>
          </a:p>
        </p:txBody>
      </p:sp>
      <p:sp>
        <p:nvSpPr>
          <p:cNvPr id="7" name="object 7"/>
          <p:cNvSpPr txBox="1"/>
          <p:nvPr/>
        </p:nvSpPr>
        <p:spPr>
          <a:xfrm>
            <a:off x="3818259" y="806874"/>
            <a:ext cx="2212026" cy="203055"/>
          </a:xfrm>
          <a:prstGeom prst="rect">
            <a:avLst/>
          </a:prstGeom>
        </p:spPr>
        <p:txBody>
          <a:bodyPr vert="horz" wrap="square" lIns="0" tIns="0" rIns="0" bIns="0" rtlCol="0">
            <a:spAutoFit/>
          </a:bodyPr>
          <a:lstStyle/>
          <a:p>
            <a:pPr marL="0" marR="0">
              <a:lnSpc>
                <a:spcPts val="1298"/>
              </a:lnSpc>
              <a:spcBef>
                <a:spcPts val="0"/>
              </a:spcBef>
              <a:spcAft>
                <a:spcPts val="0"/>
              </a:spcAft>
            </a:pPr>
            <a:r>
              <a:rPr sz="1150" b="1" dirty="0">
                <a:solidFill>
                  <a:srgbClr val="537898"/>
                </a:solidFill>
                <a:latin typeface="Arial"/>
                <a:cs typeface="Arial"/>
              </a:rPr>
              <a:t>ACOS 300 protection devices</a:t>
            </a:r>
          </a:p>
        </p:txBody>
      </p:sp>
      <p:sp>
        <p:nvSpPr>
          <p:cNvPr id="11" name="object 11"/>
          <p:cNvSpPr txBox="1"/>
          <p:nvPr/>
        </p:nvSpPr>
        <p:spPr>
          <a:xfrm>
            <a:off x="4175073" y="1634525"/>
            <a:ext cx="773256" cy="132704"/>
          </a:xfrm>
          <a:prstGeom prst="rect">
            <a:avLst/>
          </a:prstGeom>
        </p:spPr>
        <p:txBody>
          <a:bodyPr vert="horz" wrap="square" lIns="0" tIns="0" rIns="0" bIns="0" rtlCol="0">
            <a:spAutoFit/>
          </a:bodyPr>
          <a:lstStyle/>
          <a:p>
            <a:pPr marL="0" marR="0">
              <a:lnSpc>
                <a:spcPts val="744"/>
              </a:lnSpc>
              <a:spcBef>
                <a:spcPts val="0"/>
              </a:spcBef>
              <a:spcAft>
                <a:spcPts val="0"/>
              </a:spcAft>
            </a:pPr>
            <a:r>
              <a:rPr sz="650" b="1" dirty="0">
                <a:solidFill>
                  <a:srgbClr val="535557"/>
                </a:solidFill>
                <a:latin typeface="Arial"/>
                <a:cs typeface="Arial"/>
              </a:rPr>
              <a:t>Target audience</a:t>
            </a:r>
          </a:p>
        </p:txBody>
      </p:sp>
      <p:sp>
        <p:nvSpPr>
          <p:cNvPr id="14" name="object 14"/>
          <p:cNvSpPr txBox="1"/>
          <p:nvPr/>
        </p:nvSpPr>
        <p:spPr>
          <a:xfrm>
            <a:off x="4173526" y="1760729"/>
            <a:ext cx="2053165" cy="131289"/>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Users of the ACOS 300 series of protective devices</a:t>
            </a:r>
          </a:p>
        </p:txBody>
      </p:sp>
      <p:sp>
        <p:nvSpPr>
          <p:cNvPr id="16" name="object 16"/>
          <p:cNvSpPr txBox="1"/>
          <p:nvPr/>
        </p:nvSpPr>
        <p:spPr>
          <a:xfrm>
            <a:off x="4173122" y="2046418"/>
            <a:ext cx="842369" cy="131289"/>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No prior knowledge</a:t>
            </a:r>
          </a:p>
        </p:txBody>
      </p:sp>
      <p:sp>
        <p:nvSpPr>
          <p:cNvPr id="18" name="object 18"/>
          <p:cNvSpPr txBox="1"/>
          <p:nvPr/>
        </p:nvSpPr>
        <p:spPr>
          <a:xfrm>
            <a:off x="4176610" y="2167549"/>
            <a:ext cx="503930" cy="131289"/>
          </a:xfrm>
          <a:prstGeom prst="rect">
            <a:avLst/>
          </a:prstGeom>
        </p:spPr>
        <p:txBody>
          <a:bodyPr vert="horz" wrap="square" lIns="0" tIns="0" rIns="0" bIns="0" rtlCol="0">
            <a:spAutoFit/>
          </a:bodyPr>
          <a:lstStyle/>
          <a:p>
            <a:pPr marL="0" marR="0">
              <a:lnSpc>
                <a:spcPts val="733"/>
              </a:lnSpc>
              <a:spcBef>
                <a:spcPts val="0"/>
              </a:spcBef>
              <a:spcAft>
                <a:spcPts val="0"/>
              </a:spcAft>
            </a:pPr>
            <a:r>
              <a:rPr sz="650" b="1" dirty="0">
                <a:solidFill>
                  <a:srgbClr val="535557"/>
                </a:solidFill>
                <a:latin typeface="Arial"/>
                <a:cs typeface="Arial"/>
              </a:rPr>
              <a:t>required .</a:t>
            </a:r>
          </a:p>
        </p:txBody>
      </p:sp>
      <p:sp>
        <p:nvSpPr>
          <p:cNvPr id="20" name="object 20"/>
          <p:cNvSpPr txBox="1"/>
          <p:nvPr/>
        </p:nvSpPr>
        <p:spPr>
          <a:xfrm>
            <a:off x="4181215" y="2451300"/>
            <a:ext cx="514546" cy="131289"/>
          </a:xfrm>
          <a:prstGeom prst="rect">
            <a:avLst/>
          </a:prstGeom>
        </p:spPr>
        <p:txBody>
          <a:bodyPr vert="horz" wrap="square" lIns="0" tIns="0" rIns="0" bIns="0" rtlCol="0">
            <a:spAutoFit/>
          </a:bodyPr>
          <a:lstStyle/>
          <a:p>
            <a:pPr marL="0" marR="0">
              <a:lnSpc>
                <a:spcPts val="733"/>
              </a:lnSpc>
              <a:spcBef>
                <a:spcPts val="0"/>
              </a:spcBef>
              <a:spcAft>
                <a:spcPts val="0"/>
              </a:spcAft>
            </a:pPr>
            <a:r>
              <a:rPr sz="650" b="1" dirty="0">
                <a:solidFill>
                  <a:srgbClr val="535557"/>
                </a:solidFill>
                <a:latin typeface="Arial"/>
                <a:cs typeface="Arial"/>
              </a:rPr>
              <a:t>Modules </a:t>
            </a:r>
            <a:r>
              <a:rPr sz="650" dirty="0">
                <a:solidFill>
                  <a:srgbClr val="535557"/>
                </a:solidFill>
                <a:latin typeface="Arial"/>
                <a:cs typeface="Arial"/>
              </a:rPr>
              <a:t>•</a:t>
            </a:r>
          </a:p>
        </p:txBody>
      </p:sp>
      <p:sp>
        <p:nvSpPr>
          <p:cNvPr id="23" name="object 23"/>
          <p:cNvSpPr txBox="1"/>
          <p:nvPr/>
        </p:nvSpPr>
        <p:spPr>
          <a:xfrm>
            <a:off x="4182319" y="2615059"/>
            <a:ext cx="1331304" cy="131289"/>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Hardware setup and assembly •</a:t>
            </a:r>
          </a:p>
        </p:txBody>
      </p:sp>
      <p:sp>
        <p:nvSpPr>
          <p:cNvPr id="26" name="object 26"/>
          <p:cNvSpPr txBox="1"/>
          <p:nvPr/>
        </p:nvSpPr>
        <p:spPr>
          <a:xfrm>
            <a:off x="4182319" y="2760038"/>
            <a:ext cx="2401016" cy="258218"/>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Parameterization via the local display and the integrated web</a:t>
            </a:r>
          </a:p>
          <a:p>
            <a:pPr marL="104587" marR="0">
              <a:lnSpc>
                <a:spcPts val="733"/>
              </a:lnSpc>
              <a:spcBef>
                <a:spcPts val="265"/>
              </a:spcBef>
              <a:spcAft>
                <a:spcPts val="0"/>
              </a:spcAft>
            </a:pPr>
            <a:r>
              <a:rPr sz="650" dirty="0">
                <a:solidFill>
                  <a:srgbClr val="535557"/>
                </a:solidFill>
                <a:latin typeface="Arial"/>
                <a:cs typeface="Arial"/>
              </a:rPr>
              <a:t>server</a:t>
            </a:r>
          </a:p>
        </p:txBody>
      </p:sp>
      <p:sp>
        <p:nvSpPr>
          <p:cNvPr id="29" name="object 29"/>
          <p:cNvSpPr txBox="1"/>
          <p:nvPr/>
        </p:nvSpPr>
        <p:spPr>
          <a:xfrm>
            <a:off x="4182319" y="3031946"/>
            <a:ext cx="1767232" cy="258217"/>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 Parameterization and configuration via the</a:t>
            </a:r>
          </a:p>
          <a:p>
            <a:pPr marL="106757" marR="0">
              <a:lnSpc>
                <a:spcPts val="733"/>
              </a:lnSpc>
              <a:spcBef>
                <a:spcPts val="265"/>
              </a:spcBef>
              <a:spcAft>
                <a:spcPts val="0"/>
              </a:spcAft>
            </a:pPr>
            <a:r>
              <a:rPr sz="650" dirty="0">
                <a:solidFill>
                  <a:srgbClr val="535557"/>
                </a:solidFill>
                <a:latin typeface="Arial"/>
                <a:cs typeface="Arial"/>
              </a:rPr>
              <a:t>Engineering tool •</a:t>
            </a:r>
          </a:p>
        </p:txBody>
      </p:sp>
      <p:sp>
        <p:nvSpPr>
          <p:cNvPr id="33" name="object 33"/>
          <p:cNvSpPr txBox="1"/>
          <p:nvPr/>
        </p:nvSpPr>
        <p:spPr>
          <a:xfrm>
            <a:off x="4182319" y="3303854"/>
            <a:ext cx="1677812" cy="238910"/>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Parameterization and configuration of the</a:t>
            </a:r>
          </a:p>
          <a:p>
            <a:pPr marL="106757" marR="0">
              <a:lnSpc>
                <a:spcPts val="733"/>
              </a:lnSpc>
              <a:spcBef>
                <a:spcPts val="163"/>
              </a:spcBef>
              <a:spcAft>
                <a:spcPts val="0"/>
              </a:spcAft>
            </a:pPr>
            <a:r>
              <a:rPr sz="650" dirty="0">
                <a:solidFill>
                  <a:srgbClr val="535557"/>
                </a:solidFill>
                <a:latin typeface="Arial"/>
                <a:cs typeface="Arial"/>
              </a:rPr>
              <a:t>Communication interfaces</a:t>
            </a:r>
          </a:p>
        </p:txBody>
      </p:sp>
      <p:sp>
        <p:nvSpPr>
          <p:cNvPr id="35" name="object 35"/>
          <p:cNvSpPr txBox="1"/>
          <p:nvPr/>
        </p:nvSpPr>
        <p:spPr>
          <a:xfrm>
            <a:off x="4182319" y="3575762"/>
            <a:ext cx="1529310" cy="258217"/>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 Configuration of control logic via</a:t>
            </a:r>
          </a:p>
          <a:p>
            <a:pPr marL="106757" marR="0">
              <a:lnSpc>
                <a:spcPts val="733"/>
              </a:lnSpc>
              <a:spcBef>
                <a:spcPts val="265"/>
              </a:spcBef>
              <a:spcAft>
                <a:spcPts val="0"/>
              </a:spcAft>
            </a:pPr>
            <a:r>
              <a:rPr sz="650" dirty="0">
                <a:solidFill>
                  <a:srgbClr val="535557"/>
                </a:solidFill>
                <a:latin typeface="Arial"/>
                <a:cs typeface="Arial"/>
              </a:rPr>
              <a:t>IEC 61131-3 (Functional Diagram)</a:t>
            </a:r>
          </a:p>
        </p:txBody>
      </p:sp>
      <p:sp>
        <p:nvSpPr>
          <p:cNvPr id="39" name="object 39"/>
          <p:cNvSpPr txBox="1"/>
          <p:nvPr/>
        </p:nvSpPr>
        <p:spPr>
          <a:xfrm>
            <a:off x="4182319" y="3847670"/>
            <a:ext cx="1777564" cy="131289"/>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 Display Configuration • Practical Exercises</a:t>
            </a:r>
          </a:p>
        </p:txBody>
      </p:sp>
      <p:sp>
        <p:nvSpPr>
          <p:cNvPr id="41" name="object 41"/>
          <p:cNvSpPr txBox="1"/>
          <p:nvPr/>
        </p:nvSpPr>
        <p:spPr>
          <a:xfrm>
            <a:off x="4172422" y="4289330"/>
            <a:ext cx="534917" cy="118191"/>
          </a:xfrm>
          <a:prstGeom prst="rect">
            <a:avLst/>
          </a:prstGeom>
        </p:spPr>
        <p:txBody>
          <a:bodyPr vert="horz" wrap="square" lIns="0" tIns="0" rIns="0" bIns="0" rtlCol="0">
            <a:spAutoFit/>
          </a:bodyPr>
          <a:lstStyle/>
          <a:p>
            <a:pPr marL="0" marR="0">
              <a:lnSpc>
                <a:spcPts val="630"/>
              </a:lnSpc>
              <a:spcBef>
                <a:spcPts val="0"/>
              </a:spcBef>
              <a:spcAft>
                <a:spcPts val="0"/>
              </a:spcAft>
            </a:pPr>
            <a:r>
              <a:rPr sz="550" b="1" dirty="0">
                <a:solidFill>
                  <a:srgbClr val="535557"/>
                </a:solidFill>
                <a:latin typeface="Arial"/>
                <a:cs typeface="Arial"/>
              </a:rPr>
              <a:t>appointment</a:t>
            </a:r>
          </a:p>
        </p:txBody>
      </p:sp>
      <p:sp>
        <p:nvSpPr>
          <p:cNvPr id="48" name="object 48"/>
          <p:cNvSpPr txBox="1"/>
          <p:nvPr/>
        </p:nvSpPr>
        <p:spPr>
          <a:xfrm>
            <a:off x="4176609" y="4669607"/>
            <a:ext cx="338273" cy="181774"/>
          </a:xfrm>
          <a:prstGeom prst="rect">
            <a:avLst/>
          </a:prstGeom>
        </p:spPr>
        <p:txBody>
          <a:bodyPr vert="horz" wrap="square" lIns="0" tIns="0" rIns="0" bIns="0" rtlCol="0">
            <a:spAutoFit/>
          </a:bodyPr>
          <a:lstStyle/>
          <a:p>
            <a:pPr marL="0" marR="0">
              <a:lnSpc>
                <a:spcPts val="1131"/>
              </a:lnSpc>
              <a:spcBef>
                <a:spcPts val="0"/>
              </a:spcBef>
              <a:spcAft>
                <a:spcPts val="0"/>
              </a:spcAft>
            </a:pPr>
            <a:r>
              <a:rPr sz="1000" b="1" dirty="0">
                <a:solidFill>
                  <a:srgbClr val="535557"/>
                </a:solidFill>
                <a:latin typeface="Arial"/>
                <a:cs typeface="Arial"/>
              </a:rPr>
              <a:t>fee</a:t>
            </a:r>
          </a:p>
        </p:txBody>
      </p:sp>
      <p:sp>
        <p:nvSpPr>
          <p:cNvPr id="51" name="object 51"/>
          <p:cNvSpPr txBox="1"/>
          <p:nvPr/>
        </p:nvSpPr>
        <p:spPr>
          <a:xfrm>
            <a:off x="4177979" y="4854779"/>
            <a:ext cx="1232713" cy="179536"/>
          </a:xfrm>
          <a:prstGeom prst="rect">
            <a:avLst/>
          </a:prstGeom>
        </p:spPr>
        <p:txBody>
          <a:bodyPr vert="horz" wrap="square" lIns="0" tIns="0" rIns="0" bIns="0" rtlCol="0">
            <a:spAutoFit/>
          </a:bodyPr>
          <a:lstStyle/>
          <a:p>
            <a:pPr marL="0" marR="0">
              <a:lnSpc>
                <a:spcPts val="733"/>
              </a:lnSpc>
              <a:spcBef>
                <a:spcPts val="0"/>
              </a:spcBef>
              <a:spcAft>
                <a:spcPts val="0"/>
              </a:spcAft>
            </a:pPr>
            <a:r>
              <a:rPr lang="de-DE" sz="650" dirty="0">
                <a:solidFill>
                  <a:srgbClr val="535557"/>
                </a:solidFill>
                <a:latin typeface="Arial"/>
                <a:cs typeface="Arial"/>
              </a:rPr>
              <a:t>On </a:t>
            </a:r>
            <a:r>
              <a:rPr lang="de-DE" sz="650" dirty="0" err="1">
                <a:solidFill>
                  <a:srgbClr val="535557"/>
                </a:solidFill>
                <a:latin typeface="Arial"/>
                <a:cs typeface="Arial"/>
              </a:rPr>
              <a:t>request</a:t>
            </a:r>
            <a:endParaRPr lang="de-DE" sz="650" dirty="0">
              <a:solidFill>
                <a:srgbClr val="535557"/>
              </a:solidFill>
              <a:latin typeface="Arial"/>
              <a:cs typeface="Arial"/>
            </a:endParaRPr>
          </a:p>
          <a:p>
            <a:pPr marL="0" marR="0">
              <a:lnSpc>
                <a:spcPts val="733"/>
              </a:lnSpc>
              <a:spcBef>
                <a:spcPts val="0"/>
              </a:spcBef>
              <a:spcAft>
                <a:spcPts val="0"/>
              </a:spcAft>
            </a:pPr>
            <a:r>
              <a:rPr sz="650" dirty="0">
                <a:solidFill>
                  <a:srgbClr val="535557"/>
                </a:solidFill>
                <a:latin typeface="Arial"/>
                <a:cs typeface="Arial"/>
              </a:rPr>
              <a:t>(2</a:t>
            </a:r>
            <a:r>
              <a:rPr lang="de-DE" sz="650" dirty="0">
                <a:solidFill>
                  <a:srgbClr val="535557"/>
                </a:solidFill>
                <a:latin typeface="Arial"/>
                <a:cs typeface="Arial"/>
              </a:rPr>
              <a:t> </a:t>
            </a:r>
            <a:r>
              <a:rPr sz="650" dirty="0">
                <a:solidFill>
                  <a:srgbClr val="535557"/>
                </a:solidFill>
                <a:latin typeface="Arial"/>
                <a:cs typeface="Arial"/>
              </a:rPr>
              <a:t>seminar days)</a:t>
            </a:r>
          </a:p>
        </p:txBody>
      </p:sp>
      <p:sp>
        <p:nvSpPr>
          <p:cNvPr id="54" name="object 54"/>
          <p:cNvSpPr txBox="1"/>
          <p:nvPr/>
        </p:nvSpPr>
        <p:spPr>
          <a:xfrm>
            <a:off x="4181215" y="5254947"/>
            <a:ext cx="448440" cy="131289"/>
          </a:xfrm>
          <a:prstGeom prst="rect">
            <a:avLst/>
          </a:prstGeom>
        </p:spPr>
        <p:txBody>
          <a:bodyPr vert="horz" wrap="square" lIns="0" tIns="0" rIns="0" bIns="0" rtlCol="0">
            <a:spAutoFit/>
          </a:bodyPr>
          <a:lstStyle/>
          <a:p>
            <a:pPr marL="0" marR="0">
              <a:lnSpc>
                <a:spcPts val="733"/>
              </a:lnSpc>
              <a:spcBef>
                <a:spcPts val="0"/>
              </a:spcBef>
              <a:spcAft>
                <a:spcPts val="0"/>
              </a:spcAft>
            </a:pPr>
            <a:r>
              <a:rPr sz="650" b="1" dirty="0">
                <a:solidFill>
                  <a:srgbClr val="535557"/>
                </a:solidFill>
                <a:latin typeface="Arial"/>
                <a:cs typeface="Arial"/>
              </a:rPr>
              <a:t>Speaker</a:t>
            </a:r>
          </a:p>
        </p:txBody>
      </p:sp>
      <p:sp>
        <p:nvSpPr>
          <p:cNvPr id="58" name="object 58"/>
          <p:cNvSpPr txBox="1"/>
          <p:nvPr/>
        </p:nvSpPr>
        <p:spPr>
          <a:xfrm>
            <a:off x="4181178" y="5418705"/>
            <a:ext cx="1404868" cy="131289"/>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Klaus Fletschinger, Dipl.-Ing. (FH)</a:t>
            </a:r>
          </a:p>
        </p:txBody>
      </p:sp>
      <p:sp>
        <p:nvSpPr>
          <p:cNvPr id="61" name="object 61"/>
          <p:cNvSpPr txBox="1"/>
          <p:nvPr/>
        </p:nvSpPr>
        <p:spPr>
          <a:xfrm>
            <a:off x="4173120" y="5687592"/>
            <a:ext cx="538360" cy="181774"/>
          </a:xfrm>
          <a:prstGeom prst="rect">
            <a:avLst/>
          </a:prstGeom>
        </p:spPr>
        <p:txBody>
          <a:bodyPr vert="horz" wrap="square" lIns="0" tIns="0" rIns="0" bIns="0" rtlCol="0">
            <a:spAutoFit/>
          </a:bodyPr>
          <a:lstStyle/>
          <a:p>
            <a:pPr marL="0" marR="0">
              <a:lnSpc>
                <a:spcPts val="1131"/>
              </a:lnSpc>
              <a:spcBef>
                <a:spcPts val="0"/>
              </a:spcBef>
              <a:spcAft>
                <a:spcPts val="0"/>
              </a:spcAft>
            </a:pPr>
            <a:r>
              <a:rPr sz="1000" b="1" dirty="0">
                <a:solidFill>
                  <a:srgbClr val="535557"/>
                </a:solidFill>
                <a:latin typeface="Arial"/>
                <a:cs typeface="Arial"/>
              </a:rPr>
              <a:t>Venue</a:t>
            </a:r>
          </a:p>
        </p:txBody>
      </p:sp>
      <p:sp>
        <p:nvSpPr>
          <p:cNvPr id="64" name="object 64"/>
          <p:cNvSpPr txBox="1"/>
          <p:nvPr/>
        </p:nvSpPr>
        <p:spPr>
          <a:xfrm>
            <a:off x="4181176" y="5853557"/>
            <a:ext cx="448440" cy="131289"/>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Ettlingen</a:t>
            </a:r>
          </a:p>
        </p:txBody>
      </p:sp>
      <p:sp>
        <p:nvSpPr>
          <p:cNvPr id="65" name="object 57">
            <a:extLst>
              <a:ext uri="{FF2B5EF4-FFF2-40B4-BE49-F238E27FC236}">
                <a16:creationId xmlns:a16="http://schemas.microsoft.com/office/drawing/2014/main" id="{C9257142-0E85-E805-70FD-95241FE48DE8}"/>
              </a:ext>
            </a:extLst>
          </p:cNvPr>
          <p:cNvSpPr txBox="1"/>
          <p:nvPr/>
        </p:nvSpPr>
        <p:spPr>
          <a:xfrm>
            <a:off x="4187123" y="4415205"/>
            <a:ext cx="1061804" cy="89768"/>
          </a:xfrm>
          <a:prstGeom prst="rect">
            <a:avLst/>
          </a:prstGeom>
        </p:spPr>
        <p:txBody>
          <a:bodyPr vert="horz" wrap="square" lIns="0" tIns="0" rIns="0" bIns="0" rtlCol="0">
            <a:spAutoFit/>
          </a:bodyPr>
          <a:lstStyle/>
          <a:p>
            <a:pPr marL="0" marR="0">
              <a:lnSpc>
                <a:spcPts val="705"/>
              </a:lnSpc>
              <a:spcBef>
                <a:spcPts val="0"/>
              </a:spcBef>
              <a:spcAft>
                <a:spcPts val="0"/>
              </a:spcAft>
            </a:pPr>
            <a:r>
              <a:rPr lang="de-DE" sz="650" dirty="0">
                <a:solidFill>
                  <a:srgbClr val="535557"/>
                </a:solidFill>
                <a:latin typeface="Arial"/>
                <a:cs typeface="Arial"/>
              </a:rPr>
              <a:t>On </a:t>
            </a:r>
            <a:r>
              <a:rPr lang="de-DE" sz="650" dirty="0" err="1">
                <a:solidFill>
                  <a:srgbClr val="535557"/>
                </a:solidFill>
                <a:latin typeface="Arial"/>
                <a:cs typeface="Arial"/>
              </a:rPr>
              <a:t>request</a:t>
            </a:r>
            <a:endParaRPr sz="650" spc="-10" dirty="0">
              <a:solidFill>
                <a:srgbClr val="535557"/>
              </a:solidFill>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0680700" cy="7556500"/>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txBox="1"/>
          <p:nvPr/>
        </p:nvSpPr>
        <p:spPr>
          <a:xfrm>
            <a:off x="513173" y="306960"/>
            <a:ext cx="889508" cy="89768"/>
          </a:xfrm>
          <a:prstGeom prst="rect">
            <a:avLst/>
          </a:prstGeom>
        </p:spPr>
        <p:txBody>
          <a:bodyPr vert="horz" wrap="square" lIns="0" tIns="0" rIns="0" bIns="0" rtlCol="0">
            <a:spAutoFit/>
          </a:bodyPr>
          <a:lstStyle/>
          <a:p>
            <a:pPr marL="0" marR="0">
              <a:lnSpc>
                <a:spcPts val="662"/>
              </a:lnSpc>
              <a:spcBef>
                <a:spcPts val="0"/>
              </a:spcBef>
              <a:spcAft>
                <a:spcPts val="0"/>
              </a:spcAft>
            </a:pPr>
            <a:r>
              <a:rPr sz="600" dirty="0">
                <a:solidFill>
                  <a:srgbClr val="FFFFFF"/>
                </a:solidFill>
                <a:latin typeface="Arial"/>
                <a:cs typeface="Arial"/>
              </a:rPr>
              <a:t> | Control technology</a:t>
            </a:r>
          </a:p>
        </p:txBody>
      </p:sp>
      <p:sp>
        <p:nvSpPr>
          <p:cNvPr id="5" name="object 5"/>
          <p:cNvSpPr txBox="1"/>
          <p:nvPr/>
        </p:nvSpPr>
        <p:spPr>
          <a:xfrm>
            <a:off x="517473" y="785113"/>
            <a:ext cx="2727151" cy="222645"/>
          </a:xfrm>
          <a:prstGeom prst="rect">
            <a:avLst/>
          </a:prstGeom>
        </p:spPr>
        <p:txBody>
          <a:bodyPr vert="horz" wrap="square" lIns="0" tIns="0" rIns="0" bIns="0" rtlCol="0">
            <a:spAutoFit/>
          </a:bodyPr>
          <a:lstStyle/>
          <a:p>
            <a:pPr marL="0" marR="0">
              <a:lnSpc>
                <a:spcPts val="1453"/>
              </a:lnSpc>
              <a:spcBef>
                <a:spcPts val="0"/>
              </a:spcBef>
              <a:spcAft>
                <a:spcPts val="0"/>
              </a:spcAft>
            </a:pPr>
            <a:r>
              <a:rPr sz="1300" b="1" dirty="0">
                <a:solidFill>
                  <a:srgbClr val="537898"/>
                </a:solidFill>
                <a:latin typeface="Arial"/>
                <a:cs typeface="Arial"/>
              </a:rPr>
              <a:t>Parameterization HIGH-LEITE NT</a:t>
            </a:r>
          </a:p>
        </p:txBody>
      </p:sp>
      <p:sp>
        <p:nvSpPr>
          <p:cNvPr id="6" name="object 6"/>
          <p:cNvSpPr txBox="1"/>
          <p:nvPr/>
        </p:nvSpPr>
        <p:spPr>
          <a:xfrm>
            <a:off x="3825972" y="785113"/>
            <a:ext cx="2653643" cy="222645"/>
          </a:xfrm>
          <a:prstGeom prst="rect">
            <a:avLst/>
          </a:prstGeom>
        </p:spPr>
        <p:txBody>
          <a:bodyPr vert="horz" wrap="square" lIns="0" tIns="0" rIns="0" bIns="0" rtlCol="0">
            <a:spAutoFit/>
          </a:bodyPr>
          <a:lstStyle/>
          <a:p>
            <a:pPr marL="0" marR="0">
              <a:lnSpc>
                <a:spcPts val="1453"/>
              </a:lnSpc>
              <a:spcBef>
                <a:spcPts val="0"/>
              </a:spcBef>
              <a:spcAft>
                <a:spcPts val="0"/>
              </a:spcAft>
            </a:pPr>
            <a:r>
              <a:rPr sz="1300" b="1" dirty="0">
                <a:solidFill>
                  <a:srgbClr val="537898"/>
                </a:solidFill>
                <a:latin typeface="Arial"/>
                <a:cs typeface="Arial"/>
              </a:rPr>
              <a:t>Image generation HIGH-LEIT NT</a:t>
            </a:r>
          </a:p>
        </p:txBody>
      </p:sp>
      <p:sp>
        <p:nvSpPr>
          <p:cNvPr id="7" name="object 7"/>
          <p:cNvSpPr txBox="1"/>
          <p:nvPr/>
        </p:nvSpPr>
        <p:spPr>
          <a:xfrm>
            <a:off x="7121682" y="801947"/>
            <a:ext cx="2151800" cy="383652"/>
          </a:xfrm>
          <a:prstGeom prst="rect">
            <a:avLst/>
          </a:prstGeom>
        </p:spPr>
        <p:txBody>
          <a:bodyPr vert="horz" wrap="square" lIns="0" tIns="0" rIns="0" bIns="0" rtlCol="0">
            <a:spAutoFit/>
          </a:bodyPr>
          <a:lstStyle/>
          <a:p>
            <a:pPr marL="0" marR="0">
              <a:lnSpc>
                <a:spcPts val="1289"/>
              </a:lnSpc>
              <a:spcBef>
                <a:spcPts val="0"/>
              </a:spcBef>
              <a:spcAft>
                <a:spcPts val="0"/>
              </a:spcAft>
            </a:pPr>
            <a:r>
              <a:rPr sz="1150" b="1" dirty="0">
                <a:solidFill>
                  <a:srgbClr val="537898"/>
                </a:solidFill>
                <a:latin typeface="Arial"/>
                <a:cs typeface="Arial"/>
              </a:rPr>
              <a:t>HIGH-LEATHER NT topology</a:t>
            </a:r>
          </a:p>
          <a:p>
            <a:pPr marL="6088" marR="0">
              <a:lnSpc>
                <a:spcPts val="1289"/>
              </a:lnSpc>
              <a:spcBef>
                <a:spcPts val="141"/>
              </a:spcBef>
              <a:spcAft>
                <a:spcPts val="0"/>
              </a:spcAft>
            </a:pPr>
            <a:r>
              <a:rPr sz="1150" b="1" dirty="0">
                <a:solidFill>
                  <a:srgbClr val="537898"/>
                </a:solidFill>
                <a:latin typeface="Arial"/>
                <a:cs typeface="Arial"/>
              </a:rPr>
              <a:t>– electrical networks</a:t>
            </a:r>
          </a:p>
        </p:txBody>
      </p:sp>
      <p:sp>
        <p:nvSpPr>
          <p:cNvPr id="8" name="object 8"/>
          <p:cNvSpPr txBox="1"/>
          <p:nvPr/>
        </p:nvSpPr>
        <p:spPr>
          <a:xfrm>
            <a:off x="866575" y="1626166"/>
            <a:ext cx="625034" cy="122282"/>
          </a:xfrm>
          <a:prstGeom prst="rect">
            <a:avLst/>
          </a:prstGeom>
        </p:spPr>
        <p:txBody>
          <a:bodyPr vert="horz" wrap="square" lIns="0" tIns="0" rIns="0" bIns="0" rtlCol="0">
            <a:spAutoFit/>
          </a:bodyPr>
          <a:lstStyle/>
          <a:p>
            <a:pPr marL="0" marR="0">
              <a:lnSpc>
                <a:spcPts val="662"/>
              </a:lnSpc>
              <a:spcBef>
                <a:spcPts val="0"/>
              </a:spcBef>
              <a:spcAft>
                <a:spcPts val="0"/>
              </a:spcAft>
            </a:pPr>
            <a:r>
              <a:rPr sz="600" b="1" dirty="0">
                <a:solidFill>
                  <a:srgbClr val="535557"/>
                </a:solidFill>
                <a:latin typeface="Arial"/>
                <a:cs typeface="Arial"/>
              </a:rPr>
              <a:t>Target group :</a:t>
            </a:r>
          </a:p>
        </p:txBody>
      </p:sp>
      <p:sp>
        <p:nvSpPr>
          <p:cNvPr id="9" name="object 9"/>
          <p:cNvSpPr txBox="1"/>
          <p:nvPr/>
        </p:nvSpPr>
        <p:spPr>
          <a:xfrm>
            <a:off x="4175073" y="1626166"/>
            <a:ext cx="625034" cy="122282"/>
          </a:xfrm>
          <a:prstGeom prst="rect">
            <a:avLst/>
          </a:prstGeom>
        </p:spPr>
        <p:txBody>
          <a:bodyPr vert="horz" wrap="square" lIns="0" tIns="0" rIns="0" bIns="0" rtlCol="0">
            <a:spAutoFit/>
          </a:bodyPr>
          <a:lstStyle/>
          <a:p>
            <a:pPr marL="0" marR="0">
              <a:lnSpc>
                <a:spcPts val="662"/>
              </a:lnSpc>
              <a:spcBef>
                <a:spcPts val="0"/>
              </a:spcBef>
              <a:spcAft>
                <a:spcPts val="0"/>
              </a:spcAft>
            </a:pPr>
            <a:r>
              <a:rPr sz="600" b="1" dirty="0">
                <a:solidFill>
                  <a:srgbClr val="535557"/>
                </a:solidFill>
                <a:latin typeface="Arial"/>
                <a:cs typeface="Arial"/>
              </a:rPr>
              <a:t>Target group :</a:t>
            </a:r>
          </a:p>
        </p:txBody>
      </p:sp>
      <p:sp>
        <p:nvSpPr>
          <p:cNvPr id="10" name="object 10"/>
          <p:cNvSpPr txBox="1"/>
          <p:nvPr/>
        </p:nvSpPr>
        <p:spPr>
          <a:xfrm>
            <a:off x="7483573" y="1626166"/>
            <a:ext cx="625034" cy="122282"/>
          </a:xfrm>
          <a:prstGeom prst="rect">
            <a:avLst/>
          </a:prstGeom>
        </p:spPr>
        <p:txBody>
          <a:bodyPr vert="horz" wrap="square" lIns="0" tIns="0" rIns="0" bIns="0" rtlCol="0">
            <a:spAutoFit/>
          </a:bodyPr>
          <a:lstStyle/>
          <a:p>
            <a:pPr marL="0" marR="0">
              <a:lnSpc>
                <a:spcPts val="662"/>
              </a:lnSpc>
              <a:spcBef>
                <a:spcPts val="0"/>
              </a:spcBef>
              <a:spcAft>
                <a:spcPts val="0"/>
              </a:spcAft>
            </a:pPr>
            <a:r>
              <a:rPr sz="600" b="1" dirty="0">
                <a:solidFill>
                  <a:srgbClr val="535557"/>
                </a:solidFill>
                <a:latin typeface="Arial"/>
                <a:cs typeface="Arial"/>
              </a:rPr>
              <a:t>Target group :</a:t>
            </a:r>
          </a:p>
        </p:txBody>
      </p:sp>
      <p:sp>
        <p:nvSpPr>
          <p:cNvPr id="11" name="object 11"/>
          <p:cNvSpPr txBox="1"/>
          <p:nvPr/>
        </p:nvSpPr>
        <p:spPr>
          <a:xfrm>
            <a:off x="865027" y="1766606"/>
            <a:ext cx="2218103" cy="249210"/>
          </a:xfrm>
          <a:prstGeom prst="rect">
            <a:avLst/>
          </a:prstGeom>
        </p:spPr>
        <p:txBody>
          <a:bodyPr vert="horz" wrap="square" lIns="0" tIns="0" rIns="0" bIns="0" rtlCol="0">
            <a:spAutoFit/>
          </a:bodyPr>
          <a:lstStyle/>
          <a:p>
            <a:pPr marL="0" marR="0">
              <a:lnSpc>
                <a:spcPts val="662"/>
              </a:lnSpc>
              <a:spcBef>
                <a:spcPts val="0"/>
              </a:spcBef>
              <a:spcAft>
                <a:spcPts val="0"/>
              </a:spcAft>
            </a:pPr>
            <a:r>
              <a:rPr sz="600" dirty="0">
                <a:solidFill>
                  <a:srgbClr val="535557"/>
                </a:solidFill>
                <a:latin typeface="Arial"/>
                <a:cs typeface="Arial"/>
              </a:rPr>
              <a:t>Administrators/system administrators who want to perform the</a:t>
            </a:r>
          </a:p>
          <a:p>
            <a:pPr marL="5480" marR="0">
              <a:lnSpc>
                <a:spcPts val="662"/>
              </a:lnSpc>
              <a:spcBef>
                <a:spcPts val="336"/>
              </a:spcBef>
              <a:spcAft>
                <a:spcPts val="0"/>
              </a:spcAft>
            </a:pPr>
            <a:r>
              <a:rPr sz="600" dirty="0">
                <a:solidFill>
                  <a:srgbClr val="535557"/>
                </a:solidFill>
                <a:latin typeface="Arial"/>
                <a:cs typeface="Arial"/>
              </a:rPr>
              <a:t>initial or subsequent parameterization in HIGH-LEIT NT.</a:t>
            </a:r>
          </a:p>
        </p:txBody>
      </p:sp>
      <p:sp>
        <p:nvSpPr>
          <p:cNvPr id="12" name="object 12"/>
          <p:cNvSpPr txBox="1"/>
          <p:nvPr/>
        </p:nvSpPr>
        <p:spPr>
          <a:xfrm>
            <a:off x="4173526" y="1766606"/>
            <a:ext cx="2268363" cy="249210"/>
          </a:xfrm>
          <a:prstGeom prst="rect">
            <a:avLst/>
          </a:prstGeom>
        </p:spPr>
        <p:txBody>
          <a:bodyPr vert="horz" wrap="square" lIns="0" tIns="0" rIns="0" bIns="0" rtlCol="0">
            <a:spAutoFit/>
          </a:bodyPr>
          <a:lstStyle/>
          <a:p>
            <a:pPr marL="0" marR="0">
              <a:lnSpc>
                <a:spcPts val="662"/>
              </a:lnSpc>
              <a:spcBef>
                <a:spcPts val="0"/>
              </a:spcBef>
              <a:spcAft>
                <a:spcPts val="0"/>
              </a:spcAft>
            </a:pPr>
            <a:r>
              <a:rPr sz="600" dirty="0">
                <a:solidFill>
                  <a:srgbClr val="535557"/>
                </a:solidFill>
                <a:latin typeface="Arial"/>
                <a:cs typeface="Arial"/>
              </a:rPr>
              <a:t>Administrators/system administrators who want to create image</a:t>
            </a:r>
          </a:p>
          <a:p>
            <a:pPr marL="5480" marR="0">
              <a:lnSpc>
                <a:spcPts val="662"/>
              </a:lnSpc>
              <a:spcBef>
                <a:spcPts val="336"/>
              </a:spcBef>
              <a:spcAft>
                <a:spcPts val="0"/>
              </a:spcAft>
            </a:pPr>
            <a:r>
              <a:rPr sz="600" dirty="0">
                <a:solidFill>
                  <a:srgbClr val="535557"/>
                </a:solidFill>
                <a:latin typeface="Arial"/>
                <a:cs typeface="Arial"/>
              </a:rPr>
              <a:t>concepts, structures and elements in HIGH-LEIT NT.</a:t>
            </a:r>
          </a:p>
        </p:txBody>
      </p:sp>
      <p:sp>
        <p:nvSpPr>
          <p:cNvPr id="13" name="object 13"/>
          <p:cNvSpPr txBox="1"/>
          <p:nvPr/>
        </p:nvSpPr>
        <p:spPr>
          <a:xfrm>
            <a:off x="7482025" y="1766606"/>
            <a:ext cx="2541467" cy="249210"/>
          </a:xfrm>
          <a:prstGeom prst="rect">
            <a:avLst/>
          </a:prstGeom>
        </p:spPr>
        <p:txBody>
          <a:bodyPr vert="horz" wrap="square" lIns="0" tIns="0" rIns="0" bIns="0" rtlCol="0">
            <a:spAutoFit/>
          </a:bodyPr>
          <a:lstStyle/>
          <a:p>
            <a:pPr marL="0" marR="0">
              <a:lnSpc>
                <a:spcPts val="662"/>
              </a:lnSpc>
              <a:spcBef>
                <a:spcPts val="0"/>
              </a:spcBef>
              <a:spcAft>
                <a:spcPts val="0"/>
              </a:spcAft>
            </a:pPr>
            <a:r>
              <a:rPr sz="600" dirty="0">
                <a:solidFill>
                  <a:srgbClr val="535557"/>
                </a:solidFill>
                <a:latin typeface="Arial"/>
                <a:cs typeface="Arial"/>
              </a:rPr>
              <a:t>Administrators/system administrators who want to use topological</a:t>
            </a:r>
          </a:p>
          <a:p>
            <a:pPr marL="5480" marR="0">
              <a:lnSpc>
                <a:spcPts val="662"/>
              </a:lnSpc>
              <a:spcBef>
                <a:spcPts val="336"/>
              </a:spcBef>
              <a:spcAft>
                <a:spcPts val="0"/>
              </a:spcAft>
            </a:pPr>
            <a:r>
              <a:rPr sz="600" dirty="0">
                <a:solidFill>
                  <a:srgbClr val="535557"/>
                </a:solidFill>
                <a:latin typeface="Arial"/>
                <a:cs typeface="Arial"/>
              </a:rPr>
              <a:t>network coloring for the power network control center in HIGH-LEIT NT.</a:t>
            </a:r>
          </a:p>
        </p:txBody>
      </p:sp>
      <p:sp>
        <p:nvSpPr>
          <p:cNvPr id="14" name="object 14"/>
          <p:cNvSpPr txBox="1"/>
          <p:nvPr/>
        </p:nvSpPr>
        <p:spPr>
          <a:xfrm>
            <a:off x="4173122" y="2296079"/>
            <a:ext cx="1774135" cy="231730"/>
          </a:xfrm>
          <a:prstGeom prst="rect">
            <a:avLst/>
          </a:prstGeom>
        </p:spPr>
        <p:txBody>
          <a:bodyPr vert="horz" wrap="square" lIns="0" tIns="0" rIns="0" bIns="0" rtlCol="0">
            <a:spAutoFit/>
          </a:bodyPr>
          <a:lstStyle/>
          <a:p>
            <a:pPr marL="0" marR="0">
              <a:lnSpc>
                <a:spcPts val="1079"/>
              </a:lnSpc>
              <a:spcBef>
                <a:spcPts val="0"/>
              </a:spcBef>
              <a:spcAft>
                <a:spcPts val="0"/>
              </a:spcAft>
            </a:pPr>
            <a:r>
              <a:rPr sz="950" b="1" dirty="0">
                <a:solidFill>
                  <a:srgbClr val="535557"/>
                </a:solidFill>
                <a:latin typeface="Arial"/>
                <a:cs typeface="Arial"/>
              </a:rPr>
              <a:t>Requirement</a:t>
            </a:r>
          </a:p>
          <a:p>
            <a:pPr>
              <a:lnSpc>
                <a:spcPts val="662"/>
              </a:lnSpc>
            </a:pPr>
            <a:r>
              <a:rPr lang="de-DE" sz="600" dirty="0" err="1">
                <a:solidFill>
                  <a:srgbClr val="535557"/>
                </a:solidFill>
                <a:latin typeface="Arial"/>
                <a:cs typeface="Arial"/>
              </a:rPr>
              <a:t>Parameterization</a:t>
            </a:r>
            <a:r>
              <a:rPr lang="de-DE" sz="600" dirty="0">
                <a:solidFill>
                  <a:srgbClr val="535557"/>
                </a:solidFill>
                <a:latin typeface="Arial"/>
                <a:cs typeface="Arial"/>
              </a:rPr>
              <a:t> HIGH-LEITE NT</a:t>
            </a:r>
          </a:p>
        </p:txBody>
      </p:sp>
      <p:sp>
        <p:nvSpPr>
          <p:cNvPr id="15" name="object 15"/>
          <p:cNvSpPr txBox="1"/>
          <p:nvPr/>
        </p:nvSpPr>
        <p:spPr>
          <a:xfrm>
            <a:off x="7481620" y="2278088"/>
            <a:ext cx="2035194" cy="371897"/>
          </a:xfrm>
          <a:prstGeom prst="rect">
            <a:avLst/>
          </a:prstGeom>
        </p:spPr>
        <p:txBody>
          <a:bodyPr vert="horz" wrap="square" lIns="0" tIns="0" rIns="0" bIns="0" rtlCol="0">
            <a:spAutoFit/>
          </a:bodyPr>
          <a:lstStyle/>
          <a:p>
            <a:pPr marL="0" marR="0">
              <a:lnSpc>
                <a:spcPts val="1079"/>
              </a:lnSpc>
              <a:spcBef>
                <a:spcPts val="0"/>
              </a:spcBef>
              <a:spcAft>
                <a:spcPts val="0"/>
              </a:spcAft>
            </a:pPr>
            <a:r>
              <a:rPr sz="950" b="1" dirty="0">
                <a:solidFill>
                  <a:srgbClr val="535557"/>
                </a:solidFill>
                <a:latin typeface="Arial"/>
                <a:cs typeface="Arial"/>
              </a:rPr>
              <a:t>Requirement</a:t>
            </a:r>
            <a:endParaRPr lang="de-DE" sz="950" b="1" dirty="0">
              <a:solidFill>
                <a:srgbClr val="535557"/>
              </a:solidFill>
              <a:latin typeface="Arial"/>
              <a:cs typeface="Arial"/>
            </a:endParaRPr>
          </a:p>
          <a:p>
            <a:pPr>
              <a:lnSpc>
                <a:spcPts val="662"/>
              </a:lnSpc>
            </a:pPr>
            <a:r>
              <a:rPr lang="de-DE" sz="600" dirty="0" err="1">
                <a:solidFill>
                  <a:srgbClr val="535557"/>
                </a:solidFill>
                <a:latin typeface="Arial"/>
                <a:cs typeface="Arial"/>
              </a:rPr>
              <a:t>Parameterization</a:t>
            </a:r>
            <a:r>
              <a:rPr lang="de-DE" sz="600" dirty="0">
                <a:solidFill>
                  <a:srgbClr val="535557"/>
                </a:solidFill>
                <a:latin typeface="Arial"/>
                <a:cs typeface="Arial"/>
              </a:rPr>
              <a:t> HIGH-LEITE NT</a:t>
            </a:r>
          </a:p>
          <a:p>
            <a:pPr marL="0" marR="0">
              <a:lnSpc>
                <a:spcPts val="1079"/>
              </a:lnSpc>
              <a:spcBef>
                <a:spcPts val="0"/>
              </a:spcBef>
              <a:spcAft>
                <a:spcPts val="0"/>
              </a:spcAft>
            </a:pPr>
            <a:endParaRPr sz="950" b="1" dirty="0">
              <a:solidFill>
                <a:srgbClr val="535557"/>
              </a:solidFill>
              <a:latin typeface="Arial"/>
              <a:cs typeface="Arial"/>
            </a:endParaRPr>
          </a:p>
        </p:txBody>
      </p:sp>
      <p:sp>
        <p:nvSpPr>
          <p:cNvPr id="16" name="object 16"/>
          <p:cNvSpPr txBox="1"/>
          <p:nvPr/>
        </p:nvSpPr>
        <p:spPr>
          <a:xfrm>
            <a:off x="864621" y="2322170"/>
            <a:ext cx="763391" cy="122282"/>
          </a:xfrm>
          <a:prstGeom prst="rect">
            <a:avLst/>
          </a:prstGeom>
        </p:spPr>
        <p:txBody>
          <a:bodyPr vert="horz" wrap="square" lIns="0" tIns="0" rIns="0" bIns="0" rtlCol="0">
            <a:spAutoFit/>
          </a:bodyPr>
          <a:lstStyle/>
          <a:p>
            <a:pPr marL="0" marR="0">
              <a:lnSpc>
                <a:spcPts val="662"/>
              </a:lnSpc>
              <a:spcBef>
                <a:spcPts val="0"/>
              </a:spcBef>
              <a:spcAft>
                <a:spcPts val="0"/>
              </a:spcAft>
            </a:pPr>
            <a:r>
              <a:rPr sz="600" dirty="0">
                <a:solidFill>
                  <a:srgbClr val="535557"/>
                </a:solidFill>
                <a:latin typeface="Arial"/>
                <a:cs typeface="Arial"/>
              </a:rPr>
              <a:t>No prior knowledge</a:t>
            </a:r>
          </a:p>
        </p:txBody>
      </p:sp>
      <p:sp>
        <p:nvSpPr>
          <p:cNvPr id="17" name="object 17"/>
          <p:cNvSpPr txBox="1"/>
          <p:nvPr/>
        </p:nvSpPr>
        <p:spPr>
          <a:xfrm>
            <a:off x="868110" y="2443303"/>
            <a:ext cx="457665" cy="122282"/>
          </a:xfrm>
          <a:prstGeom prst="rect">
            <a:avLst/>
          </a:prstGeom>
        </p:spPr>
        <p:txBody>
          <a:bodyPr vert="horz" wrap="square" lIns="0" tIns="0" rIns="0" bIns="0" rtlCol="0">
            <a:spAutoFit/>
          </a:bodyPr>
          <a:lstStyle/>
          <a:p>
            <a:pPr marL="0" marR="0">
              <a:lnSpc>
                <a:spcPts val="662"/>
              </a:lnSpc>
              <a:spcBef>
                <a:spcPts val="0"/>
              </a:spcBef>
              <a:spcAft>
                <a:spcPts val="0"/>
              </a:spcAft>
            </a:pPr>
            <a:r>
              <a:rPr sz="600" b="1" dirty="0">
                <a:solidFill>
                  <a:srgbClr val="535557"/>
                </a:solidFill>
                <a:latin typeface="Arial"/>
                <a:cs typeface="Arial"/>
              </a:rPr>
              <a:t>required .</a:t>
            </a:r>
          </a:p>
        </p:txBody>
      </p:sp>
      <p:sp>
        <p:nvSpPr>
          <p:cNvPr id="18" name="object 18"/>
          <p:cNvSpPr txBox="1"/>
          <p:nvPr/>
        </p:nvSpPr>
        <p:spPr>
          <a:xfrm>
            <a:off x="872715" y="2727053"/>
            <a:ext cx="425359" cy="122282"/>
          </a:xfrm>
          <a:prstGeom prst="rect">
            <a:avLst/>
          </a:prstGeom>
        </p:spPr>
        <p:txBody>
          <a:bodyPr vert="horz" wrap="square" lIns="0" tIns="0" rIns="0" bIns="0" rtlCol="0">
            <a:spAutoFit/>
          </a:bodyPr>
          <a:lstStyle/>
          <a:p>
            <a:pPr marL="0" marR="0">
              <a:lnSpc>
                <a:spcPts val="662"/>
              </a:lnSpc>
              <a:spcBef>
                <a:spcPts val="0"/>
              </a:spcBef>
              <a:spcAft>
                <a:spcPts val="0"/>
              </a:spcAft>
            </a:pPr>
            <a:r>
              <a:rPr sz="600" b="1" dirty="0">
                <a:solidFill>
                  <a:srgbClr val="535557"/>
                </a:solidFill>
                <a:latin typeface="Arial"/>
                <a:cs typeface="Arial"/>
              </a:rPr>
              <a:t>Module </a:t>
            </a:r>
            <a:r>
              <a:rPr sz="600" dirty="0">
                <a:solidFill>
                  <a:srgbClr val="535557"/>
                </a:solidFill>
                <a:latin typeface="Arial"/>
                <a:cs typeface="Arial"/>
              </a:rPr>
              <a:t>•</a:t>
            </a:r>
          </a:p>
        </p:txBody>
      </p:sp>
      <p:sp>
        <p:nvSpPr>
          <p:cNvPr id="19" name="object 19"/>
          <p:cNvSpPr txBox="1"/>
          <p:nvPr/>
        </p:nvSpPr>
        <p:spPr>
          <a:xfrm>
            <a:off x="4181215" y="2727053"/>
            <a:ext cx="467254" cy="122282"/>
          </a:xfrm>
          <a:prstGeom prst="rect">
            <a:avLst/>
          </a:prstGeom>
        </p:spPr>
        <p:txBody>
          <a:bodyPr vert="horz" wrap="square" lIns="0" tIns="0" rIns="0" bIns="0" rtlCol="0">
            <a:spAutoFit/>
          </a:bodyPr>
          <a:lstStyle/>
          <a:p>
            <a:pPr marL="0" marR="0">
              <a:lnSpc>
                <a:spcPts val="662"/>
              </a:lnSpc>
              <a:spcBef>
                <a:spcPts val="0"/>
              </a:spcBef>
              <a:spcAft>
                <a:spcPts val="0"/>
              </a:spcAft>
            </a:pPr>
            <a:r>
              <a:rPr sz="600" b="1" dirty="0">
                <a:solidFill>
                  <a:srgbClr val="535557"/>
                </a:solidFill>
                <a:latin typeface="Arial"/>
                <a:cs typeface="Arial"/>
              </a:rPr>
              <a:t>Modules </a:t>
            </a:r>
            <a:r>
              <a:rPr sz="600" dirty="0">
                <a:solidFill>
                  <a:srgbClr val="535557"/>
                </a:solidFill>
                <a:latin typeface="Arial"/>
                <a:cs typeface="Arial"/>
              </a:rPr>
              <a:t>•</a:t>
            </a:r>
          </a:p>
        </p:txBody>
      </p:sp>
      <p:sp>
        <p:nvSpPr>
          <p:cNvPr id="20" name="object 20"/>
          <p:cNvSpPr txBox="1"/>
          <p:nvPr/>
        </p:nvSpPr>
        <p:spPr>
          <a:xfrm>
            <a:off x="7489713" y="2674901"/>
            <a:ext cx="613101" cy="185147"/>
          </a:xfrm>
          <a:prstGeom prst="rect">
            <a:avLst/>
          </a:prstGeom>
        </p:spPr>
        <p:txBody>
          <a:bodyPr vert="horz" wrap="square" lIns="0" tIns="0" rIns="0" bIns="0" rtlCol="0">
            <a:spAutoFit/>
          </a:bodyPr>
          <a:lstStyle/>
          <a:p>
            <a:pPr marL="0" marR="0">
              <a:lnSpc>
                <a:spcPts val="1157"/>
              </a:lnSpc>
              <a:spcBef>
                <a:spcPts val="0"/>
              </a:spcBef>
              <a:spcAft>
                <a:spcPts val="0"/>
              </a:spcAft>
            </a:pPr>
            <a:r>
              <a:rPr sz="1050" b="1" dirty="0">
                <a:solidFill>
                  <a:srgbClr val="535557"/>
                </a:solidFill>
                <a:latin typeface="Arial"/>
                <a:cs typeface="Arial"/>
              </a:rPr>
              <a:t>Module</a:t>
            </a:r>
          </a:p>
        </p:txBody>
      </p:sp>
      <p:sp>
        <p:nvSpPr>
          <p:cNvPr id="21" name="object 21"/>
          <p:cNvSpPr txBox="1"/>
          <p:nvPr/>
        </p:nvSpPr>
        <p:spPr>
          <a:xfrm>
            <a:off x="873819" y="2890811"/>
            <a:ext cx="1861213" cy="228374"/>
          </a:xfrm>
          <a:prstGeom prst="rect">
            <a:avLst/>
          </a:prstGeom>
        </p:spPr>
        <p:txBody>
          <a:bodyPr vert="horz" wrap="square" lIns="0" tIns="0" rIns="0" bIns="0" rtlCol="0">
            <a:spAutoFit/>
          </a:bodyPr>
          <a:lstStyle/>
          <a:p>
            <a:pPr marL="0" marR="0">
              <a:lnSpc>
                <a:spcPts val="662"/>
              </a:lnSpc>
              <a:spcBef>
                <a:spcPts val="0"/>
              </a:spcBef>
              <a:spcAft>
                <a:spcPts val="0"/>
              </a:spcAft>
            </a:pPr>
            <a:r>
              <a:rPr sz="600" dirty="0">
                <a:solidFill>
                  <a:srgbClr val="535557"/>
                </a:solidFill>
                <a:latin typeface="Arial"/>
                <a:cs typeface="Arial"/>
              </a:rPr>
              <a:t>Fundamentals of operation and parameterization of</a:t>
            </a:r>
          </a:p>
          <a:p>
            <a:pPr marL="106757" marR="0">
              <a:lnSpc>
                <a:spcPts val="599"/>
              </a:lnSpc>
              <a:spcBef>
                <a:spcPts val="235"/>
              </a:spcBef>
              <a:spcAft>
                <a:spcPts val="0"/>
              </a:spcAft>
            </a:pPr>
            <a:r>
              <a:rPr sz="550" spc="-10" dirty="0">
                <a:solidFill>
                  <a:srgbClr val="535557"/>
                </a:solidFill>
                <a:latin typeface="Arial"/>
                <a:cs typeface="Arial"/>
              </a:rPr>
              <a:t>HIGH-LEATHER</a:t>
            </a:r>
            <a:r>
              <a:rPr sz="550" dirty="0">
                <a:solidFill>
                  <a:srgbClr val="535557"/>
                </a:solidFill>
                <a:latin typeface="Arial"/>
                <a:cs typeface="Arial"/>
              </a:rPr>
              <a:t> </a:t>
            </a:r>
            <a:r>
              <a:rPr sz="550" spc="-10" dirty="0">
                <a:solidFill>
                  <a:srgbClr val="535557"/>
                </a:solidFill>
                <a:latin typeface="Arial"/>
                <a:cs typeface="Arial"/>
              </a:rPr>
              <a:t>NT</a:t>
            </a:r>
          </a:p>
        </p:txBody>
      </p:sp>
      <p:sp>
        <p:nvSpPr>
          <p:cNvPr id="22" name="object 22"/>
          <p:cNvSpPr txBox="1"/>
          <p:nvPr/>
        </p:nvSpPr>
        <p:spPr>
          <a:xfrm>
            <a:off x="4182319" y="2890811"/>
            <a:ext cx="1764938" cy="249210"/>
          </a:xfrm>
          <a:prstGeom prst="rect">
            <a:avLst/>
          </a:prstGeom>
        </p:spPr>
        <p:txBody>
          <a:bodyPr vert="horz" wrap="square" lIns="0" tIns="0" rIns="0" bIns="0" rtlCol="0">
            <a:spAutoFit/>
          </a:bodyPr>
          <a:lstStyle/>
          <a:p>
            <a:pPr marL="0" marR="0">
              <a:lnSpc>
                <a:spcPts val="662"/>
              </a:lnSpc>
              <a:spcBef>
                <a:spcPts val="0"/>
              </a:spcBef>
              <a:spcAft>
                <a:spcPts val="0"/>
              </a:spcAft>
            </a:pPr>
            <a:r>
              <a:rPr sz="600" dirty="0">
                <a:solidFill>
                  <a:srgbClr val="535557"/>
                </a:solidFill>
                <a:latin typeface="Arial"/>
                <a:cs typeface="Arial"/>
              </a:rPr>
              <a:t>Introduction to the structure of fixed, sample and</a:t>
            </a:r>
          </a:p>
          <a:p>
            <a:pPr marL="100135" marR="0">
              <a:lnSpc>
                <a:spcPts val="662"/>
              </a:lnSpc>
              <a:spcBef>
                <a:spcPts val="336"/>
              </a:spcBef>
              <a:spcAft>
                <a:spcPts val="0"/>
              </a:spcAft>
            </a:pPr>
            <a:r>
              <a:rPr sz="600" dirty="0">
                <a:solidFill>
                  <a:srgbClr val="535557"/>
                </a:solidFill>
                <a:latin typeface="Arial"/>
                <a:cs typeface="Arial"/>
              </a:rPr>
              <a:t>Geo-based network images •</a:t>
            </a:r>
          </a:p>
        </p:txBody>
      </p:sp>
      <p:sp>
        <p:nvSpPr>
          <p:cNvPr id="23" name="object 23"/>
          <p:cNvSpPr txBox="1"/>
          <p:nvPr/>
        </p:nvSpPr>
        <p:spPr>
          <a:xfrm>
            <a:off x="7490818" y="2872819"/>
            <a:ext cx="2172052" cy="249210"/>
          </a:xfrm>
          <a:prstGeom prst="rect">
            <a:avLst/>
          </a:prstGeom>
        </p:spPr>
        <p:txBody>
          <a:bodyPr vert="horz" wrap="square" lIns="0" tIns="0" rIns="0" bIns="0" rtlCol="0">
            <a:spAutoFit/>
          </a:bodyPr>
          <a:lstStyle/>
          <a:p>
            <a:pPr marL="0" marR="0">
              <a:lnSpc>
                <a:spcPts val="662"/>
              </a:lnSpc>
              <a:spcBef>
                <a:spcPts val="0"/>
              </a:spcBef>
              <a:spcAft>
                <a:spcPts val="0"/>
              </a:spcAft>
            </a:pPr>
            <a:r>
              <a:rPr sz="600" dirty="0">
                <a:solidFill>
                  <a:srgbClr val="535557"/>
                </a:solidFill>
                <a:latin typeface="Arial"/>
                <a:cs typeface="Arial"/>
              </a:rPr>
              <a:t>• Generation of fully graphical system diagrams for electricity</a:t>
            </a:r>
          </a:p>
          <a:p>
            <a:pPr marL="99221" marR="0">
              <a:lnSpc>
                <a:spcPts val="662"/>
              </a:lnSpc>
              <a:spcBef>
                <a:spcPts val="336"/>
              </a:spcBef>
              <a:spcAft>
                <a:spcPts val="0"/>
              </a:spcAft>
            </a:pPr>
            <a:r>
              <a:rPr sz="600" dirty="0">
                <a:solidFill>
                  <a:srgbClr val="535557"/>
                </a:solidFill>
                <a:latin typeface="Arial"/>
                <a:cs typeface="Arial"/>
              </a:rPr>
              <a:t>distribution • Parameterization of earth</a:t>
            </a:r>
          </a:p>
        </p:txBody>
      </p:sp>
      <p:sp>
        <p:nvSpPr>
          <p:cNvPr id="24" name="object 24"/>
          <p:cNvSpPr txBox="1"/>
          <p:nvPr/>
        </p:nvSpPr>
        <p:spPr>
          <a:xfrm>
            <a:off x="873819" y="3162719"/>
            <a:ext cx="1742258" cy="122282"/>
          </a:xfrm>
          <a:prstGeom prst="rect">
            <a:avLst/>
          </a:prstGeom>
        </p:spPr>
        <p:txBody>
          <a:bodyPr vert="horz" wrap="square" lIns="0" tIns="0" rIns="0" bIns="0" rtlCol="0">
            <a:spAutoFit/>
          </a:bodyPr>
          <a:lstStyle/>
          <a:p>
            <a:pPr marL="0" marR="0">
              <a:lnSpc>
                <a:spcPts val="662"/>
              </a:lnSpc>
              <a:spcBef>
                <a:spcPts val="0"/>
              </a:spcBef>
              <a:spcAft>
                <a:spcPts val="0"/>
              </a:spcAft>
            </a:pPr>
            <a:r>
              <a:rPr sz="600" dirty="0">
                <a:solidFill>
                  <a:srgbClr val="535557"/>
                </a:solidFill>
                <a:latin typeface="Arial"/>
                <a:cs typeface="Arial"/>
              </a:rPr>
              <a:t>• Structuring the data model • Development and</a:t>
            </a:r>
          </a:p>
        </p:txBody>
      </p:sp>
      <p:sp>
        <p:nvSpPr>
          <p:cNvPr id="25" name="object 25"/>
          <p:cNvSpPr txBox="1"/>
          <p:nvPr/>
        </p:nvSpPr>
        <p:spPr>
          <a:xfrm>
            <a:off x="4182319" y="3162719"/>
            <a:ext cx="1548075" cy="122282"/>
          </a:xfrm>
          <a:prstGeom prst="rect">
            <a:avLst/>
          </a:prstGeom>
        </p:spPr>
        <p:txBody>
          <a:bodyPr vert="horz" wrap="square" lIns="0" tIns="0" rIns="0" bIns="0" rtlCol="0">
            <a:spAutoFit/>
          </a:bodyPr>
          <a:lstStyle/>
          <a:p>
            <a:pPr marL="0" marR="0">
              <a:lnSpc>
                <a:spcPts val="662"/>
              </a:lnSpc>
              <a:spcBef>
                <a:spcPts val="0"/>
              </a:spcBef>
              <a:spcAft>
                <a:spcPts val="0"/>
              </a:spcAft>
            </a:pPr>
            <a:r>
              <a:rPr sz="600" dirty="0">
                <a:solidFill>
                  <a:srgbClr val="535557"/>
                </a:solidFill>
                <a:latin typeface="Arial"/>
                <a:cs typeface="Arial"/>
              </a:rPr>
              <a:t>Structuring of image layers • Working with</a:t>
            </a:r>
          </a:p>
        </p:txBody>
      </p:sp>
      <p:sp>
        <p:nvSpPr>
          <p:cNvPr id="26" name="object 26"/>
          <p:cNvSpPr txBox="1"/>
          <p:nvPr/>
        </p:nvSpPr>
        <p:spPr>
          <a:xfrm>
            <a:off x="7490818" y="3144728"/>
            <a:ext cx="2423639" cy="267261"/>
          </a:xfrm>
          <a:prstGeom prst="rect">
            <a:avLst/>
          </a:prstGeom>
        </p:spPr>
        <p:txBody>
          <a:bodyPr vert="horz" wrap="square" lIns="0" tIns="0" rIns="0" bIns="0" rtlCol="0">
            <a:spAutoFit/>
          </a:bodyPr>
          <a:lstStyle/>
          <a:p>
            <a:pPr marL="0" marR="0">
              <a:lnSpc>
                <a:spcPts val="662"/>
              </a:lnSpc>
              <a:spcBef>
                <a:spcPts val="0"/>
              </a:spcBef>
              <a:spcAft>
                <a:spcPts val="0"/>
              </a:spcAft>
            </a:pPr>
            <a:r>
              <a:rPr sz="600" dirty="0">
                <a:solidFill>
                  <a:srgbClr val="535557"/>
                </a:solidFill>
                <a:latin typeface="Arial"/>
                <a:cs typeface="Arial"/>
              </a:rPr>
              <a:t>fault and short circuit detection • Standardized switching sequences,</a:t>
            </a:r>
          </a:p>
          <a:p>
            <a:pPr marL="0" marR="0">
              <a:lnSpc>
                <a:spcPts val="662"/>
              </a:lnSpc>
              <a:spcBef>
                <a:spcPts val="428"/>
              </a:spcBef>
              <a:spcAft>
                <a:spcPts val="0"/>
              </a:spcAft>
            </a:pPr>
            <a:r>
              <a:rPr sz="600" dirty="0">
                <a:solidFill>
                  <a:srgbClr val="535557"/>
                </a:solidFill>
                <a:latin typeface="Arial"/>
                <a:cs typeface="Arial"/>
              </a:rPr>
              <a:t>color schemes, tracing</a:t>
            </a:r>
          </a:p>
        </p:txBody>
      </p:sp>
      <p:sp>
        <p:nvSpPr>
          <p:cNvPr id="27" name="object 27"/>
          <p:cNvSpPr txBox="1"/>
          <p:nvPr/>
        </p:nvSpPr>
        <p:spPr>
          <a:xfrm>
            <a:off x="873819" y="3307698"/>
            <a:ext cx="2570889" cy="267261"/>
          </a:xfrm>
          <a:prstGeom prst="rect">
            <a:avLst/>
          </a:prstGeom>
        </p:spPr>
        <p:txBody>
          <a:bodyPr vert="horz" wrap="square" lIns="0" tIns="0" rIns="0" bIns="0" rtlCol="0">
            <a:spAutoFit/>
          </a:bodyPr>
          <a:lstStyle/>
          <a:p>
            <a:pPr marL="0" marR="0">
              <a:lnSpc>
                <a:spcPts val="662"/>
              </a:lnSpc>
              <a:spcBef>
                <a:spcPts val="0"/>
              </a:spcBef>
              <a:spcAft>
                <a:spcPts val="0"/>
              </a:spcAft>
            </a:pPr>
            <a:r>
              <a:rPr sz="600" dirty="0">
                <a:solidFill>
                  <a:srgbClr val="535557"/>
                </a:solidFill>
                <a:latin typeface="Arial"/>
                <a:cs typeface="Arial"/>
              </a:rPr>
              <a:t>application of the HIGH-LEIT generation list • Archiving, archive graphics</a:t>
            </a:r>
          </a:p>
          <a:p>
            <a:pPr marL="0" marR="0">
              <a:lnSpc>
                <a:spcPts val="662"/>
              </a:lnSpc>
              <a:spcBef>
                <a:spcPts val="428"/>
              </a:spcBef>
              <a:spcAft>
                <a:spcPts val="0"/>
              </a:spcAft>
            </a:pPr>
            <a:r>
              <a:rPr sz="600" dirty="0">
                <a:solidFill>
                  <a:srgbClr val="535557"/>
                </a:solidFill>
                <a:latin typeface="Arial"/>
                <a:cs typeface="Arial"/>
              </a:rPr>
              <a:t>and logging • Concept and structure of the alerting system</a:t>
            </a:r>
          </a:p>
        </p:txBody>
      </p:sp>
      <p:sp>
        <p:nvSpPr>
          <p:cNvPr id="28" name="object 28"/>
          <p:cNvSpPr txBox="1"/>
          <p:nvPr/>
        </p:nvSpPr>
        <p:spPr>
          <a:xfrm>
            <a:off x="4182319" y="3307698"/>
            <a:ext cx="2230826" cy="122282"/>
          </a:xfrm>
          <a:prstGeom prst="rect">
            <a:avLst/>
          </a:prstGeom>
        </p:spPr>
        <p:txBody>
          <a:bodyPr vert="horz" wrap="square" lIns="0" tIns="0" rIns="0" bIns="0" rtlCol="0">
            <a:spAutoFit/>
          </a:bodyPr>
          <a:lstStyle/>
          <a:p>
            <a:pPr marL="0" marR="0">
              <a:lnSpc>
                <a:spcPts val="662"/>
              </a:lnSpc>
              <a:spcBef>
                <a:spcPts val="0"/>
              </a:spcBef>
              <a:spcAft>
                <a:spcPts val="0"/>
              </a:spcAft>
            </a:pPr>
            <a:r>
              <a:rPr sz="600" dirty="0">
                <a:solidFill>
                  <a:srgbClr val="535557"/>
                </a:solidFill>
                <a:latin typeface="Arial"/>
                <a:cs typeface="Arial"/>
              </a:rPr>
              <a:t>process visualization elements • Display of operating functions</a:t>
            </a:r>
          </a:p>
        </p:txBody>
      </p:sp>
      <p:sp>
        <p:nvSpPr>
          <p:cNvPr id="29" name="object 29"/>
          <p:cNvSpPr txBox="1"/>
          <p:nvPr/>
        </p:nvSpPr>
        <p:spPr>
          <a:xfrm>
            <a:off x="7480921" y="3574354"/>
            <a:ext cx="628008" cy="123475"/>
          </a:xfrm>
          <a:prstGeom prst="rect">
            <a:avLst/>
          </a:prstGeom>
        </p:spPr>
        <p:txBody>
          <a:bodyPr vert="horz" wrap="square" lIns="0" tIns="0" rIns="0" bIns="0" rtlCol="0">
            <a:spAutoFit/>
          </a:bodyPr>
          <a:lstStyle/>
          <a:p>
            <a:pPr marL="0" marR="0">
              <a:lnSpc>
                <a:spcPts val="672"/>
              </a:lnSpc>
              <a:spcBef>
                <a:spcPts val="0"/>
              </a:spcBef>
              <a:spcAft>
                <a:spcPts val="0"/>
              </a:spcAft>
            </a:pPr>
            <a:r>
              <a:rPr sz="600" b="1" dirty="0">
                <a:solidFill>
                  <a:srgbClr val="535557"/>
                </a:solidFill>
                <a:latin typeface="Arial"/>
                <a:cs typeface="Arial"/>
              </a:rPr>
              <a:t>Appointments</a:t>
            </a:r>
          </a:p>
        </p:txBody>
      </p:sp>
      <p:sp>
        <p:nvSpPr>
          <p:cNvPr id="32" name="object 32"/>
          <p:cNvSpPr txBox="1"/>
          <p:nvPr/>
        </p:nvSpPr>
        <p:spPr>
          <a:xfrm>
            <a:off x="4172422" y="3736279"/>
            <a:ext cx="628007" cy="123475"/>
          </a:xfrm>
          <a:prstGeom prst="rect">
            <a:avLst/>
          </a:prstGeom>
        </p:spPr>
        <p:txBody>
          <a:bodyPr vert="horz" wrap="square" lIns="0" tIns="0" rIns="0" bIns="0" rtlCol="0">
            <a:spAutoFit/>
          </a:bodyPr>
          <a:lstStyle/>
          <a:p>
            <a:pPr marL="0" marR="0">
              <a:lnSpc>
                <a:spcPts val="672"/>
              </a:lnSpc>
              <a:spcBef>
                <a:spcPts val="0"/>
              </a:spcBef>
              <a:spcAft>
                <a:spcPts val="0"/>
              </a:spcAft>
            </a:pPr>
            <a:r>
              <a:rPr sz="600" b="1" dirty="0">
                <a:solidFill>
                  <a:srgbClr val="535557"/>
                </a:solidFill>
                <a:latin typeface="Arial"/>
                <a:cs typeface="Arial"/>
              </a:rPr>
              <a:t>Appointments</a:t>
            </a:r>
          </a:p>
        </p:txBody>
      </p:sp>
      <p:sp>
        <p:nvSpPr>
          <p:cNvPr id="33" name="object 33"/>
          <p:cNvSpPr txBox="1"/>
          <p:nvPr/>
        </p:nvSpPr>
        <p:spPr>
          <a:xfrm>
            <a:off x="863924" y="3880212"/>
            <a:ext cx="628007" cy="123475"/>
          </a:xfrm>
          <a:prstGeom prst="rect">
            <a:avLst/>
          </a:prstGeom>
        </p:spPr>
        <p:txBody>
          <a:bodyPr vert="horz" wrap="square" lIns="0" tIns="0" rIns="0" bIns="0" rtlCol="0">
            <a:spAutoFit/>
          </a:bodyPr>
          <a:lstStyle/>
          <a:p>
            <a:pPr marL="0" marR="0">
              <a:lnSpc>
                <a:spcPts val="672"/>
              </a:lnSpc>
              <a:spcBef>
                <a:spcPts val="0"/>
              </a:spcBef>
              <a:spcAft>
                <a:spcPts val="0"/>
              </a:spcAft>
            </a:pPr>
            <a:r>
              <a:rPr sz="600" b="1" dirty="0">
                <a:solidFill>
                  <a:srgbClr val="535557"/>
                </a:solidFill>
                <a:latin typeface="Arial"/>
                <a:cs typeface="Arial"/>
              </a:rPr>
              <a:t>Appointments</a:t>
            </a:r>
          </a:p>
        </p:txBody>
      </p:sp>
      <p:sp>
        <p:nvSpPr>
          <p:cNvPr id="37" name="object 37"/>
          <p:cNvSpPr txBox="1"/>
          <p:nvPr/>
        </p:nvSpPr>
        <p:spPr>
          <a:xfrm>
            <a:off x="7485107" y="3993665"/>
            <a:ext cx="244142" cy="122282"/>
          </a:xfrm>
          <a:prstGeom prst="rect">
            <a:avLst/>
          </a:prstGeom>
        </p:spPr>
        <p:txBody>
          <a:bodyPr vert="horz" wrap="square" lIns="0" tIns="0" rIns="0" bIns="0" rtlCol="0">
            <a:spAutoFit/>
          </a:bodyPr>
          <a:lstStyle/>
          <a:p>
            <a:pPr marL="0" marR="0">
              <a:lnSpc>
                <a:spcPts val="662"/>
              </a:lnSpc>
              <a:spcBef>
                <a:spcPts val="0"/>
              </a:spcBef>
              <a:spcAft>
                <a:spcPts val="0"/>
              </a:spcAft>
            </a:pPr>
            <a:r>
              <a:rPr sz="600" b="1" dirty="0">
                <a:solidFill>
                  <a:srgbClr val="535557"/>
                </a:solidFill>
                <a:latin typeface="Arial"/>
                <a:cs typeface="Arial"/>
              </a:rPr>
              <a:t>Fee</a:t>
            </a:r>
          </a:p>
        </p:txBody>
      </p:sp>
      <p:sp>
        <p:nvSpPr>
          <p:cNvPr id="41" name="object 41"/>
          <p:cNvSpPr txBox="1"/>
          <p:nvPr/>
        </p:nvSpPr>
        <p:spPr>
          <a:xfrm>
            <a:off x="7485793" y="4153312"/>
            <a:ext cx="1241394" cy="179536"/>
          </a:xfrm>
          <a:prstGeom prst="rect">
            <a:avLst/>
          </a:prstGeom>
        </p:spPr>
        <p:txBody>
          <a:bodyPr vert="horz" wrap="square" lIns="0" tIns="0" rIns="0" bIns="0" rtlCol="0">
            <a:spAutoFit/>
          </a:bodyPr>
          <a:lstStyle/>
          <a:p>
            <a:pPr marL="0" marR="0">
              <a:lnSpc>
                <a:spcPts val="662"/>
              </a:lnSpc>
              <a:spcBef>
                <a:spcPts val="0"/>
              </a:spcBef>
              <a:spcAft>
                <a:spcPts val="0"/>
              </a:spcAft>
            </a:pPr>
            <a:r>
              <a:rPr lang="de-DE" sz="600" dirty="0">
                <a:solidFill>
                  <a:srgbClr val="535557"/>
                </a:solidFill>
                <a:latin typeface="Arial"/>
                <a:cs typeface="Arial"/>
              </a:rPr>
              <a:t>On </a:t>
            </a:r>
            <a:r>
              <a:rPr lang="de-DE" sz="600" dirty="0" err="1">
                <a:solidFill>
                  <a:srgbClr val="535557"/>
                </a:solidFill>
                <a:latin typeface="Arial"/>
                <a:cs typeface="Arial"/>
              </a:rPr>
              <a:t>request</a:t>
            </a:r>
            <a:endParaRPr lang="de-DE" sz="600" dirty="0">
              <a:solidFill>
                <a:srgbClr val="535557"/>
              </a:solidFill>
              <a:latin typeface="Arial"/>
              <a:cs typeface="Arial"/>
            </a:endParaRPr>
          </a:p>
          <a:p>
            <a:pPr marL="0" marR="0">
              <a:lnSpc>
                <a:spcPts val="662"/>
              </a:lnSpc>
              <a:spcBef>
                <a:spcPts val="0"/>
              </a:spcBef>
              <a:spcAft>
                <a:spcPts val="0"/>
              </a:spcAft>
            </a:pPr>
            <a:r>
              <a:rPr sz="600" dirty="0">
                <a:solidFill>
                  <a:srgbClr val="535557"/>
                </a:solidFill>
                <a:latin typeface="Arial"/>
                <a:cs typeface="Arial"/>
              </a:rPr>
              <a:t> (3</a:t>
            </a:r>
            <a:r>
              <a:rPr lang="de-DE" sz="600" dirty="0">
                <a:solidFill>
                  <a:srgbClr val="535557"/>
                </a:solidFill>
                <a:latin typeface="Arial"/>
                <a:cs typeface="Arial"/>
              </a:rPr>
              <a:t> </a:t>
            </a:r>
            <a:r>
              <a:rPr sz="600" dirty="0">
                <a:solidFill>
                  <a:srgbClr val="535557"/>
                </a:solidFill>
                <a:latin typeface="Arial"/>
                <a:cs typeface="Arial"/>
              </a:rPr>
              <a:t>seminar days)</a:t>
            </a:r>
          </a:p>
        </p:txBody>
      </p:sp>
      <p:sp>
        <p:nvSpPr>
          <p:cNvPr id="42" name="object 42"/>
          <p:cNvSpPr txBox="1"/>
          <p:nvPr/>
        </p:nvSpPr>
        <p:spPr>
          <a:xfrm>
            <a:off x="4176609" y="4299524"/>
            <a:ext cx="244142" cy="122282"/>
          </a:xfrm>
          <a:prstGeom prst="rect">
            <a:avLst/>
          </a:prstGeom>
        </p:spPr>
        <p:txBody>
          <a:bodyPr vert="horz" wrap="square" lIns="0" tIns="0" rIns="0" bIns="0" rtlCol="0">
            <a:spAutoFit/>
          </a:bodyPr>
          <a:lstStyle/>
          <a:p>
            <a:pPr marL="0" marR="0">
              <a:lnSpc>
                <a:spcPts val="662"/>
              </a:lnSpc>
              <a:spcBef>
                <a:spcPts val="0"/>
              </a:spcBef>
              <a:spcAft>
                <a:spcPts val="0"/>
              </a:spcAft>
            </a:pPr>
            <a:r>
              <a:rPr sz="600" b="1" dirty="0">
                <a:solidFill>
                  <a:srgbClr val="535557"/>
                </a:solidFill>
                <a:latin typeface="Arial"/>
                <a:cs typeface="Arial"/>
              </a:rPr>
              <a:t>Fee</a:t>
            </a:r>
          </a:p>
        </p:txBody>
      </p:sp>
      <p:sp>
        <p:nvSpPr>
          <p:cNvPr id="43" name="object 43"/>
          <p:cNvSpPr txBox="1"/>
          <p:nvPr/>
        </p:nvSpPr>
        <p:spPr>
          <a:xfrm>
            <a:off x="868110" y="4443457"/>
            <a:ext cx="244142" cy="122282"/>
          </a:xfrm>
          <a:prstGeom prst="rect">
            <a:avLst/>
          </a:prstGeom>
        </p:spPr>
        <p:txBody>
          <a:bodyPr vert="horz" wrap="square" lIns="0" tIns="0" rIns="0" bIns="0" rtlCol="0">
            <a:spAutoFit/>
          </a:bodyPr>
          <a:lstStyle/>
          <a:p>
            <a:pPr marL="0" marR="0">
              <a:lnSpc>
                <a:spcPts val="662"/>
              </a:lnSpc>
              <a:spcBef>
                <a:spcPts val="0"/>
              </a:spcBef>
              <a:spcAft>
                <a:spcPts val="0"/>
              </a:spcAft>
            </a:pPr>
            <a:r>
              <a:rPr sz="600" b="1" dirty="0">
                <a:solidFill>
                  <a:srgbClr val="535557"/>
                </a:solidFill>
                <a:latin typeface="Arial"/>
                <a:cs typeface="Arial"/>
              </a:rPr>
              <a:t>Fee</a:t>
            </a:r>
          </a:p>
        </p:txBody>
      </p:sp>
      <p:sp>
        <p:nvSpPr>
          <p:cNvPr id="44" name="object 44"/>
          <p:cNvSpPr txBox="1"/>
          <p:nvPr/>
        </p:nvSpPr>
        <p:spPr>
          <a:xfrm>
            <a:off x="4177294" y="4459168"/>
            <a:ext cx="1241394" cy="179536"/>
          </a:xfrm>
          <a:prstGeom prst="rect">
            <a:avLst/>
          </a:prstGeom>
        </p:spPr>
        <p:txBody>
          <a:bodyPr vert="horz" wrap="square" lIns="0" tIns="0" rIns="0" bIns="0" rtlCol="0">
            <a:spAutoFit/>
          </a:bodyPr>
          <a:lstStyle/>
          <a:p>
            <a:pPr marL="0" marR="0">
              <a:lnSpc>
                <a:spcPts val="662"/>
              </a:lnSpc>
              <a:spcBef>
                <a:spcPts val="0"/>
              </a:spcBef>
              <a:spcAft>
                <a:spcPts val="0"/>
              </a:spcAft>
            </a:pPr>
            <a:r>
              <a:rPr lang="de-DE" sz="600" dirty="0">
                <a:solidFill>
                  <a:srgbClr val="535557"/>
                </a:solidFill>
                <a:latin typeface="Arial"/>
                <a:cs typeface="Arial"/>
              </a:rPr>
              <a:t>On </a:t>
            </a:r>
            <a:r>
              <a:rPr lang="de-DE" sz="600" dirty="0" err="1">
                <a:solidFill>
                  <a:srgbClr val="535557"/>
                </a:solidFill>
                <a:latin typeface="Arial"/>
                <a:cs typeface="Arial"/>
              </a:rPr>
              <a:t>request</a:t>
            </a:r>
            <a:endParaRPr lang="de-DE" sz="600" dirty="0">
              <a:solidFill>
                <a:srgbClr val="535557"/>
              </a:solidFill>
              <a:latin typeface="Arial"/>
              <a:cs typeface="Arial"/>
            </a:endParaRPr>
          </a:p>
          <a:p>
            <a:pPr marL="0" marR="0">
              <a:lnSpc>
                <a:spcPts val="662"/>
              </a:lnSpc>
              <a:spcBef>
                <a:spcPts val="0"/>
              </a:spcBef>
              <a:spcAft>
                <a:spcPts val="0"/>
              </a:spcAft>
            </a:pPr>
            <a:r>
              <a:rPr sz="600" dirty="0">
                <a:solidFill>
                  <a:srgbClr val="535557"/>
                </a:solidFill>
                <a:latin typeface="Arial"/>
                <a:cs typeface="Arial"/>
              </a:rPr>
              <a:t>(4</a:t>
            </a:r>
            <a:r>
              <a:rPr lang="de-DE" sz="600" dirty="0">
                <a:solidFill>
                  <a:srgbClr val="535557"/>
                </a:solidFill>
                <a:latin typeface="Arial"/>
                <a:cs typeface="Arial"/>
              </a:rPr>
              <a:t> </a:t>
            </a:r>
            <a:r>
              <a:rPr sz="600" dirty="0">
                <a:solidFill>
                  <a:srgbClr val="535557"/>
                </a:solidFill>
                <a:latin typeface="Arial"/>
                <a:cs typeface="Arial"/>
              </a:rPr>
              <a:t>seminar days)</a:t>
            </a:r>
          </a:p>
        </p:txBody>
      </p:sp>
      <p:sp>
        <p:nvSpPr>
          <p:cNvPr id="45" name="object 45"/>
          <p:cNvSpPr txBox="1"/>
          <p:nvPr/>
        </p:nvSpPr>
        <p:spPr>
          <a:xfrm>
            <a:off x="7489713" y="4553480"/>
            <a:ext cx="520508" cy="122282"/>
          </a:xfrm>
          <a:prstGeom prst="rect">
            <a:avLst/>
          </a:prstGeom>
        </p:spPr>
        <p:txBody>
          <a:bodyPr vert="horz" wrap="square" lIns="0" tIns="0" rIns="0" bIns="0" rtlCol="0">
            <a:spAutoFit/>
          </a:bodyPr>
          <a:lstStyle/>
          <a:p>
            <a:pPr marL="0" marR="0">
              <a:lnSpc>
                <a:spcPts val="662"/>
              </a:lnSpc>
              <a:spcBef>
                <a:spcPts val="0"/>
              </a:spcBef>
              <a:spcAft>
                <a:spcPts val="0"/>
              </a:spcAft>
            </a:pPr>
            <a:r>
              <a:rPr sz="600" b="1" dirty="0">
                <a:solidFill>
                  <a:srgbClr val="535557"/>
                </a:solidFill>
                <a:latin typeface="Arial"/>
                <a:cs typeface="Arial"/>
              </a:rPr>
              <a:t>Speaker </a:t>
            </a:r>
            <a:r>
              <a:rPr sz="600" dirty="0">
                <a:solidFill>
                  <a:srgbClr val="535557"/>
                </a:solidFill>
                <a:latin typeface="Arial"/>
                <a:cs typeface="Arial"/>
              </a:rPr>
              <a:t>Ulf</a:t>
            </a:r>
          </a:p>
        </p:txBody>
      </p:sp>
      <p:sp>
        <p:nvSpPr>
          <p:cNvPr id="46" name="object 46"/>
          <p:cNvSpPr txBox="1"/>
          <p:nvPr/>
        </p:nvSpPr>
        <p:spPr>
          <a:xfrm>
            <a:off x="868795" y="4603102"/>
            <a:ext cx="1241394" cy="179536"/>
          </a:xfrm>
          <a:prstGeom prst="rect">
            <a:avLst/>
          </a:prstGeom>
        </p:spPr>
        <p:txBody>
          <a:bodyPr vert="horz" wrap="square" lIns="0" tIns="0" rIns="0" bIns="0" rtlCol="0">
            <a:spAutoFit/>
          </a:bodyPr>
          <a:lstStyle/>
          <a:p>
            <a:pPr marL="0" marR="0">
              <a:lnSpc>
                <a:spcPts val="662"/>
              </a:lnSpc>
              <a:spcBef>
                <a:spcPts val="0"/>
              </a:spcBef>
              <a:spcAft>
                <a:spcPts val="0"/>
              </a:spcAft>
            </a:pPr>
            <a:r>
              <a:rPr lang="de-DE" sz="600" dirty="0">
                <a:solidFill>
                  <a:srgbClr val="535557"/>
                </a:solidFill>
                <a:latin typeface="Arial"/>
                <a:cs typeface="Arial"/>
              </a:rPr>
              <a:t>On </a:t>
            </a:r>
            <a:r>
              <a:rPr lang="de-DE" sz="600" dirty="0" err="1">
                <a:solidFill>
                  <a:srgbClr val="535557"/>
                </a:solidFill>
                <a:latin typeface="Arial"/>
                <a:cs typeface="Arial"/>
              </a:rPr>
              <a:t>request</a:t>
            </a:r>
            <a:endParaRPr lang="de-DE" sz="600" dirty="0">
              <a:solidFill>
                <a:srgbClr val="535557"/>
              </a:solidFill>
              <a:latin typeface="Arial"/>
              <a:cs typeface="Arial"/>
            </a:endParaRPr>
          </a:p>
          <a:p>
            <a:pPr marL="0" marR="0">
              <a:lnSpc>
                <a:spcPts val="662"/>
              </a:lnSpc>
              <a:spcBef>
                <a:spcPts val="0"/>
              </a:spcBef>
              <a:spcAft>
                <a:spcPts val="0"/>
              </a:spcAft>
            </a:pPr>
            <a:r>
              <a:rPr sz="600" dirty="0">
                <a:solidFill>
                  <a:srgbClr val="535557"/>
                </a:solidFill>
                <a:latin typeface="Arial"/>
                <a:cs typeface="Arial"/>
              </a:rPr>
              <a:t>(4</a:t>
            </a:r>
            <a:r>
              <a:rPr lang="de-DE" sz="600" dirty="0">
                <a:solidFill>
                  <a:srgbClr val="535557"/>
                </a:solidFill>
                <a:latin typeface="Arial"/>
                <a:cs typeface="Arial"/>
              </a:rPr>
              <a:t> </a:t>
            </a:r>
            <a:r>
              <a:rPr sz="600" dirty="0">
                <a:solidFill>
                  <a:srgbClr val="535557"/>
                </a:solidFill>
                <a:latin typeface="Arial"/>
                <a:cs typeface="Arial"/>
              </a:rPr>
              <a:t>seminar days)</a:t>
            </a:r>
          </a:p>
        </p:txBody>
      </p:sp>
      <p:sp>
        <p:nvSpPr>
          <p:cNvPr id="47" name="object 47"/>
          <p:cNvSpPr txBox="1"/>
          <p:nvPr/>
        </p:nvSpPr>
        <p:spPr>
          <a:xfrm>
            <a:off x="7489562" y="4717237"/>
            <a:ext cx="896614" cy="122282"/>
          </a:xfrm>
          <a:prstGeom prst="rect">
            <a:avLst/>
          </a:prstGeom>
        </p:spPr>
        <p:txBody>
          <a:bodyPr vert="horz" wrap="square" lIns="0" tIns="0" rIns="0" bIns="0" rtlCol="0">
            <a:spAutoFit/>
          </a:bodyPr>
          <a:lstStyle/>
          <a:p>
            <a:pPr marL="0" marR="0">
              <a:lnSpc>
                <a:spcPts val="662"/>
              </a:lnSpc>
              <a:spcBef>
                <a:spcPts val="0"/>
              </a:spcBef>
              <a:spcAft>
                <a:spcPts val="0"/>
              </a:spcAft>
            </a:pPr>
            <a:r>
              <a:rPr sz="600" dirty="0">
                <a:solidFill>
                  <a:srgbClr val="535557"/>
                </a:solidFill>
                <a:latin typeface="Arial"/>
                <a:cs typeface="Arial"/>
              </a:rPr>
              <a:t>Kudlocz, Dipl.-Ing. (FH)</a:t>
            </a:r>
          </a:p>
        </p:txBody>
      </p:sp>
      <p:sp>
        <p:nvSpPr>
          <p:cNvPr id="48" name="object 48"/>
          <p:cNvSpPr txBox="1"/>
          <p:nvPr/>
        </p:nvSpPr>
        <p:spPr>
          <a:xfrm>
            <a:off x="4181215" y="4859337"/>
            <a:ext cx="520508" cy="122282"/>
          </a:xfrm>
          <a:prstGeom prst="rect">
            <a:avLst/>
          </a:prstGeom>
        </p:spPr>
        <p:txBody>
          <a:bodyPr vert="horz" wrap="square" lIns="0" tIns="0" rIns="0" bIns="0" rtlCol="0">
            <a:spAutoFit/>
          </a:bodyPr>
          <a:lstStyle/>
          <a:p>
            <a:pPr marL="0" marR="0">
              <a:lnSpc>
                <a:spcPts val="662"/>
              </a:lnSpc>
              <a:spcBef>
                <a:spcPts val="0"/>
              </a:spcBef>
              <a:spcAft>
                <a:spcPts val="0"/>
              </a:spcAft>
            </a:pPr>
            <a:r>
              <a:rPr sz="600" b="1" dirty="0">
                <a:solidFill>
                  <a:srgbClr val="535557"/>
                </a:solidFill>
                <a:latin typeface="Arial"/>
                <a:cs typeface="Arial"/>
              </a:rPr>
              <a:t>Speaker </a:t>
            </a:r>
            <a:r>
              <a:rPr sz="600" dirty="0">
                <a:solidFill>
                  <a:srgbClr val="535557"/>
                </a:solidFill>
                <a:latin typeface="Arial"/>
                <a:cs typeface="Arial"/>
              </a:rPr>
              <a:t>Ulf</a:t>
            </a:r>
          </a:p>
        </p:txBody>
      </p:sp>
      <p:sp>
        <p:nvSpPr>
          <p:cNvPr id="49" name="object 49"/>
          <p:cNvSpPr txBox="1"/>
          <p:nvPr/>
        </p:nvSpPr>
        <p:spPr>
          <a:xfrm>
            <a:off x="7481619" y="4975373"/>
            <a:ext cx="543414" cy="183656"/>
          </a:xfrm>
          <a:prstGeom prst="rect">
            <a:avLst/>
          </a:prstGeom>
        </p:spPr>
        <p:txBody>
          <a:bodyPr vert="horz" wrap="square" lIns="0" tIns="0" rIns="0" bIns="0" rtlCol="0">
            <a:spAutoFit/>
          </a:bodyPr>
          <a:lstStyle/>
          <a:p>
            <a:pPr marL="0" marR="0">
              <a:lnSpc>
                <a:spcPts val="1146"/>
              </a:lnSpc>
              <a:spcBef>
                <a:spcPts val="0"/>
              </a:spcBef>
              <a:spcAft>
                <a:spcPts val="0"/>
              </a:spcAft>
            </a:pPr>
            <a:r>
              <a:rPr sz="1050" b="1" spc="-15" dirty="0">
                <a:solidFill>
                  <a:srgbClr val="535557"/>
                </a:solidFill>
                <a:latin typeface="Arial"/>
                <a:cs typeface="Arial"/>
              </a:rPr>
              <a:t>Venue</a:t>
            </a:r>
          </a:p>
        </p:txBody>
      </p:sp>
      <p:sp>
        <p:nvSpPr>
          <p:cNvPr id="50" name="object 50"/>
          <p:cNvSpPr txBox="1"/>
          <p:nvPr/>
        </p:nvSpPr>
        <p:spPr>
          <a:xfrm>
            <a:off x="872715" y="5003271"/>
            <a:ext cx="520508" cy="122282"/>
          </a:xfrm>
          <a:prstGeom prst="rect">
            <a:avLst/>
          </a:prstGeom>
        </p:spPr>
        <p:txBody>
          <a:bodyPr vert="horz" wrap="square" lIns="0" tIns="0" rIns="0" bIns="0" rtlCol="0">
            <a:spAutoFit/>
          </a:bodyPr>
          <a:lstStyle/>
          <a:p>
            <a:pPr marL="0" marR="0">
              <a:lnSpc>
                <a:spcPts val="662"/>
              </a:lnSpc>
              <a:spcBef>
                <a:spcPts val="0"/>
              </a:spcBef>
              <a:spcAft>
                <a:spcPts val="0"/>
              </a:spcAft>
            </a:pPr>
            <a:r>
              <a:rPr sz="600" b="1" dirty="0">
                <a:solidFill>
                  <a:srgbClr val="535557"/>
                </a:solidFill>
                <a:latin typeface="Arial"/>
                <a:cs typeface="Arial"/>
              </a:rPr>
              <a:t>Speaker </a:t>
            </a:r>
            <a:r>
              <a:rPr sz="600" dirty="0">
                <a:solidFill>
                  <a:srgbClr val="535557"/>
                </a:solidFill>
                <a:latin typeface="Arial"/>
                <a:cs typeface="Arial"/>
              </a:rPr>
              <a:t>Ulf</a:t>
            </a:r>
          </a:p>
        </p:txBody>
      </p:sp>
      <p:sp>
        <p:nvSpPr>
          <p:cNvPr id="51" name="object 51"/>
          <p:cNvSpPr txBox="1"/>
          <p:nvPr/>
        </p:nvSpPr>
        <p:spPr>
          <a:xfrm>
            <a:off x="4181063" y="5023095"/>
            <a:ext cx="896615" cy="122282"/>
          </a:xfrm>
          <a:prstGeom prst="rect">
            <a:avLst/>
          </a:prstGeom>
        </p:spPr>
        <p:txBody>
          <a:bodyPr vert="horz" wrap="square" lIns="0" tIns="0" rIns="0" bIns="0" rtlCol="0">
            <a:spAutoFit/>
          </a:bodyPr>
          <a:lstStyle/>
          <a:p>
            <a:pPr marL="0" marR="0">
              <a:lnSpc>
                <a:spcPts val="662"/>
              </a:lnSpc>
              <a:spcBef>
                <a:spcPts val="0"/>
              </a:spcBef>
              <a:spcAft>
                <a:spcPts val="0"/>
              </a:spcAft>
            </a:pPr>
            <a:r>
              <a:rPr sz="600" dirty="0">
                <a:solidFill>
                  <a:srgbClr val="535557"/>
                </a:solidFill>
                <a:latin typeface="Arial"/>
                <a:cs typeface="Arial"/>
              </a:rPr>
              <a:t>Kudlocz, Dipl.-Ing. (FH)</a:t>
            </a:r>
          </a:p>
        </p:txBody>
      </p:sp>
      <p:sp>
        <p:nvSpPr>
          <p:cNvPr id="52" name="object 52"/>
          <p:cNvSpPr txBox="1"/>
          <p:nvPr/>
        </p:nvSpPr>
        <p:spPr>
          <a:xfrm>
            <a:off x="872563" y="5167029"/>
            <a:ext cx="896614" cy="122282"/>
          </a:xfrm>
          <a:prstGeom prst="rect">
            <a:avLst/>
          </a:prstGeom>
        </p:spPr>
        <p:txBody>
          <a:bodyPr vert="horz" wrap="square" lIns="0" tIns="0" rIns="0" bIns="0" rtlCol="0">
            <a:spAutoFit/>
          </a:bodyPr>
          <a:lstStyle/>
          <a:p>
            <a:pPr marL="0" marR="0">
              <a:lnSpc>
                <a:spcPts val="662"/>
              </a:lnSpc>
              <a:spcBef>
                <a:spcPts val="0"/>
              </a:spcBef>
              <a:spcAft>
                <a:spcPts val="0"/>
              </a:spcAft>
            </a:pPr>
            <a:r>
              <a:rPr sz="600" dirty="0">
                <a:solidFill>
                  <a:srgbClr val="535557"/>
                </a:solidFill>
                <a:latin typeface="Arial"/>
                <a:cs typeface="Arial"/>
              </a:rPr>
              <a:t>Kudlocz, Dipl.-Ing. (FH)</a:t>
            </a:r>
          </a:p>
        </p:txBody>
      </p:sp>
      <p:sp>
        <p:nvSpPr>
          <p:cNvPr id="53" name="object 53"/>
          <p:cNvSpPr txBox="1"/>
          <p:nvPr/>
        </p:nvSpPr>
        <p:spPr>
          <a:xfrm>
            <a:off x="7489674" y="5148763"/>
            <a:ext cx="407538" cy="122282"/>
          </a:xfrm>
          <a:prstGeom prst="rect">
            <a:avLst/>
          </a:prstGeom>
        </p:spPr>
        <p:txBody>
          <a:bodyPr vert="horz" wrap="square" lIns="0" tIns="0" rIns="0" bIns="0" rtlCol="0">
            <a:spAutoFit/>
          </a:bodyPr>
          <a:lstStyle/>
          <a:p>
            <a:pPr marL="0" marR="0">
              <a:lnSpc>
                <a:spcPts val="662"/>
              </a:lnSpc>
              <a:spcBef>
                <a:spcPts val="0"/>
              </a:spcBef>
              <a:spcAft>
                <a:spcPts val="0"/>
              </a:spcAft>
            </a:pPr>
            <a:r>
              <a:rPr sz="600" dirty="0">
                <a:solidFill>
                  <a:srgbClr val="535557"/>
                </a:solidFill>
                <a:latin typeface="Arial"/>
                <a:cs typeface="Arial"/>
              </a:rPr>
              <a:t>Ettlingen</a:t>
            </a:r>
          </a:p>
        </p:txBody>
      </p:sp>
      <p:sp>
        <p:nvSpPr>
          <p:cNvPr id="54" name="object 54"/>
          <p:cNvSpPr txBox="1"/>
          <p:nvPr/>
        </p:nvSpPr>
        <p:spPr>
          <a:xfrm>
            <a:off x="4173120" y="5281231"/>
            <a:ext cx="543414" cy="183656"/>
          </a:xfrm>
          <a:prstGeom prst="rect">
            <a:avLst/>
          </a:prstGeom>
        </p:spPr>
        <p:txBody>
          <a:bodyPr vert="horz" wrap="square" lIns="0" tIns="0" rIns="0" bIns="0" rtlCol="0">
            <a:spAutoFit/>
          </a:bodyPr>
          <a:lstStyle/>
          <a:p>
            <a:pPr marL="0" marR="0">
              <a:lnSpc>
                <a:spcPts val="1146"/>
              </a:lnSpc>
              <a:spcBef>
                <a:spcPts val="0"/>
              </a:spcBef>
              <a:spcAft>
                <a:spcPts val="0"/>
              </a:spcAft>
            </a:pPr>
            <a:r>
              <a:rPr sz="1050" b="1" spc="-15" dirty="0">
                <a:solidFill>
                  <a:srgbClr val="535557"/>
                </a:solidFill>
                <a:latin typeface="Arial"/>
                <a:cs typeface="Arial"/>
              </a:rPr>
              <a:t>Venue</a:t>
            </a:r>
          </a:p>
        </p:txBody>
      </p:sp>
      <p:sp>
        <p:nvSpPr>
          <p:cNvPr id="55" name="object 55"/>
          <p:cNvSpPr txBox="1"/>
          <p:nvPr/>
        </p:nvSpPr>
        <p:spPr>
          <a:xfrm>
            <a:off x="864621" y="5425164"/>
            <a:ext cx="543414" cy="183656"/>
          </a:xfrm>
          <a:prstGeom prst="rect">
            <a:avLst/>
          </a:prstGeom>
        </p:spPr>
        <p:txBody>
          <a:bodyPr vert="horz" wrap="square" lIns="0" tIns="0" rIns="0" bIns="0" rtlCol="0">
            <a:spAutoFit/>
          </a:bodyPr>
          <a:lstStyle/>
          <a:p>
            <a:pPr marL="0" marR="0">
              <a:lnSpc>
                <a:spcPts val="1146"/>
              </a:lnSpc>
              <a:spcBef>
                <a:spcPts val="0"/>
              </a:spcBef>
              <a:spcAft>
                <a:spcPts val="0"/>
              </a:spcAft>
            </a:pPr>
            <a:r>
              <a:rPr sz="1050" b="1" spc="-15" dirty="0">
                <a:solidFill>
                  <a:srgbClr val="535557"/>
                </a:solidFill>
                <a:latin typeface="Arial"/>
                <a:cs typeface="Arial"/>
              </a:rPr>
              <a:t>Venue</a:t>
            </a:r>
          </a:p>
        </p:txBody>
      </p:sp>
      <p:sp>
        <p:nvSpPr>
          <p:cNvPr id="56" name="object 56"/>
          <p:cNvSpPr txBox="1"/>
          <p:nvPr/>
        </p:nvSpPr>
        <p:spPr>
          <a:xfrm>
            <a:off x="4181176" y="5454621"/>
            <a:ext cx="407538" cy="122282"/>
          </a:xfrm>
          <a:prstGeom prst="rect">
            <a:avLst/>
          </a:prstGeom>
        </p:spPr>
        <p:txBody>
          <a:bodyPr vert="horz" wrap="square" lIns="0" tIns="0" rIns="0" bIns="0" rtlCol="0">
            <a:spAutoFit/>
          </a:bodyPr>
          <a:lstStyle/>
          <a:p>
            <a:pPr marL="0" marR="0">
              <a:lnSpc>
                <a:spcPts val="662"/>
              </a:lnSpc>
              <a:spcBef>
                <a:spcPts val="0"/>
              </a:spcBef>
              <a:spcAft>
                <a:spcPts val="0"/>
              </a:spcAft>
            </a:pPr>
            <a:r>
              <a:rPr sz="600" dirty="0">
                <a:solidFill>
                  <a:srgbClr val="535557"/>
                </a:solidFill>
                <a:latin typeface="Arial"/>
                <a:cs typeface="Arial"/>
              </a:rPr>
              <a:t>Ettlingen</a:t>
            </a:r>
          </a:p>
        </p:txBody>
      </p:sp>
      <p:sp>
        <p:nvSpPr>
          <p:cNvPr id="57" name="object 57"/>
          <p:cNvSpPr txBox="1"/>
          <p:nvPr/>
        </p:nvSpPr>
        <p:spPr>
          <a:xfrm>
            <a:off x="872677" y="5598555"/>
            <a:ext cx="407538" cy="122282"/>
          </a:xfrm>
          <a:prstGeom prst="rect">
            <a:avLst/>
          </a:prstGeom>
        </p:spPr>
        <p:txBody>
          <a:bodyPr vert="horz" wrap="square" lIns="0" tIns="0" rIns="0" bIns="0" rtlCol="0">
            <a:spAutoFit/>
          </a:bodyPr>
          <a:lstStyle/>
          <a:p>
            <a:pPr marL="0" marR="0">
              <a:lnSpc>
                <a:spcPts val="662"/>
              </a:lnSpc>
              <a:spcBef>
                <a:spcPts val="0"/>
              </a:spcBef>
              <a:spcAft>
                <a:spcPts val="0"/>
              </a:spcAft>
            </a:pPr>
            <a:r>
              <a:rPr sz="600" dirty="0">
                <a:solidFill>
                  <a:srgbClr val="535557"/>
                </a:solidFill>
                <a:latin typeface="Arial"/>
                <a:cs typeface="Arial"/>
              </a:rPr>
              <a:t>Ettlingen</a:t>
            </a:r>
          </a:p>
        </p:txBody>
      </p:sp>
      <p:sp>
        <p:nvSpPr>
          <p:cNvPr id="58" name="object 57">
            <a:extLst>
              <a:ext uri="{FF2B5EF4-FFF2-40B4-BE49-F238E27FC236}">
                <a16:creationId xmlns:a16="http://schemas.microsoft.com/office/drawing/2014/main" id="{C12B0795-87AB-70AB-2C06-4BAF9DD112C9}"/>
              </a:ext>
            </a:extLst>
          </p:cNvPr>
          <p:cNvSpPr txBox="1"/>
          <p:nvPr/>
        </p:nvSpPr>
        <p:spPr>
          <a:xfrm>
            <a:off x="872563" y="4009922"/>
            <a:ext cx="1061804" cy="89768"/>
          </a:xfrm>
          <a:prstGeom prst="rect">
            <a:avLst/>
          </a:prstGeom>
        </p:spPr>
        <p:txBody>
          <a:bodyPr vert="horz" wrap="square" lIns="0" tIns="0" rIns="0" bIns="0" rtlCol="0">
            <a:spAutoFit/>
          </a:bodyPr>
          <a:lstStyle/>
          <a:p>
            <a:pPr marL="0" marR="0">
              <a:lnSpc>
                <a:spcPts val="705"/>
              </a:lnSpc>
              <a:spcBef>
                <a:spcPts val="0"/>
              </a:spcBef>
              <a:spcAft>
                <a:spcPts val="0"/>
              </a:spcAft>
            </a:pPr>
            <a:r>
              <a:rPr lang="de-DE" sz="650" dirty="0">
                <a:solidFill>
                  <a:srgbClr val="535557"/>
                </a:solidFill>
                <a:latin typeface="Arial"/>
                <a:cs typeface="Arial"/>
              </a:rPr>
              <a:t>On </a:t>
            </a:r>
            <a:r>
              <a:rPr lang="de-DE" sz="650" dirty="0" err="1">
                <a:solidFill>
                  <a:srgbClr val="535557"/>
                </a:solidFill>
                <a:latin typeface="Arial"/>
                <a:cs typeface="Arial"/>
              </a:rPr>
              <a:t>request</a:t>
            </a:r>
            <a:endParaRPr sz="650" spc="-10" dirty="0">
              <a:solidFill>
                <a:srgbClr val="535557"/>
              </a:solidFill>
              <a:latin typeface="Arial"/>
              <a:cs typeface="Arial"/>
            </a:endParaRPr>
          </a:p>
        </p:txBody>
      </p:sp>
      <p:sp>
        <p:nvSpPr>
          <p:cNvPr id="59" name="object 57">
            <a:extLst>
              <a:ext uri="{FF2B5EF4-FFF2-40B4-BE49-F238E27FC236}">
                <a16:creationId xmlns:a16="http://schemas.microsoft.com/office/drawing/2014/main" id="{0D9E8DBE-A9D1-A428-D8DE-4C98279608AB}"/>
              </a:ext>
            </a:extLst>
          </p:cNvPr>
          <p:cNvSpPr txBox="1"/>
          <p:nvPr/>
        </p:nvSpPr>
        <p:spPr>
          <a:xfrm>
            <a:off x="4186272" y="3872565"/>
            <a:ext cx="1061804" cy="89768"/>
          </a:xfrm>
          <a:prstGeom prst="rect">
            <a:avLst/>
          </a:prstGeom>
        </p:spPr>
        <p:txBody>
          <a:bodyPr vert="horz" wrap="square" lIns="0" tIns="0" rIns="0" bIns="0" rtlCol="0">
            <a:spAutoFit/>
          </a:bodyPr>
          <a:lstStyle/>
          <a:p>
            <a:pPr marL="0" marR="0">
              <a:lnSpc>
                <a:spcPts val="705"/>
              </a:lnSpc>
              <a:spcBef>
                <a:spcPts val="0"/>
              </a:spcBef>
              <a:spcAft>
                <a:spcPts val="0"/>
              </a:spcAft>
            </a:pPr>
            <a:r>
              <a:rPr lang="de-DE" sz="650" dirty="0">
                <a:solidFill>
                  <a:srgbClr val="535557"/>
                </a:solidFill>
                <a:latin typeface="Arial"/>
                <a:cs typeface="Arial"/>
              </a:rPr>
              <a:t>On </a:t>
            </a:r>
            <a:r>
              <a:rPr lang="de-DE" sz="650" dirty="0" err="1">
                <a:solidFill>
                  <a:srgbClr val="535557"/>
                </a:solidFill>
                <a:latin typeface="Arial"/>
                <a:cs typeface="Arial"/>
              </a:rPr>
              <a:t>request</a:t>
            </a:r>
            <a:endParaRPr sz="650" spc="-10" dirty="0">
              <a:solidFill>
                <a:srgbClr val="535557"/>
              </a:solidFill>
              <a:latin typeface="Arial"/>
              <a:cs typeface="Arial"/>
            </a:endParaRPr>
          </a:p>
        </p:txBody>
      </p:sp>
      <p:sp>
        <p:nvSpPr>
          <p:cNvPr id="60" name="object 57">
            <a:extLst>
              <a:ext uri="{FF2B5EF4-FFF2-40B4-BE49-F238E27FC236}">
                <a16:creationId xmlns:a16="http://schemas.microsoft.com/office/drawing/2014/main" id="{9676D8AA-05B7-98D2-C521-E76869116A93}"/>
              </a:ext>
            </a:extLst>
          </p:cNvPr>
          <p:cNvSpPr txBox="1"/>
          <p:nvPr/>
        </p:nvSpPr>
        <p:spPr>
          <a:xfrm>
            <a:off x="7515040" y="3690310"/>
            <a:ext cx="1061804" cy="89768"/>
          </a:xfrm>
          <a:prstGeom prst="rect">
            <a:avLst/>
          </a:prstGeom>
        </p:spPr>
        <p:txBody>
          <a:bodyPr vert="horz" wrap="square" lIns="0" tIns="0" rIns="0" bIns="0" rtlCol="0">
            <a:spAutoFit/>
          </a:bodyPr>
          <a:lstStyle/>
          <a:p>
            <a:pPr marL="0" marR="0">
              <a:lnSpc>
                <a:spcPts val="705"/>
              </a:lnSpc>
              <a:spcBef>
                <a:spcPts val="0"/>
              </a:spcBef>
              <a:spcAft>
                <a:spcPts val="0"/>
              </a:spcAft>
            </a:pPr>
            <a:r>
              <a:rPr lang="de-DE" sz="650" dirty="0">
                <a:solidFill>
                  <a:srgbClr val="535557"/>
                </a:solidFill>
                <a:latin typeface="Arial"/>
                <a:cs typeface="Arial"/>
              </a:rPr>
              <a:t>On </a:t>
            </a:r>
            <a:r>
              <a:rPr lang="de-DE" sz="650" dirty="0" err="1">
                <a:solidFill>
                  <a:srgbClr val="535557"/>
                </a:solidFill>
                <a:latin typeface="Arial"/>
                <a:cs typeface="Arial"/>
              </a:rPr>
              <a:t>request</a:t>
            </a:r>
            <a:endParaRPr sz="650" spc="-10" dirty="0">
              <a:solidFill>
                <a:srgbClr val="535557"/>
              </a:solidFill>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0680700" cy="7556500"/>
          </a:xfrm>
          <a:prstGeom prst="rect">
            <a:avLst/>
          </a:prstGeom>
          <a:blipFill>
            <a:blip r:embed="rId2" cstate="print"/>
            <a:stretch>
              <a:fillRect/>
            </a:stretch>
          </a:blipFill>
        </p:spPr>
        <p:txBody>
          <a:bodyPr wrap="square" lIns="0" tIns="0" rIns="0" bIns="0" rtlCol="0">
            <a:spAutoFit/>
          </a:bodyPr>
          <a:lstStyle/>
          <a:p>
            <a:endParaRPr/>
          </a:p>
        </p:txBody>
      </p:sp>
      <p:sp>
        <p:nvSpPr>
          <p:cNvPr id="5" name="object 5"/>
          <p:cNvSpPr txBox="1"/>
          <p:nvPr/>
        </p:nvSpPr>
        <p:spPr>
          <a:xfrm>
            <a:off x="481511" y="814391"/>
            <a:ext cx="2190541" cy="206054"/>
          </a:xfrm>
          <a:prstGeom prst="rect">
            <a:avLst/>
          </a:prstGeom>
        </p:spPr>
        <p:txBody>
          <a:bodyPr vert="horz" wrap="square" lIns="0" tIns="0" rIns="0" bIns="0" rtlCol="0">
            <a:spAutoFit/>
          </a:bodyPr>
          <a:lstStyle/>
          <a:p>
            <a:pPr marL="0" marR="0">
              <a:lnSpc>
                <a:spcPts val="1322"/>
              </a:lnSpc>
              <a:spcBef>
                <a:spcPts val="0"/>
              </a:spcBef>
              <a:spcAft>
                <a:spcPts val="0"/>
              </a:spcAft>
            </a:pPr>
            <a:r>
              <a:rPr sz="1200" b="1" dirty="0">
                <a:solidFill>
                  <a:srgbClr val="537898"/>
                </a:solidFill>
                <a:latin typeface="Arial"/>
                <a:cs typeface="Arial"/>
              </a:rPr>
              <a:t>Network operating functions</a:t>
            </a:r>
          </a:p>
        </p:txBody>
      </p:sp>
      <p:sp>
        <p:nvSpPr>
          <p:cNvPr id="8" name="object 8"/>
          <p:cNvSpPr txBox="1"/>
          <p:nvPr/>
        </p:nvSpPr>
        <p:spPr>
          <a:xfrm>
            <a:off x="481511" y="1030090"/>
            <a:ext cx="1936021" cy="206054"/>
          </a:xfrm>
          <a:prstGeom prst="rect">
            <a:avLst/>
          </a:prstGeom>
        </p:spPr>
        <p:txBody>
          <a:bodyPr vert="horz" wrap="square" lIns="0" tIns="0" rIns="0" bIns="0" rtlCol="0">
            <a:spAutoFit/>
          </a:bodyPr>
          <a:lstStyle/>
          <a:p>
            <a:pPr marL="0" marR="0">
              <a:lnSpc>
                <a:spcPts val="1322"/>
              </a:lnSpc>
              <a:spcBef>
                <a:spcPts val="0"/>
              </a:spcBef>
              <a:spcAft>
                <a:spcPts val="0"/>
              </a:spcAft>
            </a:pPr>
            <a:r>
              <a:rPr sz="1200" b="1" spc="-13" dirty="0">
                <a:solidFill>
                  <a:srgbClr val="537898"/>
                </a:solidFill>
                <a:latin typeface="Arial"/>
                <a:cs typeface="Arial"/>
              </a:rPr>
              <a:t>HIGH-LEIT</a:t>
            </a:r>
            <a:r>
              <a:rPr sz="1200" b="1" dirty="0">
                <a:solidFill>
                  <a:srgbClr val="537898"/>
                </a:solidFill>
                <a:latin typeface="Arial"/>
                <a:cs typeface="Arial"/>
              </a:rPr>
              <a:t> </a:t>
            </a:r>
            <a:r>
              <a:rPr sz="1200" b="1" spc="-12" dirty="0">
                <a:solidFill>
                  <a:srgbClr val="537898"/>
                </a:solidFill>
                <a:latin typeface="Arial"/>
                <a:cs typeface="Arial"/>
              </a:rPr>
              <a:t>NT</a:t>
            </a:r>
            <a:r>
              <a:rPr sz="1200" b="1" dirty="0">
                <a:solidFill>
                  <a:srgbClr val="537898"/>
                </a:solidFill>
                <a:latin typeface="Arial"/>
                <a:cs typeface="Arial"/>
              </a:rPr>
              <a:t> in</a:t>
            </a:r>
            <a:r>
              <a:rPr sz="1200" b="1" spc="-10" dirty="0">
                <a:solidFill>
                  <a:srgbClr val="537898"/>
                </a:solidFill>
                <a:latin typeface="Arial"/>
                <a:cs typeface="Arial"/>
              </a:rPr>
              <a:t> </a:t>
            </a:r>
            <a:r>
              <a:rPr sz="1200" b="1" dirty="0">
                <a:solidFill>
                  <a:srgbClr val="537898"/>
                </a:solidFill>
                <a:latin typeface="Arial"/>
                <a:cs typeface="Arial"/>
              </a:rPr>
              <a:t>practice</a:t>
            </a:r>
          </a:p>
        </p:txBody>
      </p:sp>
      <p:sp>
        <p:nvSpPr>
          <p:cNvPr id="9" name="object 9"/>
          <p:cNvSpPr txBox="1"/>
          <p:nvPr/>
        </p:nvSpPr>
        <p:spPr>
          <a:xfrm>
            <a:off x="830614" y="1626401"/>
            <a:ext cx="689208" cy="131289"/>
          </a:xfrm>
          <a:prstGeom prst="rect">
            <a:avLst/>
          </a:prstGeom>
        </p:spPr>
        <p:txBody>
          <a:bodyPr vert="horz" wrap="square" lIns="0" tIns="0" rIns="0" bIns="0" rtlCol="0">
            <a:spAutoFit/>
          </a:bodyPr>
          <a:lstStyle/>
          <a:p>
            <a:pPr marL="0" marR="0">
              <a:lnSpc>
                <a:spcPts val="733"/>
              </a:lnSpc>
              <a:spcBef>
                <a:spcPts val="0"/>
              </a:spcBef>
              <a:spcAft>
                <a:spcPts val="0"/>
              </a:spcAft>
            </a:pPr>
            <a:r>
              <a:rPr sz="650" b="1" dirty="0">
                <a:solidFill>
                  <a:srgbClr val="535557"/>
                </a:solidFill>
                <a:latin typeface="Arial"/>
                <a:cs typeface="Arial"/>
              </a:rPr>
              <a:t>Target group :</a:t>
            </a:r>
          </a:p>
        </p:txBody>
      </p:sp>
      <p:sp>
        <p:nvSpPr>
          <p:cNvPr id="12" name="object 12"/>
          <p:cNvSpPr txBox="1"/>
          <p:nvPr/>
        </p:nvSpPr>
        <p:spPr>
          <a:xfrm>
            <a:off x="829066" y="1766840"/>
            <a:ext cx="2485881" cy="385146"/>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Administrators/system administrators who want to use the</a:t>
            </a:r>
          </a:p>
          <a:p>
            <a:pPr marL="5480" marR="0">
              <a:lnSpc>
                <a:spcPts val="733"/>
              </a:lnSpc>
              <a:spcBef>
                <a:spcPts val="265"/>
              </a:spcBef>
              <a:spcAft>
                <a:spcPts val="0"/>
              </a:spcAft>
            </a:pPr>
            <a:r>
              <a:rPr sz="650" dirty="0">
                <a:solidFill>
                  <a:srgbClr val="535557"/>
                </a:solidFill>
                <a:latin typeface="Arial"/>
                <a:cs typeface="Arial"/>
              </a:rPr>
              <a:t>network analysis functions in their control system in HIGH-LEIT</a:t>
            </a:r>
          </a:p>
          <a:p>
            <a:pPr marL="7649" marR="0">
              <a:lnSpc>
                <a:spcPts val="733"/>
              </a:lnSpc>
              <a:spcBef>
                <a:spcPts val="265"/>
              </a:spcBef>
              <a:spcAft>
                <a:spcPts val="0"/>
              </a:spcAft>
            </a:pPr>
            <a:r>
              <a:rPr sz="650" dirty="0">
                <a:solidFill>
                  <a:srgbClr val="535557"/>
                </a:solidFill>
                <a:latin typeface="Arial"/>
                <a:cs typeface="Arial"/>
              </a:rPr>
              <a:t>NT.</a:t>
            </a:r>
          </a:p>
        </p:txBody>
      </p:sp>
      <p:sp>
        <p:nvSpPr>
          <p:cNvPr id="15" name="object 15"/>
          <p:cNvSpPr txBox="1"/>
          <p:nvPr/>
        </p:nvSpPr>
        <p:spPr>
          <a:xfrm>
            <a:off x="828660" y="2269355"/>
            <a:ext cx="902439" cy="175189"/>
          </a:xfrm>
          <a:prstGeom prst="rect">
            <a:avLst/>
          </a:prstGeom>
        </p:spPr>
        <p:txBody>
          <a:bodyPr vert="horz" wrap="square" lIns="0" tIns="0" rIns="0" bIns="0" rtlCol="0">
            <a:spAutoFit/>
          </a:bodyPr>
          <a:lstStyle/>
          <a:p>
            <a:pPr marL="0" marR="0">
              <a:lnSpc>
                <a:spcPts val="1079"/>
              </a:lnSpc>
              <a:spcBef>
                <a:spcPts val="0"/>
              </a:spcBef>
              <a:spcAft>
                <a:spcPts val="0"/>
              </a:spcAft>
            </a:pPr>
            <a:r>
              <a:rPr sz="950" b="1" dirty="0">
                <a:solidFill>
                  <a:srgbClr val="535557"/>
                </a:solidFill>
                <a:latin typeface="Arial"/>
                <a:cs typeface="Arial"/>
              </a:rPr>
              <a:t>Requirement</a:t>
            </a:r>
          </a:p>
        </p:txBody>
      </p:sp>
      <p:sp>
        <p:nvSpPr>
          <p:cNvPr id="18" name="object 18"/>
          <p:cNvSpPr txBox="1"/>
          <p:nvPr/>
        </p:nvSpPr>
        <p:spPr>
          <a:xfrm>
            <a:off x="831120" y="2434541"/>
            <a:ext cx="1412885" cy="89768"/>
          </a:xfrm>
          <a:prstGeom prst="rect">
            <a:avLst/>
          </a:prstGeom>
        </p:spPr>
        <p:txBody>
          <a:bodyPr vert="horz" wrap="square" lIns="0" tIns="0" rIns="0" bIns="0" rtlCol="0">
            <a:spAutoFit/>
          </a:bodyPr>
          <a:lstStyle/>
          <a:p>
            <a:pPr>
              <a:lnSpc>
                <a:spcPts val="733"/>
              </a:lnSpc>
            </a:pPr>
            <a:r>
              <a:rPr lang="de-DE" sz="650" dirty="0" err="1">
                <a:solidFill>
                  <a:srgbClr val="535557"/>
                </a:solidFill>
                <a:latin typeface="Arial"/>
                <a:cs typeface="Arial"/>
              </a:rPr>
              <a:t>Parameterization</a:t>
            </a:r>
            <a:r>
              <a:rPr lang="de-DE" sz="650" dirty="0">
                <a:solidFill>
                  <a:srgbClr val="535557"/>
                </a:solidFill>
                <a:latin typeface="Arial"/>
                <a:cs typeface="Arial"/>
              </a:rPr>
              <a:t> HIGH-LEITE NT</a:t>
            </a:r>
          </a:p>
        </p:txBody>
      </p:sp>
      <p:sp>
        <p:nvSpPr>
          <p:cNvPr id="21" name="object 21"/>
          <p:cNvSpPr txBox="1"/>
          <p:nvPr/>
        </p:nvSpPr>
        <p:spPr>
          <a:xfrm>
            <a:off x="836754" y="2718291"/>
            <a:ext cx="514546" cy="131289"/>
          </a:xfrm>
          <a:prstGeom prst="rect">
            <a:avLst/>
          </a:prstGeom>
        </p:spPr>
        <p:txBody>
          <a:bodyPr vert="horz" wrap="square" lIns="0" tIns="0" rIns="0" bIns="0" rtlCol="0">
            <a:spAutoFit/>
          </a:bodyPr>
          <a:lstStyle/>
          <a:p>
            <a:pPr marL="0" marR="0">
              <a:lnSpc>
                <a:spcPts val="733"/>
              </a:lnSpc>
              <a:spcBef>
                <a:spcPts val="0"/>
              </a:spcBef>
              <a:spcAft>
                <a:spcPts val="0"/>
              </a:spcAft>
            </a:pPr>
            <a:r>
              <a:rPr sz="650" b="1" dirty="0">
                <a:solidFill>
                  <a:srgbClr val="535557"/>
                </a:solidFill>
                <a:latin typeface="Arial"/>
                <a:cs typeface="Arial"/>
              </a:rPr>
              <a:t>Modules </a:t>
            </a:r>
            <a:r>
              <a:rPr sz="650" dirty="0">
                <a:solidFill>
                  <a:srgbClr val="535557"/>
                </a:solidFill>
                <a:latin typeface="Arial"/>
                <a:cs typeface="Arial"/>
              </a:rPr>
              <a:t>•</a:t>
            </a:r>
          </a:p>
        </p:txBody>
      </p:sp>
      <p:sp>
        <p:nvSpPr>
          <p:cNvPr id="24" name="object 24"/>
          <p:cNvSpPr txBox="1"/>
          <p:nvPr/>
        </p:nvSpPr>
        <p:spPr>
          <a:xfrm>
            <a:off x="837858" y="2882050"/>
            <a:ext cx="2011541" cy="258218"/>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Equipment and network data modeling for network</a:t>
            </a:r>
          </a:p>
          <a:p>
            <a:pPr marL="99221" marR="0">
              <a:lnSpc>
                <a:spcPts val="733"/>
              </a:lnSpc>
              <a:spcBef>
                <a:spcPts val="265"/>
              </a:spcBef>
              <a:spcAft>
                <a:spcPts val="0"/>
              </a:spcAft>
            </a:pPr>
            <a:r>
              <a:rPr sz="650" dirty="0">
                <a:solidFill>
                  <a:srgbClr val="535557"/>
                </a:solidFill>
                <a:latin typeface="Arial"/>
                <a:cs typeface="Arial"/>
              </a:rPr>
              <a:t>calculation functions • Strategies and</a:t>
            </a:r>
          </a:p>
        </p:txBody>
      </p:sp>
      <p:sp>
        <p:nvSpPr>
          <p:cNvPr id="27" name="object 27"/>
          <p:cNvSpPr txBox="1"/>
          <p:nvPr/>
        </p:nvSpPr>
        <p:spPr>
          <a:xfrm>
            <a:off x="837858" y="3153958"/>
            <a:ext cx="2685112" cy="421248"/>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variants of network visualization • Determining the fault location</a:t>
            </a:r>
          </a:p>
          <a:p>
            <a:pPr marL="0" marR="0">
              <a:lnSpc>
                <a:spcPts val="733"/>
              </a:lnSpc>
              <a:spcBef>
                <a:spcPts val="457"/>
              </a:spcBef>
              <a:spcAft>
                <a:spcPts val="0"/>
              </a:spcAft>
            </a:pPr>
            <a:r>
              <a:rPr sz="650" dirty="0">
                <a:solidFill>
                  <a:srgbClr val="535557"/>
                </a:solidFill>
                <a:latin typeface="Arial"/>
                <a:cs typeface="Arial"/>
              </a:rPr>
              <a:t>in the case of earth faults or short circuits • Fundamentals of network</a:t>
            </a:r>
          </a:p>
          <a:p>
            <a:pPr marL="0" marR="0">
              <a:lnSpc>
                <a:spcPts val="733"/>
              </a:lnSpc>
              <a:spcBef>
                <a:spcPts val="407"/>
              </a:spcBef>
              <a:spcAft>
                <a:spcPts val="0"/>
              </a:spcAft>
            </a:pPr>
            <a:r>
              <a:rPr sz="650" dirty="0">
                <a:solidFill>
                  <a:srgbClr val="535557"/>
                </a:solidFill>
                <a:latin typeface="Arial"/>
                <a:cs typeface="Arial"/>
              </a:rPr>
              <a:t>calculation with HIGH-LEIT NT • Load flow calculation in practice,</a:t>
            </a:r>
          </a:p>
        </p:txBody>
      </p:sp>
      <p:sp>
        <p:nvSpPr>
          <p:cNvPr id="31" name="object 31"/>
          <p:cNvSpPr txBox="1"/>
          <p:nvPr/>
        </p:nvSpPr>
        <p:spPr>
          <a:xfrm>
            <a:off x="837858" y="3588896"/>
            <a:ext cx="2544572" cy="258218"/>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with application examples for the most important parameters and</a:t>
            </a:r>
          </a:p>
          <a:p>
            <a:pPr marL="101733" marR="0">
              <a:lnSpc>
                <a:spcPts val="733"/>
              </a:lnSpc>
              <a:spcBef>
                <a:spcPts val="265"/>
              </a:spcBef>
              <a:spcAft>
                <a:spcPts val="0"/>
              </a:spcAft>
            </a:pPr>
            <a:r>
              <a:rPr sz="650" dirty="0">
                <a:solidFill>
                  <a:srgbClr val="535557"/>
                </a:solidFill>
                <a:latin typeface="Arial"/>
                <a:cs typeface="Arial"/>
              </a:rPr>
              <a:t>control variables</a:t>
            </a:r>
          </a:p>
        </p:txBody>
      </p:sp>
      <p:sp>
        <p:nvSpPr>
          <p:cNvPr id="35" name="object 35"/>
          <p:cNvSpPr txBox="1"/>
          <p:nvPr/>
        </p:nvSpPr>
        <p:spPr>
          <a:xfrm>
            <a:off x="837858" y="3860804"/>
            <a:ext cx="2763952" cy="258217"/>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 Load matching in distribution networks for substitute value calculation</a:t>
            </a:r>
          </a:p>
          <a:p>
            <a:pPr marL="99107" marR="0">
              <a:lnSpc>
                <a:spcPts val="733"/>
              </a:lnSpc>
              <a:spcBef>
                <a:spcPts val="265"/>
              </a:spcBef>
              <a:spcAft>
                <a:spcPts val="0"/>
              </a:spcAft>
            </a:pPr>
            <a:r>
              <a:rPr sz="650" dirty="0">
                <a:solidFill>
                  <a:srgbClr val="535557"/>
                </a:solidFill>
                <a:latin typeface="Arial"/>
                <a:cs typeface="Arial"/>
              </a:rPr>
              <a:t>of unmetered local network substations •</a:t>
            </a:r>
          </a:p>
        </p:txBody>
      </p:sp>
      <p:sp>
        <p:nvSpPr>
          <p:cNvPr id="39" name="object 39"/>
          <p:cNvSpPr txBox="1"/>
          <p:nvPr/>
        </p:nvSpPr>
        <p:spPr>
          <a:xfrm>
            <a:off x="837858" y="4132712"/>
            <a:ext cx="2231767" cy="276269"/>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Modeling of renewable energy grid feed-ins • Application</a:t>
            </a:r>
          </a:p>
          <a:p>
            <a:pPr marL="0" marR="0">
              <a:lnSpc>
                <a:spcPts val="733"/>
              </a:lnSpc>
              <a:spcBef>
                <a:spcPts val="457"/>
              </a:spcBef>
              <a:spcAft>
                <a:spcPts val="0"/>
              </a:spcAft>
            </a:pPr>
            <a:r>
              <a:rPr sz="650" dirty="0">
                <a:solidFill>
                  <a:srgbClr val="535557"/>
                </a:solidFill>
                <a:latin typeface="Arial"/>
                <a:cs typeface="Arial"/>
              </a:rPr>
              <a:t>examples for short-circuit current calculation</a:t>
            </a:r>
          </a:p>
        </p:txBody>
      </p:sp>
      <p:sp>
        <p:nvSpPr>
          <p:cNvPr id="43" name="object 43"/>
          <p:cNvSpPr txBox="1"/>
          <p:nvPr/>
        </p:nvSpPr>
        <p:spPr>
          <a:xfrm>
            <a:off x="827962" y="4541454"/>
            <a:ext cx="534917" cy="118191"/>
          </a:xfrm>
          <a:prstGeom prst="rect">
            <a:avLst/>
          </a:prstGeom>
        </p:spPr>
        <p:txBody>
          <a:bodyPr vert="horz" wrap="square" lIns="0" tIns="0" rIns="0" bIns="0" rtlCol="0">
            <a:spAutoFit/>
          </a:bodyPr>
          <a:lstStyle/>
          <a:p>
            <a:pPr marL="0" marR="0">
              <a:lnSpc>
                <a:spcPts val="630"/>
              </a:lnSpc>
              <a:spcBef>
                <a:spcPts val="0"/>
              </a:spcBef>
              <a:spcAft>
                <a:spcPts val="0"/>
              </a:spcAft>
            </a:pPr>
            <a:r>
              <a:rPr sz="550" b="1" dirty="0">
                <a:solidFill>
                  <a:srgbClr val="535557"/>
                </a:solidFill>
                <a:latin typeface="Arial"/>
                <a:cs typeface="Arial"/>
              </a:rPr>
              <a:t>appointment</a:t>
            </a:r>
          </a:p>
        </p:txBody>
      </p:sp>
      <p:sp>
        <p:nvSpPr>
          <p:cNvPr id="47" name="object 47"/>
          <p:cNvSpPr txBox="1"/>
          <p:nvPr/>
        </p:nvSpPr>
        <p:spPr>
          <a:xfrm>
            <a:off x="832147" y="4923929"/>
            <a:ext cx="340073" cy="183166"/>
          </a:xfrm>
          <a:prstGeom prst="rect">
            <a:avLst/>
          </a:prstGeom>
        </p:spPr>
        <p:txBody>
          <a:bodyPr vert="horz" wrap="square" lIns="0" tIns="0" rIns="0" bIns="0" rtlCol="0">
            <a:spAutoFit/>
          </a:bodyPr>
          <a:lstStyle/>
          <a:p>
            <a:pPr marL="0" marR="0">
              <a:lnSpc>
                <a:spcPts val="1142"/>
              </a:lnSpc>
              <a:spcBef>
                <a:spcPts val="0"/>
              </a:spcBef>
              <a:spcAft>
                <a:spcPts val="0"/>
              </a:spcAft>
            </a:pPr>
            <a:r>
              <a:rPr sz="1000" b="1" spc="10" dirty="0">
                <a:solidFill>
                  <a:srgbClr val="535557"/>
                </a:solidFill>
                <a:latin typeface="Arial"/>
                <a:cs typeface="Arial"/>
              </a:rPr>
              <a:t>fee</a:t>
            </a:r>
          </a:p>
        </p:txBody>
      </p:sp>
      <p:sp>
        <p:nvSpPr>
          <p:cNvPr id="51" name="object 51"/>
          <p:cNvSpPr txBox="1"/>
          <p:nvPr/>
        </p:nvSpPr>
        <p:spPr>
          <a:xfrm>
            <a:off x="833518" y="5134091"/>
            <a:ext cx="1228125" cy="179536"/>
          </a:xfrm>
          <a:prstGeom prst="rect">
            <a:avLst/>
          </a:prstGeom>
        </p:spPr>
        <p:txBody>
          <a:bodyPr vert="horz" wrap="square" lIns="0" tIns="0" rIns="0" bIns="0" rtlCol="0">
            <a:spAutoFit/>
          </a:bodyPr>
          <a:lstStyle/>
          <a:p>
            <a:pPr marL="0" marR="0">
              <a:lnSpc>
                <a:spcPts val="733"/>
              </a:lnSpc>
              <a:spcBef>
                <a:spcPts val="0"/>
              </a:spcBef>
              <a:spcAft>
                <a:spcPts val="0"/>
              </a:spcAft>
            </a:pPr>
            <a:r>
              <a:rPr lang="de-DE" sz="650" dirty="0">
                <a:solidFill>
                  <a:srgbClr val="535557"/>
                </a:solidFill>
                <a:latin typeface="Arial"/>
                <a:cs typeface="Arial"/>
              </a:rPr>
              <a:t>On </a:t>
            </a:r>
            <a:r>
              <a:rPr lang="de-DE" sz="650" dirty="0" err="1">
                <a:solidFill>
                  <a:srgbClr val="535557"/>
                </a:solidFill>
                <a:latin typeface="Arial"/>
                <a:cs typeface="Arial"/>
              </a:rPr>
              <a:t>request</a:t>
            </a:r>
            <a:endParaRPr lang="de-DE" sz="650" dirty="0">
              <a:solidFill>
                <a:srgbClr val="535557"/>
              </a:solidFill>
              <a:latin typeface="Arial"/>
              <a:cs typeface="Arial"/>
            </a:endParaRPr>
          </a:p>
          <a:p>
            <a:pPr marL="0" marR="0">
              <a:lnSpc>
                <a:spcPts val="733"/>
              </a:lnSpc>
              <a:spcBef>
                <a:spcPts val="0"/>
              </a:spcBef>
              <a:spcAft>
                <a:spcPts val="0"/>
              </a:spcAft>
            </a:pPr>
            <a:r>
              <a:rPr sz="650" dirty="0">
                <a:solidFill>
                  <a:srgbClr val="535557"/>
                </a:solidFill>
                <a:latin typeface="Arial"/>
                <a:cs typeface="Arial"/>
              </a:rPr>
              <a:t>(2</a:t>
            </a:r>
            <a:r>
              <a:rPr lang="de-DE" sz="650" dirty="0">
                <a:solidFill>
                  <a:srgbClr val="535557"/>
                </a:solidFill>
                <a:latin typeface="Arial"/>
                <a:cs typeface="Arial"/>
              </a:rPr>
              <a:t> </a:t>
            </a:r>
            <a:r>
              <a:rPr sz="650" dirty="0">
                <a:solidFill>
                  <a:srgbClr val="535557"/>
                </a:solidFill>
                <a:latin typeface="Arial"/>
                <a:cs typeface="Arial"/>
              </a:rPr>
              <a:t>seminar days)</a:t>
            </a:r>
          </a:p>
        </p:txBody>
      </p:sp>
      <p:sp>
        <p:nvSpPr>
          <p:cNvPr id="55" name="object 55"/>
          <p:cNvSpPr txBox="1"/>
          <p:nvPr/>
        </p:nvSpPr>
        <p:spPr>
          <a:xfrm>
            <a:off x="836754" y="5534259"/>
            <a:ext cx="573498" cy="131289"/>
          </a:xfrm>
          <a:prstGeom prst="rect">
            <a:avLst/>
          </a:prstGeom>
        </p:spPr>
        <p:txBody>
          <a:bodyPr vert="horz" wrap="square" lIns="0" tIns="0" rIns="0" bIns="0" rtlCol="0">
            <a:spAutoFit/>
          </a:bodyPr>
          <a:lstStyle/>
          <a:p>
            <a:pPr marL="0" marR="0">
              <a:lnSpc>
                <a:spcPts val="733"/>
              </a:lnSpc>
              <a:spcBef>
                <a:spcPts val="0"/>
              </a:spcBef>
              <a:spcAft>
                <a:spcPts val="0"/>
              </a:spcAft>
            </a:pPr>
            <a:r>
              <a:rPr sz="650" b="1" dirty="0">
                <a:solidFill>
                  <a:srgbClr val="535557"/>
                </a:solidFill>
                <a:latin typeface="Arial"/>
                <a:cs typeface="Arial"/>
              </a:rPr>
              <a:t>Speaker </a:t>
            </a:r>
            <a:r>
              <a:rPr sz="650" dirty="0">
                <a:solidFill>
                  <a:srgbClr val="535557"/>
                </a:solidFill>
                <a:latin typeface="Arial"/>
                <a:cs typeface="Arial"/>
              </a:rPr>
              <a:t>Ulf</a:t>
            </a:r>
          </a:p>
        </p:txBody>
      </p:sp>
      <p:sp>
        <p:nvSpPr>
          <p:cNvPr id="56" name="object 56"/>
          <p:cNvSpPr txBox="1"/>
          <p:nvPr/>
        </p:nvSpPr>
        <p:spPr>
          <a:xfrm>
            <a:off x="836602" y="5698017"/>
            <a:ext cx="992553" cy="131289"/>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Kudlocz, Dipl.-Ing. (FH)</a:t>
            </a:r>
          </a:p>
        </p:txBody>
      </p:sp>
      <p:sp>
        <p:nvSpPr>
          <p:cNvPr id="57" name="object 57"/>
          <p:cNvSpPr txBox="1"/>
          <p:nvPr/>
        </p:nvSpPr>
        <p:spPr>
          <a:xfrm>
            <a:off x="828659" y="5938586"/>
            <a:ext cx="542098" cy="183166"/>
          </a:xfrm>
          <a:prstGeom prst="rect">
            <a:avLst/>
          </a:prstGeom>
        </p:spPr>
        <p:txBody>
          <a:bodyPr vert="horz" wrap="square" lIns="0" tIns="0" rIns="0" bIns="0" rtlCol="0">
            <a:spAutoFit/>
          </a:bodyPr>
          <a:lstStyle/>
          <a:p>
            <a:pPr marL="0" marR="0">
              <a:lnSpc>
                <a:spcPts val="1142"/>
              </a:lnSpc>
              <a:spcBef>
                <a:spcPts val="0"/>
              </a:spcBef>
              <a:spcAft>
                <a:spcPts val="0"/>
              </a:spcAft>
            </a:pPr>
            <a:r>
              <a:rPr sz="1000" b="1" spc="14" dirty="0">
                <a:solidFill>
                  <a:srgbClr val="535557"/>
                </a:solidFill>
                <a:latin typeface="Arial"/>
                <a:cs typeface="Arial"/>
              </a:rPr>
              <a:t>Venue</a:t>
            </a:r>
          </a:p>
        </p:txBody>
      </p:sp>
      <p:sp>
        <p:nvSpPr>
          <p:cNvPr id="58" name="object 58"/>
          <p:cNvSpPr txBox="1"/>
          <p:nvPr/>
        </p:nvSpPr>
        <p:spPr>
          <a:xfrm>
            <a:off x="836715" y="6129545"/>
            <a:ext cx="448440" cy="131289"/>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Ettlingen</a:t>
            </a:r>
          </a:p>
        </p:txBody>
      </p:sp>
      <p:sp>
        <p:nvSpPr>
          <p:cNvPr id="59" name="object 57">
            <a:extLst>
              <a:ext uri="{FF2B5EF4-FFF2-40B4-BE49-F238E27FC236}">
                <a16:creationId xmlns:a16="http://schemas.microsoft.com/office/drawing/2014/main" id="{D0E35D43-546F-87F7-76E4-5243ABF9A4F3}"/>
              </a:ext>
            </a:extLst>
          </p:cNvPr>
          <p:cNvSpPr txBox="1"/>
          <p:nvPr/>
        </p:nvSpPr>
        <p:spPr>
          <a:xfrm>
            <a:off x="836602" y="4658110"/>
            <a:ext cx="1061804" cy="89768"/>
          </a:xfrm>
          <a:prstGeom prst="rect">
            <a:avLst/>
          </a:prstGeom>
        </p:spPr>
        <p:txBody>
          <a:bodyPr vert="horz" wrap="square" lIns="0" tIns="0" rIns="0" bIns="0" rtlCol="0">
            <a:spAutoFit/>
          </a:bodyPr>
          <a:lstStyle/>
          <a:p>
            <a:pPr marL="0" marR="0">
              <a:lnSpc>
                <a:spcPts val="705"/>
              </a:lnSpc>
              <a:spcBef>
                <a:spcPts val="0"/>
              </a:spcBef>
              <a:spcAft>
                <a:spcPts val="0"/>
              </a:spcAft>
            </a:pPr>
            <a:r>
              <a:rPr lang="de-DE" sz="650" dirty="0">
                <a:solidFill>
                  <a:srgbClr val="535557"/>
                </a:solidFill>
                <a:latin typeface="Arial"/>
                <a:cs typeface="Arial"/>
              </a:rPr>
              <a:t>On </a:t>
            </a:r>
            <a:r>
              <a:rPr lang="de-DE" sz="650" dirty="0" err="1">
                <a:solidFill>
                  <a:srgbClr val="535557"/>
                </a:solidFill>
                <a:latin typeface="Arial"/>
                <a:cs typeface="Arial"/>
              </a:rPr>
              <a:t>request</a:t>
            </a:r>
            <a:endParaRPr sz="650" spc="-10" dirty="0">
              <a:solidFill>
                <a:srgbClr val="535557"/>
              </a:solidFill>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0680700" cy="7556500"/>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txBox="1"/>
          <p:nvPr/>
        </p:nvSpPr>
        <p:spPr>
          <a:xfrm>
            <a:off x="513173" y="308318"/>
            <a:ext cx="889508" cy="89768"/>
          </a:xfrm>
          <a:prstGeom prst="rect">
            <a:avLst/>
          </a:prstGeom>
        </p:spPr>
        <p:txBody>
          <a:bodyPr vert="horz" wrap="square" lIns="0" tIns="0" rIns="0" bIns="0" rtlCol="0">
            <a:spAutoFit/>
          </a:bodyPr>
          <a:lstStyle/>
          <a:p>
            <a:pPr marL="0" marR="0">
              <a:lnSpc>
                <a:spcPts val="662"/>
              </a:lnSpc>
              <a:spcBef>
                <a:spcPts val="0"/>
              </a:spcBef>
              <a:spcAft>
                <a:spcPts val="0"/>
              </a:spcAft>
            </a:pPr>
            <a:r>
              <a:rPr sz="600" dirty="0">
                <a:solidFill>
                  <a:srgbClr val="FFFFFF"/>
                </a:solidFill>
                <a:latin typeface="Arial"/>
                <a:cs typeface="Arial"/>
              </a:rPr>
              <a:t> | Control technology</a:t>
            </a:r>
          </a:p>
        </p:txBody>
      </p:sp>
      <p:sp>
        <p:nvSpPr>
          <p:cNvPr id="5" name="object 5"/>
          <p:cNvSpPr txBox="1"/>
          <p:nvPr/>
        </p:nvSpPr>
        <p:spPr>
          <a:xfrm>
            <a:off x="517473" y="825096"/>
            <a:ext cx="2357922" cy="432956"/>
          </a:xfrm>
          <a:prstGeom prst="rect">
            <a:avLst/>
          </a:prstGeom>
        </p:spPr>
        <p:txBody>
          <a:bodyPr vert="horz" wrap="square" lIns="0" tIns="0" rIns="0" bIns="0" rtlCol="0">
            <a:spAutoFit/>
          </a:bodyPr>
          <a:lstStyle/>
          <a:p>
            <a:pPr marL="0" marR="0">
              <a:lnSpc>
                <a:spcPts val="1410"/>
              </a:lnSpc>
              <a:spcBef>
                <a:spcPts val="0"/>
              </a:spcBef>
              <a:spcAft>
                <a:spcPts val="0"/>
              </a:spcAft>
            </a:pPr>
            <a:r>
              <a:rPr sz="1250" b="1" dirty="0">
                <a:solidFill>
                  <a:srgbClr val="537898"/>
                </a:solidFill>
                <a:latin typeface="Arial"/>
                <a:cs typeface="Arial"/>
              </a:rPr>
              <a:t>Parameterization with</a:t>
            </a:r>
          </a:p>
          <a:p>
            <a:pPr marL="0" marR="0">
              <a:lnSpc>
                <a:spcPts val="1410"/>
              </a:lnSpc>
              <a:spcBef>
                <a:spcPts val="287"/>
              </a:spcBef>
              <a:spcAft>
                <a:spcPts val="0"/>
              </a:spcAft>
            </a:pPr>
            <a:r>
              <a:rPr sz="1250" b="1" dirty="0">
                <a:solidFill>
                  <a:srgbClr val="537898"/>
                </a:solidFill>
                <a:latin typeface="Arial"/>
                <a:cs typeface="Arial"/>
              </a:rPr>
              <a:t>HIGH-LEIT Engineering Suite</a:t>
            </a:r>
          </a:p>
        </p:txBody>
      </p:sp>
      <p:sp>
        <p:nvSpPr>
          <p:cNvPr id="6" name="object 6"/>
          <p:cNvSpPr txBox="1"/>
          <p:nvPr/>
        </p:nvSpPr>
        <p:spPr>
          <a:xfrm>
            <a:off x="3819883" y="825096"/>
            <a:ext cx="2825656" cy="445752"/>
          </a:xfrm>
          <a:prstGeom prst="rect">
            <a:avLst/>
          </a:prstGeom>
        </p:spPr>
        <p:txBody>
          <a:bodyPr vert="horz" wrap="square" lIns="0" tIns="0" rIns="0" bIns="0" rtlCol="0">
            <a:spAutoFit/>
          </a:bodyPr>
          <a:lstStyle/>
          <a:p>
            <a:pPr marL="0" marR="0">
              <a:lnSpc>
                <a:spcPts val="1410"/>
              </a:lnSpc>
              <a:spcBef>
                <a:spcPts val="0"/>
              </a:spcBef>
              <a:spcAft>
                <a:spcPts val="0"/>
              </a:spcAft>
            </a:pPr>
            <a:r>
              <a:rPr sz="1250" b="1" dirty="0">
                <a:solidFill>
                  <a:srgbClr val="537898"/>
                </a:solidFill>
                <a:latin typeface="Arial"/>
                <a:cs typeface="Arial"/>
              </a:rPr>
              <a:t>Object engineering and typing with</a:t>
            </a:r>
          </a:p>
          <a:p>
            <a:pPr marL="4668" marR="0">
              <a:lnSpc>
                <a:spcPts val="1410"/>
              </a:lnSpc>
              <a:spcBef>
                <a:spcPts val="388"/>
              </a:spcBef>
              <a:spcAft>
                <a:spcPts val="0"/>
              </a:spcAft>
            </a:pPr>
            <a:r>
              <a:rPr sz="1250" b="1" dirty="0">
                <a:solidFill>
                  <a:srgbClr val="537898"/>
                </a:solidFill>
                <a:latin typeface="Arial"/>
                <a:cs typeface="Arial"/>
              </a:rPr>
              <a:t>HIGH-LEIT Engineering Suite</a:t>
            </a:r>
          </a:p>
        </p:txBody>
      </p:sp>
      <p:sp>
        <p:nvSpPr>
          <p:cNvPr id="7" name="object 7"/>
          <p:cNvSpPr txBox="1"/>
          <p:nvPr/>
        </p:nvSpPr>
        <p:spPr>
          <a:xfrm>
            <a:off x="7134470" y="825096"/>
            <a:ext cx="2032652" cy="217257"/>
          </a:xfrm>
          <a:prstGeom prst="rect">
            <a:avLst/>
          </a:prstGeom>
        </p:spPr>
        <p:txBody>
          <a:bodyPr vert="horz" wrap="square" lIns="0" tIns="0" rIns="0" bIns="0" rtlCol="0">
            <a:spAutoFit/>
          </a:bodyPr>
          <a:lstStyle/>
          <a:p>
            <a:pPr marL="0" marR="0">
              <a:lnSpc>
                <a:spcPts val="1410"/>
              </a:lnSpc>
              <a:spcBef>
                <a:spcPts val="0"/>
              </a:spcBef>
              <a:spcAft>
                <a:spcPts val="0"/>
              </a:spcAft>
            </a:pPr>
            <a:r>
              <a:rPr sz="1250" b="1" dirty="0">
                <a:solidFill>
                  <a:srgbClr val="537898"/>
                </a:solidFill>
                <a:latin typeface="Arial"/>
                <a:cs typeface="Arial"/>
              </a:rPr>
              <a:t>Network calculation with</a:t>
            </a:r>
          </a:p>
        </p:txBody>
      </p:sp>
      <p:sp>
        <p:nvSpPr>
          <p:cNvPr id="8" name="object 8"/>
          <p:cNvSpPr txBox="1"/>
          <p:nvPr/>
        </p:nvSpPr>
        <p:spPr>
          <a:xfrm>
            <a:off x="7134470" y="1053591"/>
            <a:ext cx="2357923" cy="217257"/>
          </a:xfrm>
          <a:prstGeom prst="rect">
            <a:avLst/>
          </a:prstGeom>
        </p:spPr>
        <p:txBody>
          <a:bodyPr vert="horz" wrap="square" lIns="0" tIns="0" rIns="0" bIns="0" rtlCol="0">
            <a:spAutoFit/>
          </a:bodyPr>
          <a:lstStyle/>
          <a:p>
            <a:pPr marL="0" marR="0">
              <a:lnSpc>
                <a:spcPts val="1410"/>
              </a:lnSpc>
              <a:spcBef>
                <a:spcPts val="0"/>
              </a:spcBef>
              <a:spcAft>
                <a:spcPts val="0"/>
              </a:spcAft>
            </a:pPr>
            <a:r>
              <a:rPr sz="1250" b="1" dirty="0">
                <a:solidFill>
                  <a:srgbClr val="537898"/>
                </a:solidFill>
                <a:latin typeface="Arial"/>
                <a:cs typeface="Arial"/>
              </a:rPr>
              <a:t>HIGH-LEIT Engineering Suite</a:t>
            </a:r>
          </a:p>
        </p:txBody>
      </p:sp>
      <p:sp>
        <p:nvSpPr>
          <p:cNvPr id="9" name="object 9"/>
          <p:cNvSpPr txBox="1"/>
          <p:nvPr/>
        </p:nvSpPr>
        <p:spPr>
          <a:xfrm>
            <a:off x="866575" y="1624444"/>
            <a:ext cx="648095" cy="126082"/>
          </a:xfrm>
          <a:prstGeom prst="rect">
            <a:avLst/>
          </a:prstGeom>
        </p:spPr>
        <p:txBody>
          <a:bodyPr vert="horz" wrap="square" lIns="0" tIns="0" rIns="0" bIns="0" rtlCol="0">
            <a:spAutoFit/>
          </a:bodyPr>
          <a:lstStyle/>
          <a:p>
            <a:pPr marL="0" marR="0">
              <a:lnSpc>
                <a:spcPts val="692"/>
              </a:lnSpc>
              <a:spcBef>
                <a:spcPts val="0"/>
              </a:spcBef>
              <a:spcAft>
                <a:spcPts val="0"/>
              </a:spcAft>
            </a:pPr>
            <a:r>
              <a:rPr sz="600" b="1" spc="11" dirty="0">
                <a:solidFill>
                  <a:srgbClr val="535557"/>
                </a:solidFill>
                <a:latin typeface="Arial"/>
                <a:cs typeface="Arial"/>
              </a:rPr>
              <a:t>Target</a:t>
            </a:r>
            <a:r>
              <a:rPr sz="600" b="1" dirty="0">
                <a:solidFill>
                  <a:srgbClr val="535557"/>
                </a:solidFill>
                <a:latin typeface="Arial"/>
                <a:cs typeface="Arial"/>
              </a:rPr>
              <a:t> </a:t>
            </a:r>
            <a:r>
              <a:rPr sz="600" b="1" spc="11" dirty="0">
                <a:solidFill>
                  <a:srgbClr val="535557"/>
                </a:solidFill>
                <a:latin typeface="Arial"/>
                <a:cs typeface="Arial"/>
              </a:rPr>
              <a:t>group</a:t>
            </a:r>
            <a:r>
              <a:rPr sz="600" b="1" dirty="0">
                <a:solidFill>
                  <a:srgbClr val="535557"/>
                </a:solidFill>
                <a:latin typeface="Arial"/>
                <a:cs typeface="Arial"/>
              </a:rPr>
              <a:t> :</a:t>
            </a:r>
          </a:p>
        </p:txBody>
      </p:sp>
      <p:sp>
        <p:nvSpPr>
          <p:cNvPr id="10" name="object 10"/>
          <p:cNvSpPr txBox="1"/>
          <p:nvPr/>
        </p:nvSpPr>
        <p:spPr>
          <a:xfrm>
            <a:off x="4175073" y="1624444"/>
            <a:ext cx="648094" cy="126082"/>
          </a:xfrm>
          <a:prstGeom prst="rect">
            <a:avLst/>
          </a:prstGeom>
        </p:spPr>
        <p:txBody>
          <a:bodyPr vert="horz" wrap="square" lIns="0" tIns="0" rIns="0" bIns="0" rtlCol="0">
            <a:spAutoFit/>
          </a:bodyPr>
          <a:lstStyle/>
          <a:p>
            <a:pPr marL="0" marR="0">
              <a:lnSpc>
                <a:spcPts val="692"/>
              </a:lnSpc>
              <a:spcBef>
                <a:spcPts val="0"/>
              </a:spcBef>
              <a:spcAft>
                <a:spcPts val="0"/>
              </a:spcAft>
            </a:pPr>
            <a:r>
              <a:rPr sz="600" b="1" spc="11" dirty="0">
                <a:solidFill>
                  <a:srgbClr val="535557"/>
                </a:solidFill>
                <a:latin typeface="Arial"/>
                <a:cs typeface="Arial"/>
              </a:rPr>
              <a:t>Target</a:t>
            </a:r>
            <a:r>
              <a:rPr sz="600" b="1" dirty="0">
                <a:solidFill>
                  <a:srgbClr val="535557"/>
                </a:solidFill>
                <a:latin typeface="Arial"/>
                <a:cs typeface="Arial"/>
              </a:rPr>
              <a:t> </a:t>
            </a:r>
            <a:r>
              <a:rPr sz="600" b="1" spc="11" dirty="0">
                <a:solidFill>
                  <a:srgbClr val="535557"/>
                </a:solidFill>
                <a:latin typeface="Arial"/>
                <a:cs typeface="Arial"/>
              </a:rPr>
              <a:t>group</a:t>
            </a:r>
            <a:r>
              <a:rPr sz="600" b="1" dirty="0">
                <a:solidFill>
                  <a:srgbClr val="535557"/>
                </a:solidFill>
                <a:latin typeface="Arial"/>
                <a:cs typeface="Arial"/>
              </a:rPr>
              <a:t> :</a:t>
            </a:r>
          </a:p>
        </p:txBody>
      </p:sp>
      <p:sp>
        <p:nvSpPr>
          <p:cNvPr id="11" name="object 11"/>
          <p:cNvSpPr txBox="1"/>
          <p:nvPr/>
        </p:nvSpPr>
        <p:spPr>
          <a:xfrm>
            <a:off x="7483573" y="1624444"/>
            <a:ext cx="648095" cy="126082"/>
          </a:xfrm>
          <a:prstGeom prst="rect">
            <a:avLst/>
          </a:prstGeom>
        </p:spPr>
        <p:txBody>
          <a:bodyPr vert="horz" wrap="square" lIns="0" tIns="0" rIns="0" bIns="0" rtlCol="0">
            <a:spAutoFit/>
          </a:bodyPr>
          <a:lstStyle/>
          <a:p>
            <a:pPr marL="0" marR="0">
              <a:lnSpc>
                <a:spcPts val="692"/>
              </a:lnSpc>
              <a:spcBef>
                <a:spcPts val="0"/>
              </a:spcBef>
              <a:spcAft>
                <a:spcPts val="0"/>
              </a:spcAft>
            </a:pPr>
            <a:r>
              <a:rPr sz="600" b="1" spc="11" dirty="0">
                <a:solidFill>
                  <a:srgbClr val="535557"/>
                </a:solidFill>
                <a:latin typeface="Arial"/>
                <a:cs typeface="Arial"/>
              </a:rPr>
              <a:t>Target</a:t>
            </a:r>
            <a:r>
              <a:rPr sz="600" b="1" dirty="0">
                <a:solidFill>
                  <a:srgbClr val="535557"/>
                </a:solidFill>
                <a:latin typeface="Arial"/>
                <a:cs typeface="Arial"/>
              </a:rPr>
              <a:t> </a:t>
            </a:r>
            <a:r>
              <a:rPr sz="600" b="1" spc="11" dirty="0">
                <a:solidFill>
                  <a:srgbClr val="535557"/>
                </a:solidFill>
                <a:latin typeface="Arial"/>
                <a:cs typeface="Arial"/>
              </a:rPr>
              <a:t>group</a:t>
            </a:r>
            <a:r>
              <a:rPr sz="600" b="1" dirty="0">
                <a:solidFill>
                  <a:srgbClr val="535557"/>
                </a:solidFill>
                <a:latin typeface="Arial"/>
                <a:cs typeface="Arial"/>
              </a:rPr>
              <a:t> :</a:t>
            </a:r>
          </a:p>
        </p:txBody>
      </p:sp>
      <p:sp>
        <p:nvSpPr>
          <p:cNvPr id="12" name="object 12"/>
          <p:cNvSpPr txBox="1"/>
          <p:nvPr/>
        </p:nvSpPr>
        <p:spPr>
          <a:xfrm>
            <a:off x="865027" y="1764884"/>
            <a:ext cx="2545836" cy="379939"/>
          </a:xfrm>
          <a:prstGeom prst="rect">
            <a:avLst/>
          </a:prstGeom>
        </p:spPr>
        <p:txBody>
          <a:bodyPr vert="horz" wrap="square" lIns="0" tIns="0" rIns="0" bIns="0" rtlCol="0">
            <a:spAutoFit/>
          </a:bodyPr>
          <a:lstStyle/>
          <a:p>
            <a:pPr marL="0" marR="0">
              <a:lnSpc>
                <a:spcPts val="692"/>
              </a:lnSpc>
              <a:spcBef>
                <a:spcPts val="0"/>
              </a:spcBef>
              <a:spcAft>
                <a:spcPts val="0"/>
              </a:spcAft>
            </a:pPr>
            <a:r>
              <a:rPr sz="600" spc="10" dirty="0">
                <a:solidFill>
                  <a:srgbClr val="535557"/>
                </a:solidFill>
                <a:latin typeface="Arial"/>
                <a:cs typeface="Arial"/>
              </a:rPr>
              <a:t>Administrators/system</a:t>
            </a:r>
            <a:r>
              <a:rPr sz="600" spc="13" dirty="0">
                <a:solidFill>
                  <a:srgbClr val="535557"/>
                </a:solidFill>
                <a:latin typeface="Arial"/>
                <a:cs typeface="Arial"/>
              </a:rPr>
              <a:t> </a:t>
            </a:r>
            <a:r>
              <a:rPr sz="600" dirty="0">
                <a:solidFill>
                  <a:srgbClr val="535557"/>
                </a:solidFill>
                <a:latin typeface="Arial"/>
                <a:cs typeface="Arial"/>
              </a:rPr>
              <a:t>administrators </a:t>
            </a:r>
            <a:r>
              <a:rPr sz="600" spc="11" dirty="0">
                <a:solidFill>
                  <a:srgbClr val="535557"/>
                </a:solidFill>
                <a:latin typeface="Arial"/>
                <a:cs typeface="Arial"/>
              </a:rPr>
              <a:t>of</a:t>
            </a:r>
            <a:r>
              <a:rPr sz="600" dirty="0">
                <a:solidFill>
                  <a:srgbClr val="535557"/>
                </a:solidFill>
                <a:latin typeface="Arial"/>
                <a:cs typeface="Arial"/>
              </a:rPr>
              <a:t> HIGH-LEIT</a:t>
            </a:r>
            <a:r>
              <a:rPr sz="600" spc="11" dirty="0">
                <a:solidFill>
                  <a:srgbClr val="535557"/>
                </a:solidFill>
                <a:latin typeface="Arial"/>
                <a:cs typeface="Arial"/>
              </a:rPr>
              <a:t> </a:t>
            </a:r>
            <a:r>
              <a:rPr sz="600" spc="13" dirty="0">
                <a:solidFill>
                  <a:srgbClr val="535557"/>
                </a:solidFill>
                <a:latin typeface="Arial"/>
                <a:cs typeface="Arial"/>
              </a:rPr>
              <a:t>who</a:t>
            </a:r>
            <a:r>
              <a:rPr sz="600" dirty="0">
                <a:solidFill>
                  <a:srgbClr val="535557"/>
                </a:solidFill>
                <a:latin typeface="Arial"/>
                <a:cs typeface="Arial"/>
              </a:rPr>
              <a:t> </a:t>
            </a:r>
            <a:r>
              <a:rPr sz="600" spc="12" dirty="0">
                <a:solidFill>
                  <a:srgbClr val="535557"/>
                </a:solidFill>
                <a:latin typeface="Arial"/>
                <a:cs typeface="Arial"/>
              </a:rPr>
              <a:t>want</a:t>
            </a:r>
          </a:p>
          <a:p>
            <a:pPr marL="7650" marR="0">
              <a:lnSpc>
                <a:spcPts val="692"/>
              </a:lnSpc>
              <a:spcBef>
                <a:spcPts val="306"/>
              </a:spcBef>
              <a:spcAft>
                <a:spcPts val="0"/>
              </a:spcAft>
            </a:pPr>
            <a:r>
              <a:rPr sz="600" dirty="0">
                <a:solidFill>
                  <a:srgbClr val="535557"/>
                </a:solidFill>
                <a:latin typeface="Arial"/>
                <a:cs typeface="Arial"/>
              </a:rPr>
              <a:t>to</a:t>
            </a:r>
            <a:r>
              <a:rPr sz="600" spc="11" dirty="0">
                <a:solidFill>
                  <a:srgbClr val="535557"/>
                </a:solidFill>
                <a:latin typeface="Arial"/>
                <a:cs typeface="Arial"/>
              </a:rPr>
              <a:t> </a:t>
            </a:r>
            <a:r>
              <a:rPr sz="600" spc="10" dirty="0">
                <a:solidFill>
                  <a:srgbClr val="535557"/>
                </a:solidFill>
                <a:latin typeface="Arial"/>
                <a:cs typeface="Arial"/>
              </a:rPr>
              <a:t>parameterize</a:t>
            </a:r>
            <a:r>
              <a:rPr sz="600" dirty="0">
                <a:solidFill>
                  <a:srgbClr val="535557"/>
                </a:solidFill>
                <a:latin typeface="Arial"/>
                <a:cs typeface="Arial"/>
              </a:rPr>
              <a:t> the basic functions </a:t>
            </a:r>
            <a:r>
              <a:rPr sz="600" spc="10" dirty="0">
                <a:solidFill>
                  <a:srgbClr val="535557"/>
                </a:solidFill>
                <a:latin typeface="Arial"/>
                <a:cs typeface="Arial"/>
              </a:rPr>
              <a:t>independently</a:t>
            </a:r>
            <a:r>
              <a:rPr sz="600" dirty="0">
                <a:solidFill>
                  <a:srgbClr val="535557"/>
                </a:solidFill>
                <a:latin typeface="Arial"/>
                <a:cs typeface="Arial"/>
              </a:rPr>
              <a:t> </a:t>
            </a:r>
            <a:r>
              <a:rPr sz="600" spc="11" dirty="0">
                <a:solidFill>
                  <a:srgbClr val="535557"/>
                </a:solidFill>
                <a:latin typeface="Arial"/>
                <a:cs typeface="Arial"/>
              </a:rPr>
              <a:t>of</a:t>
            </a:r>
            <a:r>
              <a:rPr sz="600" dirty="0">
                <a:solidFill>
                  <a:srgbClr val="535557"/>
                </a:solidFill>
                <a:latin typeface="Arial"/>
                <a:cs typeface="Arial"/>
              </a:rPr>
              <a:t> the engineering</a:t>
            </a:r>
          </a:p>
          <a:p>
            <a:pPr marL="7650" marR="0">
              <a:lnSpc>
                <a:spcPts val="692"/>
              </a:lnSpc>
              <a:spcBef>
                <a:spcPts val="306"/>
              </a:spcBef>
              <a:spcAft>
                <a:spcPts val="0"/>
              </a:spcAft>
            </a:pPr>
            <a:r>
              <a:rPr sz="600" dirty="0">
                <a:solidFill>
                  <a:srgbClr val="535557"/>
                </a:solidFill>
                <a:latin typeface="Arial"/>
                <a:cs typeface="Arial"/>
              </a:rPr>
              <a:t>tool.</a:t>
            </a:r>
          </a:p>
        </p:txBody>
      </p:sp>
      <p:sp>
        <p:nvSpPr>
          <p:cNvPr id="13" name="object 13"/>
          <p:cNvSpPr txBox="1"/>
          <p:nvPr/>
        </p:nvSpPr>
        <p:spPr>
          <a:xfrm>
            <a:off x="4173526" y="1764884"/>
            <a:ext cx="2382252" cy="126082"/>
          </a:xfrm>
          <a:prstGeom prst="rect">
            <a:avLst/>
          </a:prstGeom>
        </p:spPr>
        <p:txBody>
          <a:bodyPr vert="horz" wrap="square" lIns="0" tIns="0" rIns="0" bIns="0" rtlCol="0">
            <a:spAutoFit/>
          </a:bodyPr>
          <a:lstStyle/>
          <a:p>
            <a:pPr marL="0" marR="0">
              <a:lnSpc>
                <a:spcPts val="692"/>
              </a:lnSpc>
              <a:spcBef>
                <a:spcPts val="0"/>
              </a:spcBef>
              <a:spcAft>
                <a:spcPts val="0"/>
              </a:spcAft>
            </a:pPr>
            <a:r>
              <a:rPr sz="600" spc="10" dirty="0">
                <a:solidFill>
                  <a:srgbClr val="535557"/>
                </a:solidFill>
                <a:latin typeface="Arial"/>
                <a:cs typeface="Arial"/>
              </a:rPr>
              <a:t>Administrators/system</a:t>
            </a:r>
            <a:r>
              <a:rPr sz="600" spc="13" dirty="0">
                <a:solidFill>
                  <a:srgbClr val="535557"/>
                </a:solidFill>
                <a:latin typeface="Arial"/>
                <a:cs typeface="Arial"/>
              </a:rPr>
              <a:t> </a:t>
            </a:r>
            <a:r>
              <a:rPr sz="600" dirty="0">
                <a:solidFill>
                  <a:srgbClr val="535557"/>
                </a:solidFill>
                <a:latin typeface="Arial"/>
                <a:cs typeface="Arial"/>
              </a:rPr>
              <a:t>administrators </a:t>
            </a:r>
            <a:r>
              <a:rPr sz="600" spc="11" dirty="0">
                <a:solidFill>
                  <a:srgbClr val="535557"/>
                </a:solidFill>
                <a:latin typeface="Arial"/>
                <a:cs typeface="Arial"/>
              </a:rPr>
              <a:t>of</a:t>
            </a:r>
            <a:r>
              <a:rPr sz="600" dirty="0">
                <a:solidFill>
                  <a:srgbClr val="535557"/>
                </a:solidFill>
                <a:latin typeface="Arial"/>
                <a:cs typeface="Arial"/>
              </a:rPr>
              <a:t> HIGH-LEIT</a:t>
            </a:r>
            <a:r>
              <a:rPr sz="600" spc="11" dirty="0">
                <a:solidFill>
                  <a:srgbClr val="535557"/>
                </a:solidFill>
                <a:latin typeface="Arial"/>
                <a:cs typeface="Arial"/>
              </a:rPr>
              <a:t> </a:t>
            </a:r>
            <a:r>
              <a:rPr sz="600" spc="10" dirty="0">
                <a:solidFill>
                  <a:srgbClr val="535557"/>
                </a:solidFill>
                <a:latin typeface="Arial"/>
                <a:cs typeface="Arial"/>
              </a:rPr>
              <a:t>Engineering</a:t>
            </a:r>
          </a:p>
        </p:txBody>
      </p:sp>
      <p:sp>
        <p:nvSpPr>
          <p:cNvPr id="14" name="object 14"/>
          <p:cNvSpPr txBox="1"/>
          <p:nvPr/>
        </p:nvSpPr>
        <p:spPr>
          <a:xfrm>
            <a:off x="7482025" y="1764884"/>
            <a:ext cx="2777685" cy="416041"/>
          </a:xfrm>
          <a:prstGeom prst="rect">
            <a:avLst/>
          </a:prstGeom>
        </p:spPr>
        <p:txBody>
          <a:bodyPr vert="horz" wrap="square" lIns="0" tIns="0" rIns="0" bIns="0" rtlCol="0">
            <a:spAutoFit/>
          </a:bodyPr>
          <a:lstStyle/>
          <a:p>
            <a:pPr marL="0" marR="0">
              <a:lnSpc>
                <a:spcPts val="692"/>
              </a:lnSpc>
              <a:spcBef>
                <a:spcPts val="0"/>
              </a:spcBef>
              <a:spcAft>
                <a:spcPts val="0"/>
              </a:spcAft>
            </a:pPr>
            <a:r>
              <a:rPr sz="600" spc="10" dirty="0">
                <a:solidFill>
                  <a:srgbClr val="535557"/>
                </a:solidFill>
                <a:latin typeface="Arial"/>
                <a:cs typeface="Arial"/>
              </a:rPr>
              <a:t>Administrators/system</a:t>
            </a:r>
            <a:r>
              <a:rPr sz="600" spc="13" dirty="0">
                <a:solidFill>
                  <a:srgbClr val="535557"/>
                </a:solidFill>
                <a:latin typeface="Arial"/>
                <a:cs typeface="Arial"/>
              </a:rPr>
              <a:t> </a:t>
            </a:r>
            <a:r>
              <a:rPr sz="600" dirty="0">
                <a:solidFill>
                  <a:srgbClr val="535557"/>
                </a:solidFill>
                <a:latin typeface="Arial"/>
                <a:cs typeface="Arial"/>
              </a:rPr>
              <a:t>administrators </a:t>
            </a:r>
            <a:r>
              <a:rPr sz="600" spc="11" dirty="0">
                <a:solidFill>
                  <a:srgbClr val="535557"/>
                </a:solidFill>
                <a:latin typeface="Arial"/>
                <a:cs typeface="Arial"/>
              </a:rPr>
              <a:t>of</a:t>
            </a:r>
            <a:r>
              <a:rPr sz="600" dirty="0">
                <a:solidFill>
                  <a:srgbClr val="535557"/>
                </a:solidFill>
                <a:latin typeface="Arial"/>
                <a:cs typeface="Arial"/>
              </a:rPr>
              <a:t> HIGH-LEIT</a:t>
            </a:r>
            <a:r>
              <a:rPr sz="600" spc="11" dirty="0">
                <a:solidFill>
                  <a:srgbClr val="535557"/>
                </a:solidFill>
                <a:latin typeface="Arial"/>
                <a:cs typeface="Arial"/>
              </a:rPr>
              <a:t> </a:t>
            </a:r>
            <a:r>
              <a:rPr sz="600" spc="14" dirty="0">
                <a:solidFill>
                  <a:srgbClr val="535557"/>
                </a:solidFill>
                <a:latin typeface="Arial"/>
                <a:cs typeface="Arial"/>
              </a:rPr>
              <a:t>NT</a:t>
            </a:r>
            <a:r>
              <a:rPr sz="600" dirty="0">
                <a:solidFill>
                  <a:srgbClr val="535557"/>
                </a:solidFill>
                <a:latin typeface="Arial"/>
                <a:cs typeface="Arial"/>
              </a:rPr>
              <a:t> </a:t>
            </a:r>
            <a:r>
              <a:rPr sz="600" spc="13" dirty="0">
                <a:solidFill>
                  <a:srgbClr val="535557"/>
                </a:solidFill>
                <a:latin typeface="Arial"/>
                <a:cs typeface="Arial"/>
              </a:rPr>
              <a:t>who</a:t>
            </a:r>
          </a:p>
          <a:p>
            <a:pPr marL="7649" marR="0">
              <a:lnSpc>
                <a:spcPts val="692"/>
              </a:lnSpc>
              <a:spcBef>
                <a:spcPts val="448"/>
              </a:spcBef>
              <a:spcAft>
                <a:spcPts val="0"/>
              </a:spcAft>
            </a:pPr>
            <a:r>
              <a:rPr sz="600" spc="12" dirty="0">
                <a:solidFill>
                  <a:srgbClr val="535557"/>
                </a:solidFill>
                <a:latin typeface="Arial"/>
                <a:cs typeface="Arial"/>
              </a:rPr>
              <a:t>want</a:t>
            </a:r>
            <a:r>
              <a:rPr sz="600" dirty="0">
                <a:solidFill>
                  <a:srgbClr val="535557"/>
                </a:solidFill>
                <a:latin typeface="Arial"/>
                <a:cs typeface="Arial"/>
              </a:rPr>
              <a:t> to</a:t>
            </a:r>
            <a:r>
              <a:rPr sz="600" spc="11" dirty="0">
                <a:solidFill>
                  <a:srgbClr val="535557"/>
                </a:solidFill>
                <a:latin typeface="Arial"/>
                <a:cs typeface="Arial"/>
              </a:rPr>
              <a:t> use</a:t>
            </a:r>
            <a:r>
              <a:rPr sz="600" dirty="0">
                <a:solidFill>
                  <a:srgbClr val="535557"/>
                </a:solidFill>
                <a:latin typeface="Arial"/>
                <a:cs typeface="Arial"/>
              </a:rPr>
              <a:t> the topological </a:t>
            </a:r>
            <a:r>
              <a:rPr sz="600" spc="10" dirty="0">
                <a:solidFill>
                  <a:srgbClr val="535557"/>
                </a:solidFill>
                <a:latin typeface="Arial"/>
                <a:cs typeface="Arial"/>
              </a:rPr>
              <a:t>network</a:t>
            </a:r>
            <a:r>
              <a:rPr sz="600" dirty="0">
                <a:solidFill>
                  <a:srgbClr val="535557"/>
                </a:solidFill>
                <a:latin typeface="Arial"/>
                <a:cs typeface="Arial"/>
              </a:rPr>
              <a:t> coloring </a:t>
            </a:r>
            <a:r>
              <a:rPr sz="600" spc="11" dirty="0">
                <a:solidFill>
                  <a:srgbClr val="535557"/>
                </a:solidFill>
                <a:latin typeface="Arial"/>
                <a:cs typeface="Arial"/>
              </a:rPr>
              <a:t>and</a:t>
            </a:r>
            <a:r>
              <a:rPr sz="600" dirty="0">
                <a:solidFill>
                  <a:srgbClr val="535557"/>
                </a:solidFill>
                <a:latin typeface="Arial"/>
                <a:cs typeface="Arial"/>
              </a:rPr>
              <a:t> </a:t>
            </a:r>
            <a:r>
              <a:rPr sz="600" spc="10" dirty="0">
                <a:solidFill>
                  <a:srgbClr val="535557"/>
                </a:solidFill>
                <a:latin typeface="Arial"/>
                <a:cs typeface="Arial"/>
              </a:rPr>
              <a:t>network</a:t>
            </a:r>
            <a:r>
              <a:rPr sz="600" dirty="0">
                <a:solidFill>
                  <a:srgbClr val="535557"/>
                </a:solidFill>
                <a:latin typeface="Arial"/>
                <a:cs typeface="Arial"/>
              </a:rPr>
              <a:t> calculation for the</a:t>
            </a:r>
          </a:p>
          <a:p>
            <a:pPr marL="7649" marR="0">
              <a:lnSpc>
                <a:spcPts val="692"/>
              </a:lnSpc>
              <a:spcBef>
                <a:spcPts val="498"/>
              </a:spcBef>
              <a:spcAft>
                <a:spcPts val="0"/>
              </a:spcAft>
            </a:pPr>
            <a:r>
              <a:rPr sz="600" spc="12" dirty="0">
                <a:solidFill>
                  <a:srgbClr val="535557"/>
                </a:solidFill>
                <a:latin typeface="Arial"/>
                <a:cs typeface="Arial"/>
              </a:rPr>
              <a:t>power</a:t>
            </a:r>
            <a:r>
              <a:rPr sz="600" dirty="0">
                <a:solidFill>
                  <a:srgbClr val="535557"/>
                </a:solidFill>
                <a:latin typeface="Arial"/>
                <a:cs typeface="Arial"/>
              </a:rPr>
              <a:t> </a:t>
            </a:r>
            <a:r>
              <a:rPr sz="600" spc="10" dirty="0">
                <a:solidFill>
                  <a:srgbClr val="535557"/>
                </a:solidFill>
                <a:latin typeface="Arial"/>
                <a:cs typeface="Arial"/>
              </a:rPr>
              <a:t>network</a:t>
            </a:r>
            <a:r>
              <a:rPr sz="600" dirty="0">
                <a:solidFill>
                  <a:srgbClr val="535557"/>
                </a:solidFill>
                <a:latin typeface="Arial"/>
                <a:cs typeface="Arial"/>
              </a:rPr>
              <a:t> control </a:t>
            </a:r>
            <a:r>
              <a:rPr sz="600" spc="10" dirty="0">
                <a:solidFill>
                  <a:srgbClr val="535557"/>
                </a:solidFill>
                <a:latin typeface="Arial"/>
                <a:cs typeface="Arial"/>
              </a:rPr>
              <a:t>center</a:t>
            </a:r>
            <a:r>
              <a:rPr sz="600" dirty="0">
                <a:solidFill>
                  <a:srgbClr val="535557"/>
                </a:solidFill>
                <a:latin typeface="Arial"/>
                <a:cs typeface="Arial"/>
              </a:rPr>
              <a:t> in</a:t>
            </a:r>
            <a:r>
              <a:rPr sz="600" spc="12" dirty="0">
                <a:solidFill>
                  <a:srgbClr val="535557"/>
                </a:solidFill>
                <a:latin typeface="Arial"/>
                <a:cs typeface="Arial"/>
              </a:rPr>
              <a:t> </a:t>
            </a:r>
            <a:r>
              <a:rPr sz="600" dirty="0">
                <a:solidFill>
                  <a:srgbClr val="535557"/>
                </a:solidFill>
                <a:latin typeface="Arial"/>
                <a:cs typeface="Arial"/>
              </a:rPr>
              <a:t>the HIGH-LEIT</a:t>
            </a:r>
            <a:r>
              <a:rPr sz="600" spc="11" dirty="0">
                <a:solidFill>
                  <a:srgbClr val="535557"/>
                </a:solidFill>
                <a:latin typeface="Arial"/>
                <a:cs typeface="Arial"/>
              </a:rPr>
              <a:t> </a:t>
            </a:r>
            <a:r>
              <a:rPr sz="600" spc="10" dirty="0">
                <a:solidFill>
                  <a:srgbClr val="535557"/>
                </a:solidFill>
                <a:latin typeface="Arial"/>
                <a:cs typeface="Arial"/>
              </a:rPr>
              <a:t>Engineering</a:t>
            </a:r>
            <a:r>
              <a:rPr sz="600" dirty="0">
                <a:solidFill>
                  <a:srgbClr val="535557"/>
                </a:solidFill>
                <a:latin typeface="Arial"/>
                <a:cs typeface="Arial"/>
              </a:rPr>
              <a:t> Suite.</a:t>
            </a:r>
          </a:p>
        </p:txBody>
      </p:sp>
      <p:sp>
        <p:nvSpPr>
          <p:cNvPr id="15" name="object 15"/>
          <p:cNvSpPr txBox="1"/>
          <p:nvPr/>
        </p:nvSpPr>
        <p:spPr>
          <a:xfrm>
            <a:off x="4181176" y="1909863"/>
            <a:ext cx="2371779" cy="253011"/>
          </a:xfrm>
          <a:prstGeom prst="rect">
            <a:avLst/>
          </a:prstGeom>
        </p:spPr>
        <p:txBody>
          <a:bodyPr vert="horz" wrap="square" lIns="0" tIns="0" rIns="0" bIns="0" rtlCol="0">
            <a:spAutoFit/>
          </a:bodyPr>
          <a:lstStyle/>
          <a:p>
            <a:pPr marL="0" marR="0">
              <a:lnSpc>
                <a:spcPts val="692"/>
              </a:lnSpc>
              <a:spcBef>
                <a:spcPts val="0"/>
              </a:spcBef>
              <a:spcAft>
                <a:spcPts val="0"/>
              </a:spcAft>
            </a:pPr>
            <a:r>
              <a:rPr sz="600" dirty="0">
                <a:solidFill>
                  <a:srgbClr val="535557"/>
                </a:solidFill>
                <a:latin typeface="Arial"/>
                <a:cs typeface="Arial"/>
              </a:rPr>
              <a:t>Suite </a:t>
            </a:r>
            <a:r>
              <a:rPr sz="600" spc="13" dirty="0">
                <a:solidFill>
                  <a:srgbClr val="535557"/>
                </a:solidFill>
                <a:latin typeface="Arial"/>
                <a:cs typeface="Arial"/>
              </a:rPr>
              <a:t>who</a:t>
            </a:r>
            <a:r>
              <a:rPr sz="600" dirty="0">
                <a:solidFill>
                  <a:srgbClr val="535557"/>
                </a:solidFill>
                <a:latin typeface="Arial"/>
                <a:cs typeface="Arial"/>
              </a:rPr>
              <a:t> </a:t>
            </a:r>
            <a:r>
              <a:rPr sz="600" spc="12" dirty="0">
                <a:solidFill>
                  <a:srgbClr val="535557"/>
                </a:solidFill>
                <a:latin typeface="Arial"/>
                <a:cs typeface="Arial"/>
              </a:rPr>
              <a:t>want</a:t>
            </a:r>
            <a:r>
              <a:rPr sz="600" dirty="0">
                <a:solidFill>
                  <a:srgbClr val="535557"/>
                </a:solidFill>
                <a:latin typeface="Arial"/>
                <a:cs typeface="Arial"/>
              </a:rPr>
              <a:t> to</a:t>
            </a:r>
            <a:r>
              <a:rPr sz="600" spc="11" dirty="0">
                <a:solidFill>
                  <a:srgbClr val="535557"/>
                </a:solidFill>
                <a:latin typeface="Arial"/>
                <a:cs typeface="Arial"/>
              </a:rPr>
              <a:t> use</a:t>
            </a:r>
            <a:r>
              <a:rPr sz="600" dirty="0">
                <a:solidFill>
                  <a:srgbClr val="535557"/>
                </a:solidFill>
                <a:latin typeface="Arial"/>
                <a:cs typeface="Arial"/>
              </a:rPr>
              <a:t> the </a:t>
            </a:r>
            <a:r>
              <a:rPr sz="600" spc="11" dirty="0">
                <a:solidFill>
                  <a:srgbClr val="535557"/>
                </a:solidFill>
                <a:latin typeface="Arial"/>
                <a:cs typeface="Arial"/>
              </a:rPr>
              <a:t>new</a:t>
            </a:r>
            <a:r>
              <a:rPr sz="600" dirty="0">
                <a:solidFill>
                  <a:srgbClr val="535557"/>
                </a:solidFill>
                <a:latin typeface="Arial"/>
                <a:cs typeface="Arial"/>
              </a:rPr>
              <a:t> engineering tool to</a:t>
            </a:r>
            <a:r>
              <a:rPr sz="600" spc="11" dirty="0">
                <a:solidFill>
                  <a:srgbClr val="535557"/>
                </a:solidFill>
                <a:latin typeface="Arial"/>
                <a:cs typeface="Arial"/>
              </a:rPr>
              <a:t> </a:t>
            </a:r>
            <a:r>
              <a:rPr sz="600" spc="10" dirty="0">
                <a:solidFill>
                  <a:srgbClr val="535557"/>
                </a:solidFill>
                <a:latin typeface="Arial"/>
                <a:cs typeface="Arial"/>
              </a:rPr>
              <a:t>parameterize</a:t>
            </a:r>
          </a:p>
          <a:p>
            <a:pPr marL="0" marR="0">
              <a:lnSpc>
                <a:spcPts val="692"/>
              </a:lnSpc>
              <a:spcBef>
                <a:spcPts val="306"/>
              </a:spcBef>
              <a:spcAft>
                <a:spcPts val="0"/>
              </a:spcAft>
            </a:pPr>
            <a:r>
              <a:rPr sz="600" spc="11" dirty="0">
                <a:solidFill>
                  <a:srgbClr val="535557"/>
                </a:solidFill>
                <a:latin typeface="Arial"/>
                <a:cs typeface="Arial"/>
              </a:rPr>
              <a:t>and</a:t>
            </a:r>
            <a:r>
              <a:rPr sz="600" dirty="0">
                <a:solidFill>
                  <a:srgbClr val="535557"/>
                </a:solidFill>
                <a:latin typeface="Arial"/>
                <a:cs typeface="Arial"/>
              </a:rPr>
              <a:t> create their </a:t>
            </a:r>
            <a:r>
              <a:rPr sz="600" spc="13" dirty="0">
                <a:solidFill>
                  <a:srgbClr val="535557"/>
                </a:solidFill>
                <a:latin typeface="Arial"/>
                <a:cs typeface="Arial"/>
              </a:rPr>
              <a:t>own</a:t>
            </a:r>
            <a:r>
              <a:rPr sz="600" dirty="0">
                <a:solidFill>
                  <a:srgbClr val="535557"/>
                </a:solidFill>
                <a:latin typeface="Arial"/>
                <a:cs typeface="Arial"/>
              </a:rPr>
              <a:t> types </a:t>
            </a:r>
            <a:r>
              <a:rPr sz="600" spc="11" dirty="0">
                <a:solidFill>
                  <a:srgbClr val="535557"/>
                </a:solidFill>
                <a:latin typeface="Arial"/>
                <a:cs typeface="Arial"/>
              </a:rPr>
              <a:t>and</a:t>
            </a:r>
            <a:r>
              <a:rPr sz="600" dirty="0">
                <a:solidFill>
                  <a:srgbClr val="535557"/>
                </a:solidFill>
                <a:latin typeface="Arial"/>
                <a:cs typeface="Arial"/>
              </a:rPr>
              <a:t> </a:t>
            </a:r>
            <a:r>
              <a:rPr sz="600" spc="10" dirty="0">
                <a:solidFill>
                  <a:srgbClr val="535557"/>
                </a:solidFill>
                <a:latin typeface="Arial"/>
                <a:cs typeface="Arial"/>
              </a:rPr>
              <a:t>templates.</a:t>
            </a:r>
          </a:p>
        </p:txBody>
      </p:sp>
      <p:sp>
        <p:nvSpPr>
          <p:cNvPr id="16" name="object 16"/>
          <p:cNvSpPr txBox="1"/>
          <p:nvPr/>
        </p:nvSpPr>
        <p:spPr>
          <a:xfrm>
            <a:off x="864621" y="2287096"/>
            <a:ext cx="902436" cy="175189"/>
          </a:xfrm>
          <a:prstGeom prst="rect">
            <a:avLst/>
          </a:prstGeom>
        </p:spPr>
        <p:txBody>
          <a:bodyPr vert="horz" wrap="square" lIns="0" tIns="0" rIns="0" bIns="0" rtlCol="0">
            <a:spAutoFit/>
          </a:bodyPr>
          <a:lstStyle/>
          <a:p>
            <a:pPr marL="0" marR="0">
              <a:lnSpc>
                <a:spcPts val="1079"/>
              </a:lnSpc>
              <a:spcBef>
                <a:spcPts val="0"/>
              </a:spcBef>
              <a:spcAft>
                <a:spcPts val="0"/>
              </a:spcAft>
            </a:pPr>
            <a:r>
              <a:rPr sz="950" b="1" dirty="0">
                <a:solidFill>
                  <a:srgbClr val="535557"/>
                </a:solidFill>
                <a:latin typeface="Arial"/>
                <a:cs typeface="Arial"/>
              </a:rPr>
              <a:t>Requirement</a:t>
            </a:r>
          </a:p>
        </p:txBody>
      </p:sp>
      <p:sp>
        <p:nvSpPr>
          <p:cNvPr id="17" name="object 17"/>
          <p:cNvSpPr txBox="1"/>
          <p:nvPr/>
        </p:nvSpPr>
        <p:spPr>
          <a:xfrm>
            <a:off x="868110" y="2432584"/>
            <a:ext cx="1491848" cy="126082"/>
          </a:xfrm>
          <a:prstGeom prst="rect">
            <a:avLst/>
          </a:prstGeom>
        </p:spPr>
        <p:txBody>
          <a:bodyPr vert="horz" wrap="square" lIns="0" tIns="0" rIns="0" bIns="0" rtlCol="0">
            <a:spAutoFit/>
          </a:bodyPr>
          <a:lstStyle/>
          <a:p>
            <a:pPr marL="0" marR="0">
              <a:lnSpc>
                <a:spcPts val="692"/>
              </a:lnSpc>
              <a:spcBef>
                <a:spcPts val="0"/>
              </a:spcBef>
              <a:spcAft>
                <a:spcPts val="0"/>
              </a:spcAft>
            </a:pPr>
            <a:r>
              <a:rPr sz="600" spc="10" dirty="0">
                <a:solidFill>
                  <a:srgbClr val="535557"/>
                </a:solidFill>
                <a:latin typeface="Arial"/>
                <a:cs typeface="Arial"/>
              </a:rPr>
              <a:t>Basic</a:t>
            </a:r>
            <a:r>
              <a:rPr sz="600" dirty="0">
                <a:solidFill>
                  <a:srgbClr val="535557"/>
                </a:solidFill>
                <a:latin typeface="Arial"/>
                <a:cs typeface="Arial"/>
              </a:rPr>
              <a:t> </a:t>
            </a:r>
            <a:r>
              <a:rPr sz="600" spc="11" dirty="0">
                <a:solidFill>
                  <a:srgbClr val="535557"/>
                </a:solidFill>
                <a:latin typeface="Arial"/>
                <a:cs typeface="Arial"/>
              </a:rPr>
              <a:t>knowledge</a:t>
            </a:r>
            <a:r>
              <a:rPr sz="600" dirty="0">
                <a:solidFill>
                  <a:srgbClr val="535557"/>
                </a:solidFill>
                <a:latin typeface="Arial"/>
                <a:cs typeface="Arial"/>
              </a:rPr>
              <a:t> </a:t>
            </a:r>
            <a:r>
              <a:rPr sz="600" spc="11" dirty="0">
                <a:solidFill>
                  <a:srgbClr val="535557"/>
                </a:solidFill>
                <a:latin typeface="Arial"/>
                <a:cs typeface="Arial"/>
              </a:rPr>
              <a:t>of</a:t>
            </a:r>
            <a:r>
              <a:rPr sz="600" dirty="0">
                <a:solidFill>
                  <a:srgbClr val="535557"/>
                </a:solidFill>
                <a:latin typeface="Arial"/>
                <a:cs typeface="Arial"/>
              </a:rPr>
              <a:t> control </a:t>
            </a:r>
            <a:r>
              <a:rPr sz="600" spc="10" dirty="0">
                <a:solidFill>
                  <a:srgbClr val="535557"/>
                </a:solidFill>
                <a:latin typeface="Arial"/>
                <a:cs typeface="Arial"/>
              </a:rPr>
              <a:t>technology</a:t>
            </a:r>
          </a:p>
        </p:txBody>
      </p:sp>
      <p:sp>
        <p:nvSpPr>
          <p:cNvPr id="18" name="object 18"/>
          <p:cNvSpPr txBox="1"/>
          <p:nvPr/>
        </p:nvSpPr>
        <p:spPr>
          <a:xfrm>
            <a:off x="4173122" y="2440025"/>
            <a:ext cx="1495336" cy="271570"/>
          </a:xfrm>
          <a:prstGeom prst="rect">
            <a:avLst/>
          </a:prstGeom>
        </p:spPr>
        <p:txBody>
          <a:bodyPr vert="horz" wrap="square" lIns="0" tIns="0" rIns="0" bIns="0" rtlCol="0">
            <a:spAutoFit/>
          </a:bodyPr>
          <a:lstStyle/>
          <a:p>
            <a:pPr marL="0" marR="0">
              <a:lnSpc>
                <a:spcPts val="1079"/>
              </a:lnSpc>
              <a:spcBef>
                <a:spcPts val="0"/>
              </a:spcBef>
              <a:spcAft>
                <a:spcPts val="0"/>
              </a:spcAft>
            </a:pPr>
            <a:r>
              <a:rPr sz="950" b="1" dirty="0">
                <a:solidFill>
                  <a:srgbClr val="535557"/>
                </a:solidFill>
                <a:latin typeface="Arial"/>
                <a:cs typeface="Arial"/>
              </a:rPr>
              <a:t>Requirement</a:t>
            </a:r>
          </a:p>
          <a:p>
            <a:pPr marL="3488" marR="0">
              <a:lnSpc>
                <a:spcPts val="692"/>
              </a:lnSpc>
              <a:spcBef>
                <a:spcPts val="16"/>
              </a:spcBef>
              <a:spcAft>
                <a:spcPts val="0"/>
              </a:spcAft>
            </a:pPr>
            <a:r>
              <a:rPr sz="600" spc="10" dirty="0">
                <a:solidFill>
                  <a:srgbClr val="535557"/>
                </a:solidFill>
                <a:latin typeface="Arial"/>
                <a:cs typeface="Arial"/>
              </a:rPr>
              <a:t>Basic</a:t>
            </a:r>
            <a:r>
              <a:rPr sz="600" dirty="0">
                <a:solidFill>
                  <a:srgbClr val="535557"/>
                </a:solidFill>
                <a:latin typeface="Arial"/>
                <a:cs typeface="Arial"/>
              </a:rPr>
              <a:t> </a:t>
            </a:r>
            <a:r>
              <a:rPr sz="600" spc="11" dirty="0">
                <a:solidFill>
                  <a:srgbClr val="535557"/>
                </a:solidFill>
                <a:latin typeface="Arial"/>
                <a:cs typeface="Arial"/>
              </a:rPr>
              <a:t>knowledge</a:t>
            </a:r>
            <a:r>
              <a:rPr sz="600" dirty="0">
                <a:solidFill>
                  <a:srgbClr val="535557"/>
                </a:solidFill>
                <a:latin typeface="Arial"/>
                <a:cs typeface="Arial"/>
              </a:rPr>
              <a:t> </a:t>
            </a:r>
            <a:r>
              <a:rPr sz="600" spc="11" dirty="0">
                <a:solidFill>
                  <a:srgbClr val="535557"/>
                </a:solidFill>
                <a:latin typeface="Arial"/>
                <a:cs typeface="Arial"/>
              </a:rPr>
              <a:t>of</a:t>
            </a:r>
            <a:r>
              <a:rPr sz="600" dirty="0">
                <a:solidFill>
                  <a:srgbClr val="535557"/>
                </a:solidFill>
                <a:latin typeface="Arial"/>
                <a:cs typeface="Arial"/>
              </a:rPr>
              <a:t> control </a:t>
            </a:r>
            <a:r>
              <a:rPr sz="600" spc="10" dirty="0">
                <a:solidFill>
                  <a:srgbClr val="535557"/>
                </a:solidFill>
                <a:latin typeface="Arial"/>
                <a:cs typeface="Arial"/>
              </a:rPr>
              <a:t>technology</a:t>
            </a:r>
          </a:p>
        </p:txBody>
      </p:sp>
      <p:sp>
        <p:nvSpPr>
          <p:cNvPr id="19" name="object 19"/>
          <p:cNvSpPr txBox="1"/>
          <p:nvPr/>
        </p:nvSpPr>
        <p:spPr>
          <a:xfrm>
            <a:off x="7481620" y="2470611"/>
            <a:ext cx="897677" cy="271571"/>
          </a:xfrm>
          <a:prstGeom prst="rect">
            <a:avLst/>
          </a:prstGeom>
        </p:spPr>
        <p:txBody>
          <a:bodyPr vert="horz" wrap="square" lIns="0" tIns="0" rIns="0" bIns="0" rtlCol="0">
            <a:spAutoFit/>
          </a:bodyPr>
          <a:lstStyle/>
          <a:p>
            <a:pPr marL="0" marR="0">
              <a:lnSpc>
                <a:spcPts val="1079"/>
              </a:lnSpc>
              <a:spcBef>
                <a:spcPts val="0"/>
              </a:spcBef>
              <a:spcAft>
                <a:spcPts val="0"/>
              </a:spcAft>
            </a:pPr>
            <a:r>
              <a:rPr sz="950" b="1" dirty="0">
                <a:solidFill>
                  <a:srgbClr val="535557"/>
                </a:solidFill>
                <a:latin typeface="Arial"/>
                <a:cs typeface="Arial"/>
              </a:rPr>
              <a:t>Requirement</a:t>
            </a:r>
          </a:p>
          <a:p>
            <a:pPr marL="2461" marR="0">
              <a:lnSpc>
                <a:spcPts val="692"/>
              </a:lnSpc>
              <a:spcBef>
                <a:spcPts val="16"/>
              </a:spcBef>
              <a:spcAft>
                <a:spcPts val="0"/>
              </a:spcAft>
            </a:pPr>
            <a:r>
              <a:rPr sz="600" spc="11" dirty="0">
                <a:solidFill>
                  <a:srgbClr val="535557"/>
                </a:solidFill>
                <a:latin typeface="Arial"/>
                <a:cs typeface="Arial"/>
              </a:rPr>
              <a:t>Seminar</a:t>
            </a:r>
            <a:r>
              <a:rPr sz="600" dirty="0">
                <a:solidFill>
                  <a:srgbClr val="535557"/>
                </a:solidFill>
                <a:latin typeface="Arial"/>
                <a:cs typeface="Arial"/>
              </a:rPr>
              <a:t> S</a:t>
            </a:r>
            <a:r>
              <a:rPr sz="600" spc="19" dirty="0">
                <a:solidFill>
                  <a:srgbClr val="535557"/>
                </a:solidFill>
                <a:latin typeface="Arial"/>
                <a:cs typeface="Arial"/>
              </a:rPr>
              <a:t> </a:t>
            </a:r>
            <a:r>
              <a:rPr sz="600" spc="11" dirty="0">
                <a:solidFill>
                  <a:srgbClr val="535557"/>
                </a:solidFill>
                <a:latin typeface="Arial"/>
                <a:cs typeface="Arial"/>
              </a:rPr>
              <a:t>341</a:t>
            </a:r>
          </a:p>
        </p:txBody>
      </p:sp>
      <p:sp>
        <p:nvSpPr>
          <p:cNvPr id="20" name="object 20"/>
          <p:cNvSpPr txBox="1"/>
          <p:nvPr/>
        </p:nvSpPr>
        <p:spPr>
          <a:xfrm>
            <a:off x="872715" y="2716334"/>
            <a:ext cx="439404" cy="126082"/>
          </a:xfrm>
          <a:prstGeom prst="rect">
            <a:avLst/>
          </a:prstGeom>
        </p:spPr>
        <p:txBody>
          <a:bodyPr vert="horz" wrap="square" lIns="0" tIns="0" rIns="0" bIns="0" rtlCol="0">
            <a:spAutoFit/>
          </a:bodyPr>
          <a:lstStyle/>
          <a:p>
            <a:pPr marL="0" marR="0">
              <a:lnSpc>
                <a:spcPts val="692"/>
              </a:lnSpc>
              <a:spcBef>
                <a:spcPts val="0"/>
              </a:spcBef>
              <a:spcAft>
                <a:spcPts val="0"/>
              </a:spcAft>
            </a:pPr>
            <a:r>
              <a:rPr sz="600" b="1" spc="12" dirty="0">
                <a:solidFill>
                  <a:srgbClr val="535557"/>
                </a:solidFill>
                <a:latin typeface="Arial"/>
                <a:cs typeface="Arial"/>
              </a:rPr>
              <a:t>Module</a:t>
            </a:r>
            <a:r>
              <a:rPr sz="600" b="1" dirty="0">
                <a:solidFill>
                  <a:srgbClr val="535557"/>
                </a:solidFill>
                <a:latin typeface="Arial"/>
                <a:cs typeface="Arial"/>
              </a:rPr>
              <a:t> </a:t>
            </a:r>
            <a:r>
              <a:rPr sz="600" dirty="0">
                <a:solidFill>
                  <a:srgbClr val="535557"/>
                </a:solidFill>
                <a:latin typeface="Arial"/>
                <a:cs typeface="Arial"/>
              </a:rPr>
              <a:t>•</a:t>
            </a:r>
          </a:p>
        </p:txBody>
      </p:sp>
      <p:sp>
        <p:nvSpPr>
          <p:cNvPr id="21" name="object 21"/>
          <p:cNvSpPr txBox="1"/>
          <p:nvPr/>
        </p:nvSpPr>
        <p:spPr>
          <a:xfrm>
            <a:off x="873819" y="2880092"/>
            <a:ext cx="1925927" cy="126082"/>
          </a:xfrm>
          <a:prstGeom prst="rect">
            <a:avLst/>
          </a:prstGeom>
        </p:spPr>
        <p:txBody>
          <a:bodyPr vert="horz" wrap="square" lIns="0" tIns="0" rIns="0" bIns="0" rtlCol="0">
            <a:spAutoFit/>
          </a:bodyPr>
          <a:lstStyle/>
          <a:p>
            <a:pPr marL="0" marR="0">
              <a:lnSpc>
                <a:spcPts val="692"/>
              </a:lnSpc>
              <a:spcBef>
                <a:spcPts val="0"/>
              </a:spcBef>
              <a:spcAft>
                <a:spcPts val="0"/>
              </a:spcAft>
            </a:pPr>
            <a:r>
              <a:rPr sz="600" spc="10" dirty="0">
                <a:solidFill>
                  <a:srgbClr val="535557"/>
                </a:solidFill>
                <a:latin typeface="Arial"/>
                <a:cs typeface="Arial"/>
              </a:rPr>
              <a:t>Basics</a:t>
            </a:r>
            <a:r>
              <a:rPr sz="600" dirty="0">
                <a:solidFill>
                  <a:srgbClr val="535557"/>
                </a:solidFill>
                <a:latin typeface="Arial"/>
                <a:cs typeface="Arial"/>
              </a:rPr>
              <a:t> </a:t>
            </a:r>
            <a:r>
              <a:rPr sz="600" spc="11" dirty="0">
                <a:solidFill>
                  <a:srgbClr val="535557"/>
                </a:solidFill>
                <a:latin typeface="Arial"/>
                <a:cs typeface="Arial"/>
              </a:rPr>
              <a:t>of</a:t>
            </a:r>
            <a:r>
              <a:rPr sz="600" dirty="0">
                <a:solidFill>
                  <a:srgbClr val="535557"/>
                </a:solidFill>
                <a:latin typeface="Arial"/>
                <a:cs typeface="Arial"/>
              </a:rPr>
              <a:t> operating </a:t>
            </a:r>
            <a:r>
              <a:rPr sz="600" spc="11" dirty="0">
                <a:solidFill>
                  <a:srgbClr val="535557"/>
                </a:solidFill>
                <a:latin typeface="Arial"/>
                <a:cs typeface="Arial"/>
              </a:rPr>
              <a:t>and</a:t>
            </a:r>
            <a:r>
              <a:rPr sz="600" dirty="0">
                <a:solidFill>
                  <a:srgbClr val="535557"/>
                </a:solidFill>
                <a:latin typeface="Arial"/>
                <a:cs typeface="Arial"/>
              </a:rPr>
              <a:t> parameterizing HIGH-LEIT</a:t>
            </a:r>
          </a:p>
        </p:txBody>
      </p:sp>
      <p:sp>
        <p:nvSpPr>
          <p:cNvPr id="22" name="object 22"/>
          <p:cNvSpPr txBox="1"/>
          <p:nvPr/>
        </p:nvSpPr>
        <p:spPr>
          <a:xfrm>
            <a:off x="4181215" y="2878259"/>
            <a:ext cx="483191" cy="126082"/>
          </a:xfrm>
          <a:prstGeom prst="rect">
            <a:avLst/>
          </a:prstGeom>
        </p:spPr>
        <p:txBody>
          <a:bodyPr vert="horz" wrap="square" lIns="0" tIns="0" rIns="0" bIns="0" rtlCol="0">
            <a:spAutoFit/>
          </a:bodyPr>
          <a:lstStyle/>
          <a:p>
            <a:pPr marL="0" marR="0">
              <a:lnSpc>
                <a:spcPts val="692"/>
              </a:lnSpc>
              <a:spcBef>
                <a:spcPts val="0"/>
              </a:spcBef>
              <a:spcAft>
                <a:spcPts val="0"/>
              </a:spcAft>
            </a:pPr>
            <a:r>
              <a:rPr sz="600" b="1" spc="12" dirty="0">
                <a:solidFill>
                  <a:srgbClr val="535557"/>
                </a:solidFill>
                <a:latin typeface="Arial"/>
                <a:cs typeface="Arial"/>
              </a:rPr>
              <a:t>Modules</a:t>
            </a:r>
            <a:r>
              <a:rPr sz="600" b="1" dirty="0">
                <a:solidFill>
                  <a:srgbClr val="535557"/>
                </a:solidFill>
                <a:latin typeface="Arial"/>
                <a:cs typeface="Arial"/>
              </a:rPr>
              <a:t> </a:t>
            </a:r>
            <a:r>
              <a:rPr sz="600" dirty="0">
                <a:solidFill>
                  <a:srgbClr val="535557"/>
                </a:solidFill>
                <a:latin typeface="Arial"/>
                <a:cs typeface="Arial"/>
              </a:rPr>
              <a:t>•</a:t>
            </a:r>
          </a:p>
        </p:txBody>
      </p:sp>
      <p:sp>
        <p:nvSpPr>
          <p:cNvPr id="23" name="object 23"/>
          <p:cNvSpPr txBox="1"/>
          <p:nvPr/>
        </p:nvSpPr>
        <p:spPr>
          <a:xfrm>
            <a:off x="7489713" y="2899849"/>
            <a:ext cx="439404" cy="126082"/>
          </a:xfrm>
          <a:prstGeom prst="rect">
            <a:avLst/>
          </a:prstGeom>
        </p:spPr>
        <p:txBody>
          <a:bodyPr vert="horz" wrap="square" lIns="0" tIns="0" rIns="0" bIns="0" rtlCol="0">
            <a:spAutoFit/>
          </a:bodyPr>
          <a:lstStyle/>
          <a:p>
            <a:pPr marL="0" marR="0">
              <a:lnSpc>
                <a:spcPts val="692"/>
              </a:lnSpc>
              <a:spcBef>
                <a:spcPts val="0"/>
              </a:spcBef>
              <a:spcAft>
                <a:spcPts val="0"/>
              </a:spcAft>
            </a:pPr>
            <a:r>
              <a:rPr sz="600" b="1" spc="12" dirty="0">
                <a:solidFill>
                  <a:srgbClr val="535557"/>
                </a:solidFill>
                <a:latin typeface="Arial"/>
                <a:cs typeface="Arial"/>
              </a:rPr>
              <a:t>Module</a:t>
            </a:r>
            <a:r>
              <a:rPr sz="600" b="1" dirty="0">
                <a:solidFill>
                  <a:srgbClr val="535557"/>
                </a:solidFill>
                <a:latin typeface="Arial"/>
                <a:cs typeface="Arial"/>
              </a:rPr>
              <a:t> </a:t>
            </a:r>
            <a:r>
              <a:rPr sz="600" dirty="0">
                <a:solidFill>
                  <a:srgbClr val="535557"/>
                </a:solidFill>
                <a:latin typeface="Arial"/>
                <a:cs typeface="Arial"/>
              </a:rPr>
              <a:t>•</a:t>
            </a:r>
          </a:p>
        </p:txBody>
      </p:sp>
      <p:sp>
        <p:nvSpPr>
          <p:cNvPr id="24" name="object 24"/>
          <p:cNvSpPr txBox="1"/>
          <p:nvPr/>
        </p:nvSpPr>
        <p:spPr>
          <a:xfrm>
            <a:off x="4182319" y="3042018"/>
            <a:ext cx="2192982" cy="253011"/>
          </a:xfrm>
          <a:prstGeom prst="rect">
            <a:avLst/>
          </a:prstGeom>
        </p:spPr>
        <p:txBody>
          <a:bodyPr vert="horz" wrap="square" lIns="0" tIns="0" rIns="0" bIns="0" rtlCol="0">
            <a:spAutoFit/>
          </a:bodyPr>
          <a:lstStyle/>
          <a:p>
            <a:pPr marL="0" marR="0">
              <a:lnSpc>
                <a:spcPts val="692"/>
              </a:lnSpc>
              <a:spcBef>
                <a:spcPts val="0"/>
              </a:spcBef>
              <a:spcAft>
                <a:spcPts val="0"/>
              </a:spcAft>
            </a:pPr>
            <a:r>
              <a:rPr sz="600" spc="11" dirty="0">
                <a:solidFill>
                  <a:srgbClr val="535557"/>
                </a:solidFill>
                <a:latin typeface="Arial"/>
                <a:cs typeface="Arial"/>
              </a:rPr>
              <a:t>Fundamentals</a:t>
            </a:r>
            <a:r>
              <a:rPr sz="600" dirty="0">
                <a:solidFill>
                  <a:srgbClr val="535557"/>
                </a:solidFill>
                <a:latin typeface="Arial"/>
                <a:cs typeface="Arial"/>
              </a:rPr>
              <a:t> </a:t>
            </a:r>
            <a:r>
              <a:rPr sz="600" spc="11" dirty="0">
                <a:solidFill>
                  <a:srgbClr val="535557"/>
                </a:solidFill>
                <a:latin typeface="Arial"/>
                <a:cs typeface="Arial"/>
              </a:rPr>
              <a:t>of</a:t>
            </a:r>
            <a:r>
              <a:rPr sz="600" dirty="0">
                <a:solidFill>
                  <a:srgbClr val="535557"/>
                </a:solidFill>
                <a:latin typeface="Arial"/>
                <a:cs typeface="Arial"/>
              </a:rPr>
              <a:t> operating </a:t>
            </a:r>
            <a:r>
              <a:rPr sz="600" spc="11" dirty="0">
                <a:solidFill>
                  <a:srgbClr val="535557"/>
                </a:solidFill>
                <a:latin typeface="Arial"/>
                <a:cs typeface="Arial"/>
              </a:rPr>
              <a:t>and</a:t>
            </a:r>
            <a:r>
              <a:rPr sz="600" dirty="0">
                <a:solidFill>
                  <a:srgbClr val="535557"/>
                </a:solidFill>
                <a:latin typeface="Arial"/>
                <a:cs typeface="Arial"/>
              </a:rPr>
              <a:t> parameterizing HIGH-LEIT</a:t>
            </a:r>
          </a:p>
          <a:p>
            <a:pPr marL="99107" marR="0">
              <a:lnSpc>
                <a:spcPts val="692"/>
              </a:lnSpc>
              <a:spcBef>
                <a:spcPts val="306"/>
              </a:spcBef>
              <a:spcAft>
                <a:spcPts val="0"/>
              </a:spcAft>
            </a:pPr>
            <a:r>
              <a:rPr sz="600" spc="10" dirty="0">
                <a:solidFill>
                  <a:srgbClr val="535557"/>
                </a:solidFill>
                <a:latin typeface="Arial"/>
                <a:cs typeface="Arial"/>
              </a:rPr>
              <a:t>Engineering</a:t>
            </a:r>
            <a:r>
              <a:rPr sz="600" dirty="0">
                <a:solidFill>
                  <a:srgbClr val="535557"/>
                </a:solidFill>
                <a:latin typeface="Arial"/>
                <a:cs typeface="Arial"/>
              </a:rPr>
              <a:t> Suite •</a:t>
            </a:r>
            <a:r>
              <a:rPr sz="600" spc="13" dirty="0">
                <a:solidFill>
                  <a:srgbClr val="535557"/>
                </a:solidFill>
                <a:latin typeface="Arial"/>
                <a:cs typeface="Arial"/>
              </a:rPr>
              <a:t> </a:t>
            </a:r>
            <a:r>
              <a:rPr sz="600" spc="10" dirty="0">
                <a:solidFill>
                  <a:srgbClr val="535557"/>
                </a:solidFill>
                <a:latin typeface="Arial"/>
                <a:cs typeface="Arial"/>
              </a:rPr>
              <a:t>Generation</a:t>
            </a:r>
            <a:r>
              <a:rPr sz="600" dirty="0">
                <a:solidFill>
                  <a:srgbClr val="535557"/>
                </a:solidFill>
                <a:latin typeface="Arial"/>
                <a:cs typeface="Arial"/>
              </a:rPr>
              <a:t> </a:t>
            </a:r>
            <a:r>
              <a:rPr sz="600" spc="11" dirty="0">
                <a:solidFill>
                  <a:srgbClr val="535557"/>
                </a:solidFill>
                <a:latin typeface="Arial"/>
                <a:cs typeface="Arial"/>
              </a:rPr>
              <a:t>of</a:t>
            </a:r>
            <a:r>
              <a:rPr sz="600" dirty="0">
                <a:solidFill>
                  <a:srgbClr val="535557"/>
                </a:solidFill>
                <a:latin typeface="Arial"/>
                <a:cs typeface="Arial"/>
              </a:rPr>
              <a:t> full-</a:t>
            </a:r>
          </a:p>
        </p:txBody>
      </p:sp>
      <p:sp>
        <p:nvSpPr>
          <p:cNvPr id="25" name="object 25"/>
          <p:cNvSpPr txBox="1"/>
          <p:nvPr/>
        </p:nvSpPr>
        <p:spPr>
          <a:xfrm>
            <a:off x="7490818" y="3063607"/>
            <a:ext cx="2389340" cy="253010"/>
          </a:xfrm>
          <a:prstGeom prst="rect">
            <a:avLst/>
          </a:prstGeom>
        </p:spPr>
        <p:txBody>
          <a:bodyPr vert="horz" wrap="square" lIns="0" tIns="0" rIns="0" bIns="0" rtlCol="0">
            <a:spAutoFit/>
          </a:bodyPr>
          <a:lstStyle/>
          <a:p>
            <a:pPr marL="0" marR="0">
              <a:lnSpc>
                <a:spcPts val="692"/>
              </a:lnSpc>
              <a:spcBef>
                <a:spcPts val="0"/>
              </a:spcBef>
              <a:spcAft>
                <a:spcPts val="0"/>
              </a:spcAft>
            </a:pPr>
            <a:r>
              <a:rPr sz="600" spc="11" dirty="0">
                <a:solidFill>
                  <a:srgbClr val="535557"/>
                </a:solidFill>
                <a:latin typeface="Arial"/>
                <a:cs typeface="Arial"/>
              </a:rPr>
              <a:t>Fundamentals</a:t>
            </a:r>
            <a:r>
              <a:rPr sz="600" dirty="0">
                <a:solidFill>
                  <a:srgbClr val="535557"/>
                </a:solidFill>
                <a:latin typeface="Arial"/>
                <a:cs typeface="Arial"/>
              </a:rPr>
              <a:t> </a:t>
            </a:r>
            <a:r>
              <a:rPr sz="600" spc="11" dirty="0">
                <a:solidFill>
                  <a:srgbClr val="535557"/>
                </a:solidFill>
                <a:latin typeface="Arial"/>
                <a:cs typeface="Arial"/>
              </a:rPr>
              <a:t>of</a:t>
            </a:r>
            <a:r>
              <a:rPr sz="600" dirty="0">
                <a:solidFill>
                  <a:srgbClr val="535557"/>
                </a:solidFill>
                <a:latin typeface="Arial"/>
                <a:cs typeface="Arial"/>
              </a:rPr>
              <a:t> operating </a:t>
            </a:r>
            <a:r>
              <a:rPr sz="600" spc="11" dirty="0">
                <a:solidFill>
                  <a:srgbClr val="535557"/>
                </a:solidFill>
                <a:latin typeface="Arial"/>
                <a:cs typeface="Arial"/>
              </a:rPr>
              <a:t>and</a:t>
            </a:r>
            <a:r>
              <a:rPr sz="600" dirty="0">
                <a:solidFill>
                  <a:srgbClr val="535557"/>
                </a:solidFill>
                <a:latin typeface="Arial"/>
                <a:cs typeface="Arial"/>
              </a:rPr>
              <a:t> parameterizing the topology </a:t>
            </a:r>
            <a:r>
              <a:rPr sz="600" spc="11" dirty="0">
                <a:solidFill>
                  <a:srgbClr val="535557"/>
                </a:solidFill>
                <a:latin typeface="Arial"/>
                <a:cs typeface="Arial"/>
              </a:rPr>
              <a:t>and</a:t>
            </a:r>
          </a:p>
          <a:p>
            <a:pPr marL="102532" marR="0">
              <a:lnSpc>
                <a:spcPts val="692"/>
              </a:lnSpc>
              <a:spcBef>
                <a:spcPts val="306"/>
              </a:spcBef>
              <a:spcAft>
                <a:spcPts val="0"/>
              </a:spcAft>
            </a:pPr>
            <a:r>
              <a:rPr sz="600" spc="10" dirty="0">
                <a:solidFill>
                  <a:srgbClr val="535557"/>
                </a:solidFill>
                <a:latin typeface="Arial"/>
                <a:cs typeface="Arial"/>
              </a:rPr>
              <a:t>network</a:t>
            </a:r>
            <a:r>
              <a:rPr sz="600" dirty="0">
                <a:solidFill>
                  <a:srgbClr val="535557"/>
                </a:solidFill>
                <a:latin typeface="Arial"/>
                <a:cs typeface="Arial"/>
              </a:rPr>
              <a:t> calculation in</a:t>
            </a:r>
            <a:r>
              <a:rPr sz="600" spc="12" dirty="0">
                <a:solidFill>
                  <a:srgbClr val="535557"/>
                </a:solidFill>
                <a:latin typeface="Arial"/>
                <a:cs typeface="Arial"/>
              </a:rPr>
              <a:t> </a:t>
            </a:r>
            <a:r>
              <a:rPr sz="600" dirty="0">
                <a:solidFill>
                  <a:srgbClr val="535557"/>
                </a:solidFill>
                <a:latin typeface="Arial"/>
                <a:cs typeface="Arial"/>
              </a:rPr>
              <a:t>HIGH-LEIT</a:t>
            </a:r>
          </a:p>
        </p:txBody>
      </p:sp>
      <p:sp>
        <p:nvSpPr>
          <p:cNvPr id="26" name="object 26"/>
          <p:cNvSpPr txBox="1"/>
          <p:nvPr/>
        </p:nvSpPr>
        <p:spPr>
          <a:xfrm>
            <a:off x="873819" y="3152000"/>
            <a:ext cx="2384217" cy="271062"/>
          </a:xfrm>
          <a:prstGeom prst="rect">
            <a:avLst/>
          </a:prstGeom>
        </p:spPr>
        <p:txBody>
          <a:bodyPr vert="horz" wrap="square" lIns="0" tIns="0" rIns="0" bIns="0" rtlCol="0">
            <a:spAutoFit/>
          </a:bodyPr>
          <a:lstStyle/>
          <a:p>
            <a:pPr marL="0" marR="0">
              <a:lnSpc>
                <a:spcPts val="692"/>
              </a:lnSpc>
              <a:spcBef>
                <a:spcPts val="0"/>
              </a:spcBef>
              <a:spcAft>
                <a:spcPts val="0"/>
              </a:spcAft>
            </a:pPr>
            <a:r>
              <a:rPr sz="600" dirty="0">
                <a:solidFill>
                  <a:srgbClr val="535557"/>
                </a:solidFill>
                <a:latin typeface="Arial"/>
                <a:cs typeface="Arial"/>
              </a:rPr>
              <a:t>•</a:t>
            </a:r>
            <a:r>
              <a:rPr sz="600" spc="13" dirty="0">
                <a:solidFill>
                  <a:srgbClr val="535557"/>
                </a:solidFill>
                <a:latin typeface="Arial"/>
                <a:cs typeface="Arial"/>
              </a:rPr>
              <a:t> </a:t>
            </a:r>
            <a:r>
              <a:rPr sz="600" dirty="0">
                <a:solidFill>
                  <a:srgbClr val="535557"/>
                </a:solidFill>
                <a:latin typeface="Arial"/>
                <a:cs typeface="Arial"/>
              </a:rPr>
              <a:t>Archiving, archive graphics </a:t>
            </a:r>
            <a:r>
              <a:rPr sz="600" spc="11" dirty="0">
                <a:solidFill>
                  <a:srgbClr val="535557"/>
                </a:solidFill>
                <a:latin typeface="Arial"/>
                <a:cs typeface="Arial"/>
              </a:rPr>
              <a:t>and</a:t>
            </a:r>
            <a:r>
              <a:rPr sz="600" dirty="0">
                <a:solidFill>
                  <a:srgbClr val="535557"/>
                </a:solidFill>
                <a:latin typeface="Arial"/>
                <a:cs typeface="Arial"/>
              </a:rPr>
              <a:t> logging •</a:t>
            </a:r>
            <a:r>
              <a:rPr sz="600" spc="13" dirty="0">
                <a:solidFill>
                  <a:srgbClr val="535557"/>
                </a:solidFill>
                <a:latin typeface="Arial"/>
                <a:cs typeface="Arial"/>
              </a:rPr>
              <a:t> </a:t>
            </a:r>
            <a:r>
              <a:rPr sz="600" dirty="0">
                <a:solidFill>
                  <a:srgbClr val="535557"/>
                </a:solidFill>
                <a:latin typeface="Arial"/>
                <a:cs typeface="Arial"/>
              </a:rPr>
              <a:t>Alarm</a:t>
            </a:r>
            <a:r>
              <a:rPr sz="600" spc="14" dirty="0">
                <a:solidFill>
                  <a:srgbClr val="535557"/>
                </a:solidFill>
                <a:latin typeface="Arial"/>
                <a:cs typeface="Arial"/>
              </a:rPr>
              <a:t> </a:t>
            </a:r>
            <a:r>
              <a:rPr sz="600" spc="11" dirty="0">
                <a:solidFill>
                  <a:srgbClr val="535557"/>
                </a:solidFill>
                <a:latin typeface="Arial"/>
                <a:cs typeface="Arial"/>
              </a:rPr>
              <a:t>and</a:t>
            </a:r>
            <a:r>
              <a:rPr sz="600" dirty="0">
                <a:solidFill>
                  <a:srgbClr val="535557"/>
                </a:solidFill>
                <a:latin typeface="Arial"/>
                <a:cs typeface="Arial"/>
              </a:rPr>
              <a:t> </a:t>
            </a:r>
            <a:r>
              <a:rPr sz="600" spc="11" dirty="0">
                <a:solidFill>
                  <a:srgbClr val="535557"/>
                </a:solidFill>
                <a:latin typeface="Arial"/>
                <a:cs typeface="Arial"/>
              </a:rPr>
              <a:t>event</a:t>
            </a:r>
            <a:r>
              <a:rPr sz="600" dirty="0">
                <a:solidFill>
                  <a:srgbClr val="535557"/>
                </a:solidFill>
                <a:latin typeface="Arial"/>
                <a:cs typeface="Arial"/>
              </a:rPr>
              <a:t> list •</a:t>
            </a:r>
          </a:p>
          <a:p>
            <a:pPr marL="0" marR="0">
              <a:lnSpc>
                <a:spcPts val="692"/>
              </a:lnSpc>
              <a:spcBef>
                <a:spcPts val="448"/>
              </a:spcBef>
              <a:spcAft>
                <a:spcPts val="0"/>
              </a:spcAft>
            </a:pPr>
            <a:r>
              <a:rPr sz="600" spc="11" dirty="0">
                <a:solidFill>
                  <a:srgbClr val="535557"/>
                </a:solidFill>
                <a:latin typeface="Arial"/>
                <a:cs typeface="Arial"/>
              </a:rPr>
              <a:t>Concept</a:t>
            </a:r>
            <a:r>
              <a:rPr sz="600" dirty="0">
                <a:solidFill>
                  <a:srgbClr val="535557"/>
                </a:solidFill>
                <a:latin typeface="Arial"/>
                <a:cs typeface="Arial"/>
              </a:rPr>
              <a:t> </a:t>
            </a:r>
            <a:r>
              <a:rPr sz="600" spc="11" dirty="0">
                <a:solidFill>
                  <a:srgbClr val="535557"/>
                </a:solidFill>
                <a:latin typeface="Arial"/>
                <a:cs typeface="Arial"/>
              </a:rPr>
              <a:t>and</a:t>
            </a:r>
            <a:r>
              <a:rPr sz="600" dirty="0">
                <a:solidFill>
                  <a:srgbClr val="535557"/>
                </a:solidFill>
                <a:latin typeface="Arial"/>
                <a:cs typeface="Arial"/>
              </a:rPr>
              <a:t> structure </a:t>
            </a:r>
            <a:r>
              <a:rPr sz="600" spc="11" dirty="0">
                <a:solidFill>
                  <a:srgbClr val="535557"/>
                </a:solidFill>
                <a:latin typeface="Arial"/>
                <a:cs typeface="Arial"/>
              </a:rPr>
              <a:t>of</a:t>
            </a:r>
            <a:r>
              <a:rPr sz="600" dirty="0">
                <a:solidFill>
                  <a:srgbClr val="535557"/>
                </a:solidFill>
                <a:latin typeface="Arial"/>
                <a:cs typeface="Arial"/>
              </a:rPr>
              <a:t> the</a:t>
            </a:r>
          </a:p>
        </p:txBody>
      </p:sp>
      <p:sp>
        <p:nvSpPr>
          <p:cNvPr id="27" name="object 27"/>
          <p:cNvSpPr txBox="1"/>
          <p:nvPr/>
        </p:nvSpPr>
        <p:spPr>
          <a:xfrm>
            <a:off x="4182319" y="3313926"/>
            <a:ext cx="2502432" cy="253011"/>
          </a:xfrm>
          <a:prstGeom prst="rect">
            <a:avLst/>
          </a:prstGeom>
        </p:spPr>
        <p:txBody>
          <a:bodyPr vert="horz" wrap="square" lIns="0" tIns="0" rIns="0" bIns="0" rtlCol="0">
            <a:spAutoFit/>
          </a:bodyPr>
          <a:lstStyle/>
          <a:p>
            <a:pPr marL="0" marR="0">
              <a:lnSpc>
                <a:spcPts val="692"/>
              </a:lnSpc>
              <a:spcBef>
                <a:spcPts val="0"/>
              </a:spcBef>
              <a:spcAft>
                <a:spcPts val="0"/>
              </a:spcAft>
            </a:pPr>
            <a:r>
              <a:rPr sz="600" spc="10" dirty="0">
                <a:solidFill>
                  <a:srgbClr val="535557"/>
                </a:solidFill>
                <a:latin typeface="Arial"/>
                <a:cs typeface="Arial"/>
              </a:rPr>
              <a:t>graphical</a:t>
            </a:r>
            <a:r>
              <a:rPr sz="600" dirty="0">
                <a:solidFill>
                  <a:srgbClr val="535557"/>
                </a:solidFill>
                <a:latin typeface="Arial"/>
                <a:cs typeface="Arial"/>
              </a:rPr>
              <a:t> plant </a:t>
            </a:r>
            <a:r>
              <a:rPr sz="600" spc="10" dirty="0">
                <a:solidFill>
                  <a:srgbClr val="535557"/>
                </a:solidFill>
                <a:latin typeface="Arial"/>
                <a:cs typeface="Arial"/>
              </a:rPr>
              <a:t>diagrams</a:t>
            </a:r>
            <a:r>
              <a:rPr sz="600" dirty="0">
                <a:solidFill>
                  <a:srgbClr val="535557"/>
                </a:solidFill>
                <a:latin typeface="Arial"/>
                <a:cs typeface="Arial"/>
              </a:rPr>
              <a:t> for the electricity/gas/water/district heating</a:t>
            </a:r>
          </a:p>
          <a:p>
            <a:pPr marL="102532" marR="0">
              <a:lnSpc>
                <a:spcPts val="692"/>
              </a:lnSpc>
              <a:spcBef>
                <a:spcPts val="306"/>
              </a:spcBef>
              <a:spcAft>
                <a:spcPts val="0"/>
              </a:spcAft>
            </a:pPr>
            <a:r>
              <a:rPr sz="600" dirty="0">
                <a:solidFill>
                  <a:srgbClr val="535557"/>
                </a:solidFill>
                <a:latin typeface="Arial"/>
                <a:cs typeface="Arial"/>
              </a:rPr>
              <a:t>sectors</a:t>
            </a:r>
          </a:p>
        </p:txBody>
      </p:sp>
      <p:sp>
        <p:nvSpPr>
          <p:cNvPr id="28" name="object 28"/>
          <p:cNvSpPr txBox="1"/>
          <p:nvPr/>
        </p:nvSpPr>
        <p:spPr>
          <a:xfrm>
            <a:off x="7597576" y="3317464"/>
            <a:ext cx="785370" cy="126082"/>
          </a:xfrm>
          <a:prstGeom prst="rect">
            <a:avLst/>
          </a:prstGeom>
        </p:spPr>
        <p:txBody>
          <a:bodyPr vert="horz" wrap="square" lIns="0" tIns="0" rIns="0" bIns="0" rtlCol="0">
            <a:spAutoFit/>
          </a:bodyPr>
          <a:lstStyle/>
          <a:p>
            <a:pPr marL="0" marR="0">
              <a:lnSpc>
                <a:spcPts val="692"/>
              </a:lnSpc>
              <a:spcBef>
                <a:spcPts val="0"/>
              </a:spcBef>
              <a:spcAft>
                <a:spcPts val="0"/>
              </a:spcAft>
            </a:pPr>
            <a:r>
              <a:rPr sz="600" spc="10" dirty="0">
                <a:solidFill>
                  <a:srgbClr val="535557"/>
                </a:solidFill>
                <a:latin typeface="Arial"/>
                <a:cs typeface="Arial"/>
              </a:rPr>
              <a:t>Engineering</a:t>
            </a:r>
            <a:r>
              <a:rPr sz="600" dirty="0">
                <a:solidFill>
                  <a:srgbClr val="535557"/>
                </a:solidFill>
                <a:latin typeface="Arial"/>
                <a:cs typeface="Arial"/>
              </a:rPr>
              <a:t> Suite •</a:t>
            </a:r>
          </a:p>
        </p:txBody>
      </p:sp>
      <p:sp>
        <p:nvSpPr>
          <p:cNvPr id="29" name="object 29"/>
          <p:cNvSpPr txBox="1"/>
          <p:nvPr/>
        </p:nvSpPr>
        <p:spPr>
          <a:xfrm>
            <a:off x="873819" y="3441959"/>
            <a:ext cx="582493" cy="126082"/>
          </a:xfrm>
          <a:prstGeom prst="rect">
            <a:avLst/>
          </a:prstGeom>
        </p:spPr>
        <p:txBody>
          <a:bodyPr vert="horz" wrap="square" lIns="0" tIns="0" rIns="0" bIns="0" rtlCol="0">
            <a:spAutoFit/>
          </a:bodyPr>
          <a:lstStyle/>
          <a:p>
            <a:pPr marL="0" marR="0">
              <a:lnSpc>
                <a:spcPts val="692"/>
              </a:lnSpc>
              <a:spcBef>
                <a:spcPts val="0"/>
              </a:spcBef>
              <a:spcAft>
                <a:spcPts val="0"/>
              </a:spcAft>
            </a:pPr>
            <a:r>
              <a:rPr sz="600" dirty="0">
                <a:solidFill>
                  <a:srgbClr val="535557"/>
                </a:solidFill>
                <a:latin typeface="Arial"/>
                <a:cs typeface="Arial"/>
              </a:rPr>
              <a:t>alarm</a:t>
            </a:r>
            <a:r>
              <a:rPr sz="600" spc="14" dirty="0">
                <a:solidFill>
                  <a:srgbClr val="535557"/>
                </a:solidFill>
                <a:latin typeface="Arial"/>
                <a:cs typeface="Arial"/>
              </a:rPr>
              <a:t> </a:t>
            </a:r>
            <a:r>
              <a:rPr sz="600" dirty="0">
                <a:solidFill>
                  <a:srgbClr val="535557"/>
                </a:solidFill>
                <a:latin typeface="Arial"/>
                <a:cs typeface="Arial"/>
              </a:rPr>
              <a:t>system</a:t>
            </a:r>
          </a:p>
        </p:txBody>
      </p:sp>
      <p:sp>
        <p:nvSpPr>
          <p:cNvPr id="30" name="object 30"/>
          <p:cNvSpPr txBox="1"/>
          <p:nvPr/>
        </p:nvSpPr>
        <p:spPr>
          <a:xfrm>
            <a:off x="7490818" y="3462444"/>
            <a:ext cx="1631793" cy="253010"/>
          </a:xfrm>
          <a:prstGeom prst="rect">
            <a:avLst/>
          </a:prstGeom>
        </p:spPr>
        <p:txBody>
          <a:bodyPr vert="horz" wrap="square" lIns="0" tIns="0" rIns="0" bIns="0" rtlCol="0">
            <a:spAutoFit/>
          </a:bodyPr>
          <a:lstStyle/>
          <a:p>
            <a:pPr marL="0" marR="0">
              <a:lnSpc>
                <a:spcPts val="692"/>
              </a:lnSpc>
              <a:spcBef>
                <a:spcPts val="0"/>
              </a:spcBef>
              <a:spcAft>
                <a:spcPts val="0"/>
              </a:spcAft>
            </a:pPr>
            <a:r>
              <a:rPr sz="600" spc="10" dirty="0">
                <a:solidFill>
                  <a:srgbClr val="535557"/>
                </a:solidFill>
                <a:latin typeface="Arial"/>
                <a:cs typeface="Arial"/>
              </a:rPr>
              <a:t>Generation</a:t>
            </a:r>
            <a:r>
              <a:rPr sz="600" dirty="0">
                <a:solidFill>
                  <a:srgbClr val="535557"/>
                </a:solidFill>
                <a:latin typeface="Arial"/>
                <a:cs typeface="Arial"/>
              </a:rPr>
              <a:t> </a:t>
            </a:r>
            <a:r>
              <a:rPr sz="600" spc="11" dirty="0">
                <a:solidFill>
                  <a:srgbClr val="535557"/>
                </a:solidFill>
                <a:latin typeface="Arial"/>
                <a:cs typeface="Arial"/>
              </a:rPr>
              <a:t>of</a:t>
            </a:r>
            <a:r>
              <a:rPr sz="600" dirty="0">
                <a:solidFill>
                  <a:srgbClr val="535557"/>
                </a:solidFill>
                <a:latin typeface="Arial"/>
                <a:cs typeface="Arial"/>
              </a:rPr>
              <a:t> plant </a:t>
            </a:r>
            <a:r>
              <a:rPr sz="600" spc="10" dirty="0">
                <a:solidFill>
                  <a:srgbClr val="535557"/>
                </a:solidFill>
                <a:latin typeface="Arial"/>
                <a:cs typeface="Arial"/>
              </a:rPr>
              <a:t>diagrams</a:t>
            </a:r>
            <a:r>
              <a:rPr sz="600" dirty="0">
                <a:solidFill>
                  <a:srgbClr val="535557"/>
                </a:solidFill>
                <a:latin typeface="Arial"/>
                <a:cs typeface="Arial"/>
              </a:rPr>
              <a:t> for electricity</a:t>
            </a:r>
          </a:p>
          <a:p>
            <a:pPr marL="102532" marR="0">
              <a:lnSpc>
                <a:spcPts val="692"/>
              </a:lnSpc>
              <a:spcBef>
                <a:spcPts val="306"/>
              </a:spcBef>
              <a:spcAft>
                <a:spcPts val="0"/>
              </a:spcAft>
            </a:pPr>
            <a:r>
              <a:rPr sz="600" dirty="0">
                <a:solidFill>
                  <a:srgbClr val="535557"/>
                </a:solidFill>
                <a:latin typeface="Arial"/>
                <a:cs typeface="Arial"/>
              </a:rPr>
              <a:t>distribution</a:t>
            </a:r>
          </a:p>
        </p:txBody>
      </p:sp>
      <p:sp>
        <p:nvSpPr>
          <p:cNvPr id="31" name="object 31"/>
          <p:cNvSpPr txBox="1"/>
          <p:nvPr/>
        </p:nvSpPr>
        <p:spPr>
          <a:xfrm>
            <a:off x="4182319" y="3585833"/>
            <a:ext cx="1309308" cy="253011"/>
          </a:xfrm>
          <a:prstGeom prst="rect">
            <a:avLst/>
          </a:prstGeom>
        </p:spPr>
        <p:txBody>
          <a:bodyPr vert="horz" wrap="square" lIns="0" tIns="0" rIns="0" bIns="0" rtlCol="0">
            <a:spAutoFit/>
          </a:bodyPr>
          <a:lstStyle/>
          <a:p>
            <a:pPr marL="0" marR="0">
              <a:lnSpc>
                <a:spcPts val="692"/>
              </a:lnSpc>
              <a:spcBef>
                <a:spcPts val="0"/>
              </a:spcBef>
              <a:spcAft>
                <a:spcPts val="0"/>
              </a:spcAft>
            </a:pPr>
            <a:r>
              <a:rPr sz="600" dirty="0">
                <a:solidFill>
                  <a:srgbClr val="535557"/>
                </a:solidFill>
                <a:latin typeface="Arial"/>
                <a:cs typeface="Arial"/>
              </a:rPr>
              <a:t>•</a:t>
            </a:r>
            <a:r>
              <a:rPr sz="600" spc="13" dirty="0">
                <a:solidFill>
                  <a:srgbClr val="535557"/>
                </a:solidFill>
                <a:latin typeface="Arial"/>
                <a:cs typeface="Arial"/>
              </a:rPr>
              <a:t> </a:t>
            </a:r>
            <a:r>
              <a:rPr sz="600" dirty="0">
                <a:solidFill>
                  <a:srgbClr val="535557"/>
                </a:solidFill>
                <a:latin typeface="Arial"/>
                <a:cs typeface="Arial"/>
              </a:rPr>
              <a:t>Creating </a:t>
            </a:r>
            <a:r>
              <a:rPr sz="600" spc="11" dirty="0">
                <a:solidFill>
                  <a:srgbClr val="535557"/>
                </a:solidFill>
                <a:latin typeface="Arial"/>
                <a:cs typeface="Arial"/>
              </a:rPr>
              <a:t>and</a:t>
            </a:r>
            <a:r>
              <a:rPr sz="600" dirty="0">
                <a:solidFill>
                  <a:srgbClr val="535557"/>
                </a:solidFill>
                <a:latin typeface="Arial"/>
                <a:cs typeface="Arial"/>
              </a:rPr>
              <a:t> using </a:t>
            </a:r>
            <a:r>
              <a:rPr sz="600" spc="10" dirty="0">
                <a:solidFill>
                  <a:srgbClr val="535557"/>
                </a:solidFill>
                <a:latin typeface="Arial"/>
                <a:cs typeface="Arial"/>
              </a:rPr>
              <a:t>templates</a:t>
            </a:r>
            <a:r>
              <a:rPr sz="600" dirty="0">
                <a:solidFill>
                  <a:srgbClr val="535557"/>
                </a:solidFill>
                <a:latin typeface="Arial"/>
                <a:cs typeface="Arial"/>
              </a:rPr>
              <a:t> in</a:t>
            </a:r>
          </a:p>
          <a:p>
            <a:pPr marL="102647" marR="0">
              <a:lnSpc>
                <a:spcPts val="692"/>
              </a:lnSpc>
              <a:spcBef>
                <a:spcPts val="306"/>
              </a:spcBef>
              <a:spcAft>
                <a:spcPts val="0"/>
              </a:spcAft>
            </a:pPr>
            <a:r>
              <a:rPr sz="600" spc="10" dirty="0">
                <a:solidFill>
                  <a:srgbClr val="535557"/>
                </a:solidFill>
                <a:latin typeface="Arial"/>
                <a:cs typeface="Arial"/>
              </a:rPr>
              <a:t>Object</a:t>
            </a:r>
            <a:r>
              <a:rPr sz="600" dirty="0">
                <a:solidFill>
                  <a:srgbClr val="535557"/>
                </a:solidFill>
                <a:latin typeface="Arial"/>
                <a:cs typeface="Arial"/>
              </a:rPr>
              <a:t> engineering •</a:t>
            </a:r>
          </a:p>
        </p:txBody>
      </p:sp>
      <p:sp>
        <p:nvSpPr>
          <p:cNvPr id="32" name="object 32"/>
          <p:cNvSpPr txBox="1"/>
          <p:nvPr/>
        </p:nvSpPr>
        <p:spPr>
          <a:xfrm>
            <a:off x="863924" y="3732693"/>
            <a:ext cx="628007" cy="123475"/>
          </a:xfrm>
          <a:prstGeom prst="rect">
            <a:avLst/>
          </a:prstGeom>
        </p:spPr>
        <p:txBody>
          <a:bodyPr vert="horz" wrap="square" lIns="0" tIns="0" rIns="0" bIns="0" rtlCol="0">
            <a:spAutoFit/>
          </a:bodyPr>
          <a:lstStyle/>
          <a:p>
            <a:pPr marL="0" marR="0">
              <a:lnSpc>
                <a:spcPts val="672"/>
              </a:lnSpc>
              <a:spcBef>
                <a:spcPts val="0"/>
              </a:spcBef>
              <a:spcAft>
                <a:spcPts val="0"/>
              </a:spcAft>
            </a:pPr>
            <a:r>
              <a:rPr sz="600" b="1" dirty="0">
                <a:solidFill>
                  <a:srgbClr val="535557"/>
                </a:solidFill>
                <a:latin typeface="Arial"/>
                <a:cs typeface="Arial"/>
              </a:rPr>
              <a:t>Appointments</a:t>
            </a:r>
          </a:p>
        </p:txBody>
      </p:sp>
      <p:sp>
        <p:nvSpPr>
          <p:cNvPr id="33" name="object 33"/>
          <p:cNvSpPr txBox="1"/>
          <p:nvPr/>
        </p:nvSpPr>
        <p:spPr>
          <a:xfrm>
            <a:off x="7490818" y="3734352"/>
            <a:ext cx="2461318" cy="416041"/>
          </a:xfrm>
          <a:prstGeom prst="rect">
            <a:avLst/>
          </a:prstGeom>
        </p:spPr>
        <p:txBody>
          <a:bodyPr vert="horz" wrap="square" lIns="0" tIns="0" rIns="0" bIns="0" rtlCol="0">
            <a:spAutoFit/>
          </a:bodyPr>
          <a:lstStyle/>
          <a:p>
            <a:pPr marL="0" marR="0">
              <a:lnSpc>
                <a:spcPts val="692"/>
              </a:lnSpc>
              <a:spcBef>
                <a:spcPts val="0"/>
              </a:spcBef>
              <a:spcAft>
                <a:spcPts val="0"/>
              </a:spcAft>
            </a:pPr>
            <a:r>
              <a:rPr sz="600" dirty="0">
                <a:solidFill>
                  <a:srgbClr val="535557"/>
                </a:solidFill>
                <a:latin typeface="Arial"/>
                <a:cs typeface="Arial"/>
              </a:rPr>
              <a:t>•</a:t>
            </a:r>
            <a:r>
              <a:rPr sz="600" spc="13" dirty="0">
                <a:solidFill>
                  <a:srgbClr val="535557"/>
                </a:solidFill>
                <a:latin typeface="Arial"/>
                <a:cs typeface="Arial"/>
              </a:rPr>
              <a:t> </a:t>
            </a:r>
            <a:r>
              <a:rPr sz="600" dirty="0">
                <a:solidFill>
                  <a:srgbClr val="535557"/>
                </a:solidFill>
                <a:latin typeface="Arial"/>
                <a:cs typeface="Arial"/>
              </a:rPr>
              <a:t>Parameterization </a:t>
            </a:r>
            <a:r>
              <a:rPr sz="600" spc="11" dirty="0">
                <a:solidFill>
                  <a:srgbClr val="535557"/>
                </a:solidFill>
                <a:latin typeface="Arial"/>
                <a:cs typeface="Arial"/>
              </a:rPr>
              <a:t>of</a:t>
            </a:r>
            <a:r>
              <a:rPr sz="600" dirty="0">
                <a:solidFill>
                  <a:srgbClr val="535557"/>
                </a:solidFill>
                <a:latin typeface="Arial"/>
                <a:cs typeface="Arial"/>
              </a:rPr>
              <a:t> earth fault </a:t>
            </a:r>
            <a:r>
              <a:rPr sz="600" spc="11" dirty="0">
                <a:solidFill>
                  <a:srgbClr val="535557"/>
                </a:solidFill>
                <a:latin typeface="Arial"/>
                <a:cs typeface="Arial"/>
              </a:rPr>
              <a:t>and</a:t>
            </a:r>
            <a:r>
              <a:rPr sz="600" dirty="0">
                <a:solidFill>
                  <a:srgbClr val="535557"/>
                </a:solidFill>
                <a:latin typeface="Arial"/>
                <a:cs typeface="Arial"/>
              </a:rPr>
              <a:t> </a:t>
            </a:r>
            <a:r>
              <a:rPr sz="600" spc="10" dirty="0">
                <a:solidFill>
                  <a:srgbClr val="535557"/>
                </a:solidFill>
                <a:latin typeface="Arial"/>
                <a:cs typeface="Arial"/>
              </a:rPr>
              <a:t>short</a:t>
            </a:r>
            <a:r>
              <a:rPr sz="600" dirty="0">
                <a:solidFill>
                  <a:srgbClr val="535557"/>
                </a:solidFill>
                <a:latin typeface="Arial"/>
                <a:cs typeface="Arial"/>
              </a:rPr>
              <a:t> circuit detection •</a:t>
            </a:r>
          </a:p>
          <a:p>
            <a:pPr marL="0" marR="0">
              <a:lnSpc>
                <a:spcPts val="692"/>
              </a:lnSpc>
              <a:spcBef>
                <a:spcPts val="448"/>
              </a:spcBef>
              <a:spcAft>
                <a:spcPts val="0"/>
              </a:spcAft>
            </a:pPr>
            <a:r>
              <a:rPr sz="600" spc="10" dirty="0">
                <a:solidFill>
                  <a:srgbClr val="535557"/>
                </a:solidFill>
                <a:latin typeface="Arial"/>
                <a:cs typeface="Arial"/>
              </a:rPr>
              <a:t>Standardized</a:t>
            </a:r>
            <a:r>
              <a:rPr sz="600" dirty="0">
                <a:solidFill>
                  <a:srgbClr val="535557"/>
                </a:solidFill>
                <a:latin typeface="Arial"/>
                <a:cs typeface="Arial"/>
              </a:rPr>
              <a:t> switching </a:t>
            </a:r>
            <a:r>
              <a:rPr sz="600" spc="11" dirty="0">
                <a:solidFill>
                  <a:srgbClr val="535557"/>
                </a:solidFill>
                <a:latin typeface="Arial"/>
                <a:cs typeface="Arial"/>
              </a:rPr>
              <a:t>sequences,</a:t>
            </a:r>
            <a:r>
              <a:rPr sz="600" dirty="0">
                <a:solidFill>
                  <a:srgbClr val="535557"/>
                </a:solidFill>
                <a:latin typeface="Arial"/>
                <a:cs typeface="Arial"/>
              </a:rPr>
              <a:t> color-coding</a:t>
            </a:r>
            <a:r>
              <a:rPr sz="600" spc="10" dirty="0">
                <a:solidFill>
                  <a:srgbClr val="535557"/>
                </a:solidFill>
                <a:latin typeface="Arial"/>
                <a:cs typeface="Arial"/>
              </a:rPr>
              <a:t> </a:t>
            </a:r>
            <a:r>
              <a:rPr sz="600" dirty="0">
                <a:solidFill>
                  <a:srgbClr val="535557"/>
                </a:solidFill>
                <a:latin typeface="Arial"/>
                <a:cs typeface="Arial"/>
              </a:rPr>
              <a:t>variants, tracing •</a:t>
            </a:r>
          </a:p>
          <a:p>
            <a:pPr marL="0" marR="0">
              <a:lnSpc>
                <a:spcPts val="692"/>
              </a:lnSpc>
              <a:spcBef>
                <a:spcPts val="498"/>
              </a:spcBef>
              <a:spcAft>
                <a:spcPts val="0"/>
              </a:spcAft>
            </a:pPr>
            <a:r>
              <a:rPr sz="600" spc="11" dirty="0">
                <a:solidFill>
                  <a:srgbClr val="535557"/>
                </a:solidFill>
                <a:latin typeface="Arial"/>
                <a:cs typeface="Arial"/>
              </a:rPr>
              <a:t>Fundamentals</a:t>
            </a:r>
            <a:r>
              <a:rPr sz="600" dirty="0">
                <a:solidFill>
                  <a:srgbClr val="535557"/>
                </a:solidFill>
                <a:latin typeface="Arial"/>
                <a:cs typeface="Arial"/>
              </a:rPr>
              <a:t> </a:t>
            </a:r>
            <a:r>
              <a:rPr sz="600" spc="11" dirty="0">
                <a:solidFill>
                  <a:srgbClr val="535557"/>
                </a:solidFill>
                <a:latin typeface="Arial"/>
                <a:cs typeface="Arial"/>
              </a:rPr>
              <a:t>and</a:t>
            </a:r>
            <a:r>
              <a:rPr sz="600" dirty="0">
                <a:solidFill>
                  <a:srgbClr val="535557"/>
                </a:solidFill>
                <a:latin typeface="Arial"/>
                <a:cs typeface="Arial"/>
              </a:rPr>
              <a:t> </a:t>
            </a:r>
            <a:r>
              <a:rPr sz="600" spc="10" dirty="0">
                <a:solidFill>
                  <a:srgbClr val="535557"/>
                </a:solidFill>
                <a:latin typeface="Arial"/>
                <a:cs typeface="Arial"/>
              </a:rPr>
              <a:t>updates</a:t>
            </a:r>
            <a:r>
              <a:rPr sz="600" dirty="0">
                <a:solidFill>
                  <a:srgbClr val="535557"/>
                </a:solidFill>
                <a:latin typeface="Arial"/>
                <a:cs typeface="Arial"/>
              </a:rPr>
              <a:t> </a:t>
            </a:r>
            <a:r>
              <a:rPr sz="600" spc="11" dirty="0">
                <a:solidFill>
                  <a:srgbClr val="535557"/>
                </a:solidFill>
                <a:latin typeface="Arial"/>
                <a:cs typeface="Arial"/>
              </a:rPr>
              <a:t>of</a:t>
            </a:r>
            <a:r>
              <a:rPr sz="600" dirty="0">
                <a:solidFill>
                  <a:srgbClr val="535557"/>
                </a:solidFill>
                <a:latin typeface="Arial"/>
                <a:cs typeface="Arial"/>
              </a:rPr>
              <a:t> load flow</a:t>
            </a:r>
            <a:r>
              <a:rPr sz="600" spc="13" dirty="0">
                <a:solidFill>
                  <a:srgbClr val="535557"/>
                </a:solidFill>
                <a:latin typeface="Arial"/>
                <a:cs typeface="Arial"/>
              </a:rPr>
              <a:t> </a:t>
            </a:r>
            <a:r>
              <a:rPr sz="600" dirty="0">
                <a:solidFill>
                  <a:srgbClr val="535557"/>
                </a:solidFill>
                <a:latin typeface="Arial"/>
                <a:cs typeface="Arial"/>
              </a:rPr>
              <a:t>calculation</a:t>
            </a:r>
          </a:p>
        </p:txBody>
      </p:sp>
      <p:sp>
        <p:nvSpPr>
          <p:cNvPr id="36" name="object 36"/>
          <p:cNvSpPr txBox="1"/>
          <p:nvPr/>
        </p:nvSpPr>
        <p:spPr>
          <a:xfrm>
            <a:off x="4182319" y="3857742"/>
            <a:ext cx="1107468" cy="253011"/>
          </a:xfrm>
          <a:prstGeom prst="rect">
            <a:avLst/>
          </a:prstGeom>
        </p:spPr>
        <p:txBody>
          <a:bodyPr vert="horz" wrap="square" lIns="0" tIns="0" rIns="0" bIns="0" rtlCol="0">
            <a:spAutoFit/>
          </a:bodyPr>
          <a:lstStyle/>
          <a:p>
            <a:pPr marL="0" marR="0">
              <a:lnSpc>
                <a:spcPts val="692"/>
              </a:lnSpc>
              <a:spcBef>
                <a:spcPts val="0"/>
              </a:spcBef>
              <a:spcAft>
                <a:spcPts val="0"/>
              </a:spcAft>
            </a:pPr>
            <a:r>
              <a:rPr sz="600" dirty="0">
                <a:solidFill>
                  <a:srgbClr val="535557"/>
                </a:solidFill>
                <a:latin typeface="Arial"/>
                <a:cs typeface="Arial"/>
              </a:rPr>
              <a:t>Creating </a:t>
            </a:r>
            <a:r>
              <a:rPr sz="600" spc="10" dirty="0">
                <a:solidFill>
                  <a:srgbClr val="535557"/>
                </a:solidFill>
                <a:latin typeface="Arial"/>
                <a:cs typeface="Arial"/>
              </a:rPr>
              <a:t>types,</a:t>
            </a:r>
            <a:r>
              <a:rPr sz="600" dirty="0">
                <a:solidFill>
                  <a:srgbClr val="535557"/>
                </a:solidFill>
                <a:latin typeface="Arial"/>
                <a:cs typeface="Arial"/>
              </a:rPr>
              <a:t> presets </a:t>
            </a:r>
            <a:r>
              <a:rPr sz="600" spc="11" dirty="0">
                <a:solidFill>
                  <a:srgbClr val="535557"/>
                </a:solidFill>
                <a:latin typeface="Arial"/>
                <a:cs typeface="Arial"/>
              </a:rPr>
              <a:t>and</a:t>
            </a:r>
          </a:p>
          <a:p>
            <a:pPr marL="99107" marR="0">
              <a:lnSpc>
                <a:spcPts val="692"/>
              </a:lnSpc>
              <a:spcBef>
                <a:spcPts val="306"/>
              </a:spcBef>
              <a:spcAft>
                <a:spcPts val="0"/>
              </a:spcAft>
            </a:pPr>
            <a:r>
              <a:rPr sz="600" dirty="0">
                <a:solidFill>
                  <a:srgbClr val="535557"/>
                </a:solidFill>
                <a:latin typeface="Arial"/>
                <a:cs typeface="Arial"/>
              </a:rPr>
              <a:t>Visualization types •</a:t>
            </a:r>
          </a:p>
        </p:txBody>
      </p:sp>
      <p:sp>
        <p:nvSpPr>
          <p:cNvPr id="37" name="object 37"/>
          <p:cNvSpPr txBox="1"/>
          <p:nvPr/>
        </p:nvSpPr>
        <p:spPr>
          <a:xfrm>
            <a:off x="4182319" y="4129649"/>
            <a:ext cx="2394696" cy="271063"/>
          </a:xfrm>
          <a:prstGeom prst="rect">
            <a:avLst/>
          </a:prstGeom>
        </p:spPr>
        <p:txBody>
          <a:bodyPr vert="horz" wrap="square" lIns="0" tIns="0" rIns="0" bIns="0" rtlCol="0">
            <a:spAutoFit/>
          </a:bodyPr>
          <a:lstStyle/>
          <a:p>
            <a:pPr marL="0" marR="0">
              <a:lnSpc>
                <a:spcPts val="692"/>
              </a:lnSpc>
              <a:spcBef>
                <a:spcPts val="0"/>
              </a:spcBef>
              <a:spcAft>
                <a:spcPts val="0"/>
              </a:spcAft>
            </a:pPr>
            <a:r>
              <a:rPr sz="600" dirty="0">
                <a:solidFill>
                  <a:srgbClr val="535557"/>
                </a:solidFill>
                <a:latin typeface="Arial"/>
                <a:cs typeface="Arial"/>
              </a:rPr>
              <a:t>Activating engineering data in</a:t>
            </a:r>
            <a:r>
              <a:rPr sz="600" spc="12" dirty="0">
                <a:solidFill>
                  <a:srgbClr val="535557"/>
                </a:solidFill>
                <a:latin typeface="Arial"/>
                <a:cs typeface="Arial"/>
              </a:rPr>
              <a:t> </a:t>
            </a:r>
            <a:r>
              <a:rPr sz="600" dirty="0">
                <a:solidFill>
                  <a:srgbClr val="535557"/>
                </a:solidFill>
                <a:latin typeface="Arial"/>
                <a:cs typeface="Arial"/>
              </a:rPr>
              <a:t>the runtime system</a:t>
            </a:r>
            <a:r>
              <a:rPr sz="600" spc="13" dirty="0">
                <a:solidFill>
                  <a:srgbClr val="535557"/>
                </a:solidFill>
                <a:latin typeface="Arial"/>
                <a:cs typeface="Arial"/>
              </a:rPr>
              <a:t> </a:t>
            </a:r>
            <a:r>
              <a:rPr sz="600" dirty="0">
                <a:solidFill>
                  <a:srgbClr val="535557"/>
                </a:solidFill>
                <a:latin typeface="Arial"/>
                <a:cs typeface="Arial"/>
              </a:rPr>
              <a:t>•</a:t>
            </a:r>
            <a:r>
              <a:rPr sz="600" spc="13" dirty="0">
                <a:solidFill>
                  <a:srgbClr val="535557"/>
                </a:solidFill>
                <a:latin typeface="Arial"/>
                <a:cs typeface="Arial"/>
              </a:rPr>
              <a:t> </a:t>
            </a:r>
            <a:r>
              <a:rPr sz="600" spc="10" dirty="0">
                <a:solidFill>
                  <a:srgbClr val="535557"/>
                </a:solidFill>
                <a:latin typeface="Arial"/>
                <a:cs typeface="Arial"/>
              </a:rPr>
              <a:t>Working</a:t>
            </a:r>
            <a:r>
              <a:rPr sz="600" dirty="0">
                <a:solidFill>
                  <a:srgbClr val="535557"/>
                </a:solidFill>
                <a:latin typeface="Arial"/>
                <a:cs typeface="Arial"/>
              </a:rPr>
              <a:t> with</a:t>
            </a:r>
          </a:p>
          <a:p>
            <a:pPr marL="0" marR="0">
              <a:lnSpc>
                <a:spcPts val="692"/>
              </a:lnSpc>
              <a:spcBef>
                <a:spcPts val="448"/>
              </a:spcBef>
              <a:spcAft>
                <a:spcPts val="0"/>
              </a:spcAft>
            </a:pPr>
            <a:r>
              <a:rPr sz="600" spc="10" dirty="0">
                <a:solidFill>
                  <a:srgbClr val="535557"/>
                </a:solidFill>
                <a:latin typeface="Arial"/>
                <a:cs typeface="Arial"/>
              </a:rPr>
              <a:t>process</a:t>
            </a:r>
            <a:r>
              <a:rPr sz="600" dirty="0">
                <a:solidFill>
                  <a:srgbClr val="535557"/>
                </a:solidFill>
                <a:latin typeface="Arial"/>
                <a:cs typeface="Arial"/>
              </a:rPr>
              <a:t> visualization </a:t>
            </a:r>
            <a:r>
              <a:rPr sz="600" spc="10" dirty="0">
                <a:solidFill>
                  <a:srgbClr val="535557"/>
                </a:solidFill>
                <a:latin typeface="Arial"/>
                <a:cs typeface="Arial"/>
              </a:rPr>
              <a:t>elements</a:t>
            </a:r>
          </a:p>
        </p:txBody>
      </p:sp>
      <p:sp>
        <p:nvSpPr>
          <p:cNvPr id="38" name="object 38"/>
          <p:cNvSpPr txBox="1"/>
          <p:nvPr/>
        </p:nvSpPr>
        <p:spPr>
          <a:xfrm>
            <a:off x="868110" y="4186253"/>
            <a:ext cx="250005" cy="126082"/>
          </a:xfrm>
          <a:prstGeom prst="rect">
            <a:avLst/>
          </a:prstGeom>
        </p:spPr>
        <p:txBody>
          <a:bodyPr vert="horz" wrap="square" lIns="0" tIns="0" rIns="0" bIns="0" rtlCol="0">
            <a:spAutoFit/>
          </a:bodyPr>
          <a:lstStyle/>
          <a:p>
            <a:pPr marL="0" marR="0">
              <a:lnSpc>
                <a:spcPts val="692"/>
              </a:lnSpc>
              <a:spcBef>
                <a:spcPts val="0"/>
              </a:spcBef>
              <a:spcAft>
                <a:spcPts val="0"/>
              </a:spcAft>
            </a:pPr>
            <a:r>
              <a:rPr sz="600" b="1" spc="12" dirty="0">
                <a:solidFill>
                  <a:srgbClr val="535557"/>
                </a:solidFill>
                <a:latin typeface="Arial"/>
                <a:cs typeface="Arial"/>
              </a:rPr>
              <a:t>Fee</a:t>
            </a:r>
          </a:p>
        </p:txBody>
      </p:sp>
      <p:sp>
        <p:nvSpPr>
          <p:cNvPr id="39" name="object 39"/>
          <p:cNvSpPr txBox="1"/>
          <p:nvPr/>
        </p:nvSpPr>
        <p:spPr>
          <a:xfrm>
            <a:off x="7480921" y="4316307"/>
            <a:ext cx="534918" cy="118191"/>
          </a:xfrm>
          <a:prstGeom prst="rect">
            <a:avLst/>
          </a:prstGeom>
        </p:spPr>
        <p:txBody>
          <a:bodyPr vert="horz" wrap="square" lIns="0" tIns="0" rIns="0" bIns="0" rtlCol="0">
            <a:spAutoFit/>
          </a:bodyPr>
          <a:lstStyle/>
          <a:p>
            <a:pPr marL="0" marR="0">
              <a:lnSpc>
                <a:spcPts val="630"/>
              </a:lnSpc>
              <a:spcBef>
                <a:spcPts val="0"/>
              </a:spcBef>
              <a:spcAft>
                <a:spcPts val="0"/>
              </a:spcAft>
            </a:pPr>
            <a:r>
              <a:rPr sz="550" b="1" dirty="0">
                <a:solidFill>
                  <a:srgbClr val="535557"/>
                </a:solidFill>
                <a:latin typeface="Arial"/>
                <a:cs typeface="Arial"/>
              </a:rPr>
              <a:t>appointment</a:t>
            </a:r>
          </a:p>
        </p:txBody>
      </p:sp>
      <p:sp>
        <p:nvSpPr>
          <p:cNvPr id="40" name="object 40"/>
          <p:cNvSpPr txBox="1"/>
          <p:nvPr/>
        </p:nvSpPr>
        <p:spPr>
          <a:xfrm>
            <a:off x="869480" y="4345899"/>
            <a:ext cx="1290565" cy="179536"/>
          </a:xfrm>
          <a:prstGeom prst="rect">
            <a:avLst/>
          </a:prstGeom>
        </p:spPr>
        <p:txBody>
          <a:bodyPr vert="horz" wrap="square" lIns="0" tIns="0" rIns="0" bIns="0" rtlCol="0">
            <a:spAutoFit/>
          </a:bodyPr>
          <a:lstStyle/>
          <a:p>
            <a:pPr marL="0" marR="0">
              <a:lnSpc>
                <a:spcPts val="692"/>
              </a:lnSpc>
              <a:spcBef>
                <a:spcPts val="0"/>
              </a:spcBef>
              <a:spcAft>
                <a:spcPts val="0"/>
              </a:spcAft>
            </a:pPr>
            <a:r>
              <a:rPr lang="de-DE" sz="600" spc="10" dirty="0">
                <a:solidFill>
                  <a:srgbClr val="535557"/>
                </a:solidFill>
                <a:latin typeface="Arial"/>
                <a:cs typeface="Arial"/>
              </a:rPr>
              <a:t>On </a:t>
            </a:r>
            <a:r>
              <a:rPr lang="de-DE" sz="600" spc="10" dirty="0" err="1">
                <a:solidFill>
                  <a:srgbClr val="535557"/>
                </a:solidFill>
                <a:latin typeface="Arial"/>
                <a:cs typeface="Arial"/>
              </a:rPr>
              <a:t>request</a:t>
            </a:r>
            <a:r>
              <a:rPr lang="de-DE" sz="600" spc="10" dirty="0">
                <a:solidFill>
                  <a:srgbClr val="535557"/>
                </a:solidFill>
                <a:latin typeface="Arial"/>
                <a:cs typeface="Arial"/>
              </a:rPr>
              <a:t> </a:t>
            </a:r>
          </a:p>
          <a:p>
            <a:pPr marL="0" marR="0">
              <a:lnSpc>
                <a:spcPts val="692"/>
              </a:lnSpc>
              <a:spcBef>
                <a:spcPts val="0"/>
              </a:spcBef>
              <a:spcAft>
                <a:spcPts val="0"/>
              </a:spcAft>
            </a:pPr>
            <a:r>
              <a:rPr sz="600" dirty="0">
                <a:solidFill>
                  <a:srgbClr val="535557"/>
                </a:solidFill>
                <a:latin typeface="Arial"/>
                <a:cs typeface="Arial"/>
              </a:rPr>
              <a:t>(2</a:t>
            </a:r>
            <a:r>
              <a:rPr lang="de-DE" sz="600" dirty="0">
                <a:solidFill>
                  <a:srgbClr val="535557"/>
                </a:solidFill>
                <a:latin typeface="Arial"/>
                <a:cs typeface="Arial"/>
              </a:rPr>
              <a:t> </a:t>
            </a:r>
            <a:r>
              <a:rPr sz="600" spc="11" dirty="0">
                <a:solidFill>
                  <a:srgbClr val="535557"/>
                </a:solidFill>
                <a:latin typeface="Arial"/>
                <a:cs typeface="Arial"/>
              </a:rPr>
              <a:t>seminar</a:t>
            </a:r>
            <a:r>
              <a:rPr sz="600" dirty="0">
                <a:solidFill>
                  <a:srgbClr val="535557"/>
                </a:solidFill>
                <a:latin typeface="Arial"/>
                <a:cs typeface="Arial"/>
              </a:rPr>
              <a:t> </a:t>
            </a:r>
            <a:r>
              <a:rPr sz="600" spc="11" dirty="0">
                <a:solidFill>
                  <a:srgbClr val="535557"/>
                </a:solidFill>
                <a:latin typeface="Arial"/>
                <a:cs typeface="Arial"/>
              </a:rPr>
              <a:t>days)</a:t>
            </a:r>
          </a:p>
        </p:txBody>
      </p:sp>
      <p:sp>
        <p:nvSpPr>
          <p:cNvPr id="41" name="object 41"/>
          <p:cNvSpPr txBox="1"/>
          <p:nvPr/>
        </p:nvSpPr>
        <p:spPr>
          <a:xfrm>
            <a:off x="7485223" y="4494217"/>
            <a:ext cx="573973" cy="89768"/>
          </a:xfrm>
          <a:prstGeom prst="rect">
            <a:avLst/>
          </a:prstGeom>
        </p:spPr>
        <p:txBody>
          <a:bodyPr vert="horz" wrap="square" lIns="0" tIns="0" rIns="0" bIns="0" rtlCol="0">
            <a:spAutoFit/>
          </a:bodyPr>
          <a:lstStyle/>
          <a:p>
            <a:pPr marL="0" marR="0">
              <a:lnSpc>
                <a:spcPts val="692"/>
              </a:lnSpc>
              <a:spcBef>
                <a:spcPts val="0"/>
              </a:spcBef>
              <a:spcAft>
                <a:spcPts val="0"/>
              </a:spcAft>
            </a:pPr>
            <a:r>
              <a:rPr sz="600" spc="11" dirty="0">
                <a:solidFill>
                  <a:srgbClr val="535557"/>
                </a:solidFill>
                <a:latin typeface="Arial"/>
                <a:cs typeface="Arial"/>
              </a:rPr>
              <a:t>on</a:t>
            </a:r>
            <a:r>
              <a:rPr sz="600" dirty="0">
                <a:solidFill>
                  <a:srgbClr val="535557"/>
                </a:solidFill>
                <a:latin typeface="Arial"/>
                <a:cs typeface="Arial"/>
              </a:rPr>
              <a:t> </a:t>
            </a:r>
            <a:r>
              <a:rPr sz="600" spc="10" dirty="0">
                <a:solidFill>
                  <a:srgbClr val="535557"/>
                </a:solidFill>
                <a:latin typeface="Arial"/>
                <a:cs typeface="Arial"/>
              </a:rPr>
              <a:t>request</a:t>
            </a:r>
          </a:p>
        </p:txBody>
      </p:sp>
      <p:sp>
        <p:nvSpPr>
          <p:cNvPr id="42" name="object 42"/>
          <p:cNvSpPr txBox="1"/>
          <p:nvPr/>
        </p:nvSpPr>
        <p:spPr>
          <a:xfrm>
            <a:off x="4172422" y="4563908"/>
            <a:ext cx="628007" cy="123475"/>
          </a:xfrm>
          <a:prstGeom prst="rect">
            <a:avLst/>
          </a:prstGeom>
        </p:spPr>
        <p:txBody>
          <a:bodyPr vert="horz" wrap="square" lIns="0" tIns="0" rIns="0" bIns="0" rtlCol="0">
            <a:spAutoFit/>
          </a:bodyPr>
          <a:lstStyle/>
          <a:p>
            <a:pPr marL="0" marR="0">
              <a:lnSpc>
                <a:spcPts val="672"/>
              </a:lnSpc>
              <a:spcBef>
                <a:spcPts val="0"/>
              </a:spcBef>
              <a:spcAft>
                <a:spcPts val="0"/>
              </a:spcAft>
            </a:pPr>
            <a:r>
              <a:rPr sz="600" b="1" dirty="0">
                <a:solidFill>
                  <a:srgbClr val="535557"/>
                </a:solidFill>
                <a:latin typeface="Arial"/>
                <a:cs typeface="Arial"/>
              </a:rPr>
              <a:t>Appointments</a:t>
            </a:r>
          </a:p>
        </p:txBody>
      </p:sp>
      <p:sp>
        <p:nvSpPr>
          <p:cNvPr id="45" name="object 45"/>
          <p:cNvSpPr txBox="1"/>
          <p:nvPr/>
        </p:nvSpPr>
        <p:spPr>
          <a:xfrm>
            <a:off x="872715" y="4746067"/>
            <a:ext cx="538849" cy="126082"/>
          </a:xfrm>
          <a:prstGeom prst="rect">
            <a:avLst/>
          </a:prstGeom>
        </p:spPr>
        <p:txBody>
          <a:bodyPr vert="horz" wrap="square" lIns="0" tIns="0" rIns="0" bIns="0" rtlCol="0">
            <a:spAutoFit/>
          </a:bodyPr>
          <a:lstStyle/>
          <a:p>
            <a:pPr marL="0" marR="0">
              <a:lnSpc>
                <a:spcPts val="692"/>
              </a:lnSpc>
              <a:spcBef>
                <a:spcPts val="0"/>
              </a:spcBef>
              <a:spcAft>
                <a:spcPts val="0"/>
              </a:spcAft>
            </a:pPr>
            <a:r>
              <a:rPr sz="600" b="1" spc="12" dirty="0">
                <a:solidFill>
                  <a:srgbClr val="535557"/>
                </a:solidFill>
                <a:latin typeface="Arial"/>
                <a:cs typeface="Arial"/>
              </a:rPr>
              <a:t>Speaker</a:t>
            </a:r>
            <a:r>
              <a:rPr sz="600" b="1" dirty="0">
                <a:solidFill>
                  <a:srgbClr val="535557"/>
                </a:solidFill>
                <a:latin typeface="Arial"/>
                <a:cs typeface="Arial"/>
              </a:rPr>
              <a:t> </a:t>
            </a:r>
            <a:r>
              <a:rPr sz="600" dirty="0">
                <a:solidFill>
                  <a:srgbClr val="535557"/>
                </a:solidFill>
                <a:latin typeface="Arial"/>
                <a:cs typeface="Arial"/>
              </a:rPr>
              <a:t>Ulf</a:t>
            </a:r>
          </a:p>
        </p:txBody>
      </p:sp>
      <p:sp>
        <p:nvSpPr>
          <p:cNvPr id="46" name="object 46"/>
          <p:cNvSpPr txBox="1"/>
          <p:nvPr/>
        </p:nvSpPr>
        <p:spPr>
          <a:xfrm>
            <a:off x="7485107" y="4765584"/>
            <a:ext cx="250004" cy="126082"/>
          </a:xfrm>
          <a:prstGeom prst="rect">
            <a:avLst/>
          </a:prstGeom>
        </p:spPr>
        <p:txBody>
          <a:bodyPr vert="horz" wrap="square" lIns="0" tIns="0" rIns="0" bIns="0" rtlCol="0">
            <a:spAutoFit/>
          </a:bodyPr>
          <a:lstStyle/>
          <a:p>
            <a:pPr marL="0" marR="0">
              <a:lnSpc>
                <a:spcPts val="692"/>
              </a:lnSpc>
              <a:spcBef>
                <a:spcPts val="0"/>
              </a:spcBef>
              <a:spcAft>
                <a:spcPts val="0"/>
              </a:spcAft>
            </a:pPr>
            <a:r>
              <a:rPr sz="600" b="1" spc="12" dirty="0">
                <a:solidFill>
                  <a:srgbClr val="535557"/>
                </a:solidFill>
                <a:latin typeface="Arial"/>
                <a:cs typeface="Arial"/>
              </a:rPr>
              <a:t>Fee</a:t>
            </a:r>
          </a:p>
        </p:txBody>
      </p:sp>
      <p:sp>
        <p:nvSpPr>
          <p:cNvPr id="47" name="object 47"/>
          <p:cNvSpPr txBox="1"/>
          <p:nvPr/>
        </p:nvSpPr>
        <p:spPr>
          <a:xfrm>
            <a:off x="872563" y="4909825"/>
            <a:ext cx="937098" cy="126082"/>
          </a:xfrm>
          <a:prstGeom prst="rect">
            <a:avLst/>
          </a:prstGeom>
        </p:spPr>
        <p:txBody>
          <a:bodyPr vert="horz" wrap="square" lIns="0" tIns="0" rIns="0" bIns="0" rtlCol="0">
            <a:spAutoFit/>
          </a:bodyPr>
          <a:lstStyle/>
          <a:p>
            <a:pPr marL="0" marR="0">
              <a:lnSpc>
                <a:spcPts val="692"/>
              </a:lnSpc>
              <a:spcBef>
                <a:spcPts val="0"/>
              </a:spcBef>
              <a:spcAft>
                <a:spcPts val="0"/>
              </a:spcAft>
            </a:pPr>
            <a:r>
              <a:rPr sz="600" spc="10" dirty="0">
                <a:solidFill>
                  <a:srgbClr val="535557"/>
                </a:solidFill>
                <a:latin typeface="Arial"/>
                <a:cs typeface="Arial"/>
              </a:rPr>
              <a:t>Kudlocz,</a:t>
            </a:r>
            <a:r>
              <a:rPr sz="600" dirty="0">
                <a:solidFill>
                  <a:srgbClr val="535557"/>
                </a:solidFill>
                <a:latin typeface="Arial"/>
                <a:cs typeface="Arial"/>
              </a:rPr>
              <a:t> Dipl.-Ing. </a:t>
            </a:r>
            <a:r>
              <a:rPr sz="600" spc="11" dirty="0">
                <a:solidFill>
                  <a:srgbClr val="535557"/>
                </a:solidFill>
                <a:latin typeface="Arial"/>
                <a:cs typeface="Arial"/>
              </a:rPr>
              <a:t>(FH)</a:t>
            </a:r>
          </a:p>
        </p:txBody>
      </p:sp>
      <p:sp>
        <p:nvSpPr>
          <p:cNvPr id="48" name="object 48"/>
          <p:cNvSpPr txBox="1"/>
          <p:nvPr/>
        </p:nvSpPr>
        <p:spPr>
          <a:xfrm>
            <a:off x="7486478" y="4925229"/>
            <a:ext cx="1290563" cy="179536"/>
          </a:xfrm>
          <a:prstGeom prst="rect">
            <a:avLst/>
          </a:prstGeom>
        </p:spPr>
        <p:txBody>
          <a:bodyPr vert="horz" wrap="square" lIns="0" tIns="0" rIns="0" bIns="0" rtlCol="0">
            <a:spAutoFit/>
          </a:bodyPr>
          <a:lstStyle/>
          <a:p>
            <a:pPr marL="0" marR="0">
              <a:lnSpc>
                <a:spcPts val="692"/>
              </a:lnSpc>
              <a:spcBef>
                <a:spcPts val="0"/>
              </a:spcBef>
              <a:spcAft>
                <a:spcPts val="0"/>
              </a:spcAft>
            </a:pPr>
            <a:r>
              <a:rPr lang="de-DE" sz="600" spc="10" dirty="0">
                <a:solidFill>
                  <a:srgbClr val="535557"/>
                </a:solidFill>
                <a:latin typeface="Arial"/>
                <a:cs typeface="Arial"/>
              </a:rPr>
              <a:t>On </a:t>
            </a:r>
            <a:r>
              <a:rPr lang="de-DE" sz="600" spc="10" dirty="0" err="1">
                <a:solidFill>
                  <a:srgbClr val="535557"/>
                </a:solidFill>
                <a:latin typeface="Arial"/>
                <a:cs typeface="Arial"/>
              </a:rPr>
              <a:t>request</a:t>
            </a:r>
            <a:r>
              <a:rPr lang="de-DE" sz="600" spc="10" dirty="0">
                <a:solidFill>
                  <a:srgbClr val="535557"/>
                </a:solidFill>
                <a:latin typeface="Arial"/>
                <a:cs typeface="Arial"/>
              </a:rPr>
              <a:t> </a:t>
            </a:r>
          </a:p>
          <a:p>
            <a:pPr marL="0" marR="0">
              <a:lnSpc>
                <a:spcPts val="692"/>
              </a:lnSpc>
              <a:spcBef>
                <a:spcPts val="0"/>
              </a:spcBef>
              <a:spcAft>
                <a:spcPts val="0"/>
              </a:spcAft>
            </a:pPr>
            <a:r>
              <a:rPr sz="600" dirty="0">
                <a:solidFill>
                  <a:srgbClr val="535557"/>
                </a:solidFill>
                <a:latin typeface="Arial"/>
                <a:cs typeface="Arial"/>
              </a:rPr>
              <a:t>(2</a:t>
            </a:r>
            <a:r>
              <a:rPr lang="de-DE" sz="600" dirty="0">
                <a:solidFill>
                  <a:srgbClr val="535557"/>
                </a:solidFill>
                <a:latin typeface="Arial"/>
                <a:cs typeface="Arial"/>
              </a:rPr>
              <a:t> </a:t>
            </a:r>
            <a:r>
              <a:rPr sz="600" spc="11" dirty="0">
                <a:solidFill>
                  <a:srgbClr val="535557"/>
                </a:solidFill>
                <a:latin typeface="Arial"/>
                <a:cs typeface="Arial"/>
              </a:rPr>
              <a:t>seminar</a:t>
            </a:r>
            <a:r>
              <a:rPr sz="600" dirty="0">
                <a:solidFill>
                  <a:srgbClr val="535557"/>
                </a:solidFill>
                <a:latin typeface="Arial"/>
                <a:cs typeface="Arial"/>
              </a:rPr>
              <a:t> </a:t>
            </a:r>
            <a:r>
              <a:rPr sz="600" spc="11" dirty="0">
                <a:solidFill>
                  <a:srgbClr val="535557"/>
                </a:solidFill>
                <a:latin typeface="Arial"/>
                <a:cs typeface="Arial"/>
              </a:rPr>
              <a:t>days)</a:t>
            </a:r>
          </a:p>
        </p:txBody>
      </p:sp>
      <p:sp>
        <p:nvSpPr>
          <p:cNvPr id="49" name="object 49"/>
          <p:cNvSpPr txBox="1"/>
          <p:nvPr/>
        </p:nvSpPr>
        <p:spPr>
          <a:xfrm>
            <a:off x="4176609" y="4987098"/>
            <a:ext cx="339355" cy="182611"/>
          </a:xfrm>
          <a:prstGeom prst="rect">
            <a:avLst/>
          </a:prstGeom>
        </p:spPr>
        <p:txBody>
          <a:bodyPr vert="horz" wrap="square" lIns="0" tIns="0" rIns="0" bIns="0" rtlCol="0">
            <a:spAutoFit/>
          </a:bodyPr>
          <a:lstStyle/>
          <a:p>
            <a:pPr marL="0" marR="0">
              <a:lnSpc>
                <a:spcPts val="1137"/>
              </a:lnSpc>
              <a:spcBef>
                <a:spcPts val="0"/>
              </a:spcBef>
              <a:spcAft>
                <a:spcPts val="0"/>
              </a:spcAft>
            </a:pPr>
            <a:r>
              <a:rPr sz="1000" b="1" dirty="0">
                <a:solidFill>
                  <a:srgbClr val="535557"/>
                </a:solidFill>
                <a:latin typeface="Arial"/>
                <a:cs typeface="Arial"/>
              </a:rPr>
              <a:t>fee</a:t>
            </a:r>
          </a:p>
        </p:txBody>
      </p:sp>
      <p:sp>
        <p:nvSpPr>
          <p:cNvPr id="50" name="object 50"/>
          <p:cNvSpPr txBox="1"/>
          <p:nvPr/>
        </p:nvSpPr>
        <p:spPr>
          <a:xfrm>
            <a:off x="864621" y="5170542"/>
            <a:ext cx="540608" cy="182611"/>
          </a:xfrm>
          <a:prstGeom prst="rect">
            <a:avLst/>
          </a:prstGeom>
        </p:spPr>
        <p:txBody>
          <a:bodyPr vert="horz" wrap="square" lIns="0" tIns="0" rIns="0" bIns="0" rtlCol="0">
            <a:spAutoFit/>
          </a:bodyPr>
          <a:lstStyle/>
          <a:p>
            <a:pPr marL="0" marR="0">
              <a:lnSpc>
                <a:spcPts val="1137"/>
              </a:lnSpc>
              <a:spcBef>
                <a:spcPts val="0"/>
              </a:spcBef>
              <a:spcAft>
                <a:spcPts val="0"/>
              </a:spcAft>
            </a:pPr>
            <a:r>
              <a:rPr sz="1000" b="1" spc="11" dirty="0">
                <a:solidFill>
                  <a:srgbClr val="535557"/>
                </a:solidFill>
                <a:latin typeface="Arial"/>
                <a:cs typeface="Arial"/>
              </a:rPr>
              <a:t>Venue</a:t>
            </a:r>
          </a:p>
        </p:txBody>
      </p:sp>
      <p:sp>
        <p:nvSpPr>
          <p:cNvPr id="51" name="object 51"/>
          <p:cNvSpPr txBox="1"/>
          <p:nvPr/>
        </p:nvSpPr>
        <p:spPr>
          <a:xfrm>
            <a:off x="4177294" y="5177113"/>
            <a:ext cx="1469955" cy="179536"/>
          </a:xfrm>
          <a:prstGeom prst="rect">
            <a:avLst/>
          </a:prstGeom>
        </p:spPr>
        <p:txBody>
          <a:bodyPr vert="horz" wrap="square" lIns="0" tIns="0" rIns="0" bIns="0" rtlCol="0">
            <a:spAutoFit/>
          </a:bodyPr>
          <a:lstStyle/>
          <a:p>
            <a:pPr marL="0" marR="0">
              <a:lnSpc>
                <a:spcPts val="692"/>
              </a:lnSpc>
              <a:spcBef>
                <a:spcPts val="0"/>
              </a:spcBef>
              <a:spcAft>
                <a:spcPts val="0"/>
              </a:spcAft>
            </a:pPr>
            <a:r>
              <a:rPr lang="de-DE" sz="600" spc="10" dirty="0">
                <a:solidFill>
                  <a:srgbClr val="535557"/>
                </a:solidFill>
                <a:latin typeface="Arial"/>
                <a:cs typeface="Arial"/>
              </a:rPr>
              <a:t>On </a:t>
            </a:r>
            <a:r>
              <a:rPr lang="de-DE" sz="600" spc="10" dirty="0" err="1">
                <a:solidFill>
                  <a:srgbClr val="535557"/>
                </a:solidFill>
                <a:latin typeface="Arial"/>
                <a:cs typeface="Arial"/>
              </a:rPr>
              <a:t>request</a:t>
            </a:r>
            <a:endParaRPr lang="de-DE" sz="600" spc="10" dirty="0">
              <a:solidFill>
                <a:srgbClr val="535557"/>
              </a:solidFill>
              <a:latin typeface="Arial"/>
              <a:cs typeface="Arial"/>
            </a:endParaRPr>
          </a:p>
          <a:p>
            <a:pPr marL="0" marR="0">
              <a:lnSpc>
                <a:spcPts val="692"/>
              </a:lnSpc>
              <a:spcBef>
                <a:spcPts val="0"/>
              </a:spcBef>
              <a:spcAft>
                <a:spcPts val="0"/>
              </a:spcAft>
            </a:pPr>
            <a:r>
              <a:rPr sz="600" dirty="0">
                <a:solidFill>
                  <a:srgbClr val="535557"/>
                </a:solidFill>
                <a:latin typeface="Arial"/>
                <a:cs typeface="Arial"/>
              </a:rPr>
              <a:t>(4</a:t>
            </a:r>
            <a:r>
              <a:rPr sz="600" spc="10" dirty="0">
                <a:solidFill>
                  <a:srgbClr val="535557"/>
                </a:solidFill>
                <a:latin typeface="Arial"/>
                <a:cs typeface="Arial"/>
              </a:rPr>
              <a:t> </a:t>
            </a:r>
            <a:r>
              <a:rPr sz="600" spc="11" dirty="0">
                <a:solidFill>
                  <a:srgbClr val="535557"/>
                </a:solidFill>
                <a:latin typeface="Arial"/>
                <a:cs typeface="Arial"/>
              </a:rPr>
              <a:t>seminar</a:t>
            </a:r>
            <a:r>
              <a:rPr lang="de-DE" sz="600" spc="11" dirty="0">
                <a:solidFill>
                  <a:srgbClr val="535557"/>
                </a:solidFill>
                <a:latin typeface="Arial"/>
                <a:cs typeface="Arial"/>
              </a:rPr>
              <a:t> </a:t>
            </a:r>
            <a:r>
              <a:rPr sz="600" spc="11" dirty="0">
                <a:solidFill>
                  <a:srgbClr val="535557"/>
                </a:solidFill>
                <a:latin typeface="Arial"/>
                <a:cs typeface="Arial"/>
              </a:rPr>
              <a:t>days)</a:t>
            </a:r>
          </a:p>
        </p:txBody>
      </p:sp>
      <p:sp>
        <p:nvSpPr>
          <p:cNvPr id="52" name="object 52"/>
          <p:cNvSpPr txBox="1"/>
          <p:nvPr/>
        </p:nvSpPr>
        <p:spPr>
          <a:xfrm>
            <a:off x="872677" y="5341350"/>
            <a:ext cx="420779" cy="126082"/>
          </a:xfrm>
          <a:prstGeom prst="rect">
            <a:avLst/>
          </a:prstGeom>
        </p:spPr>
        <p:txBody>
          <a:bodyPr vert="horz" wrap="square" lIns="0" tIns="0" rIns="0" bIns="0" rtlCol="0">
            <a:spAutoFit/>
          </a:bodyPr>
          <a:lstStyle/>
          <a:p>
            <a:pPr marL="0" marR="0">
              <a:lnSpc>
                <a:spcPts val="692"/>
              </a:lnSpc>
              <a:spcBef>
                <a:spcPts val="0"/>
              </a:spcBef>
              <a:spcAft>
                <a:spcPts val="0"/>
              </a:spcAft>
            </a:pPr>
            <a:r>
              <a:rPr sz="600" dirty="0">
                <a:solidFill>
                  <a:srgbClr val="535557"/>
                </a:solidFill>
                <a:latin typeface="Arial"/>
                <a:cs typeface="Arial"/>
              </a:rPr>
              <a:t>Ettlingen</a:t>
            </a:r>
          </a:p>
        </p:txBody>
      </p:sp>
      <p:sp>
        <p:nvSpPr>
          <p:cNvPr id="53" name="object 53"/>
          <p:cNvSpPr txBox="1"/>
          <p:nvPr/>
        </p:nvSpPr>
        <p:spPr>
          <a:xfrm>
            <a:off x="7489713" y="5325399"/>
            <a:ext cx="538849" cy="126082"/>
          </a:xfrm>
          <a:prstGeom prst="rect">
            <a:avLst/>
          </a:prstGeom>
        </p:spPr>
        <p:txBody>
          <a:bodyPr vert="horz" wrap="square" lIns="0" tIns="0" rIns="0" bIns="0" rtlCol="0">
            <a:spAutoFit/>
          </a:bodyPr>
          <a:lstStyle/>
          <a:p>
            <a:pPr marL="0" marR="0">
              <a:lnSpc>
                <a:spcPts val="692"/>
              </a:lnSpc>
              <a:spcBef>
                <a:spcPts val="0"/>
              </a:spcBef>
              <a:spcAft>
                <a:spcPts val="0"/>
              </a:spcAft>
            </a:pPr>
            <a:r>
              <a:rPr sz="600" b="1" spc="12" dirty="0">
                <a:solidFill>
                  <a:srgbClr val="535557"/>
                </a:solidFill>
                <a:latin typeface="Arial"/>
                <a:cs typeface="Arial"/>
              </a:rPr>
              <a:t>Speaker</a:t>
            </a:r>
            <a:r>
              <a:rPr sz="600" b="1" dirty="0">
                <a:solidFill>
                  <a:srgbClr val="535557"/>
                </a:solidFill>
                <a:latin typeface="Arial"/>
                <a:cs typeface="Arial"/>
              </a:rPr>
              <a:t> </a:t>
            </a:r>
            <a:r>
              <a:rPr sz="600" dirty="0">
                <a:solidFill>
                  <a:srgbClr val="535557"/>
                </a:solidFill>
                <a:latin typeface="Arial"/>
                <a:cs typeface="Arial"/>
              </a:rPr>
              <a:t>Ulf</a:t>
            </a:r>
          </a:p>
        </p:txBody>
      </p:sp>
      <p:sp>
        <p:nvSpPr>
          <p:cNvPr id="54" name="object 54"/>
          <p:cNvSpPr txBox="1"/>
          <p:nvPr/>
        </p:nvSpPr>
        <p:spPr>
          <a:xfrm>
            <a:off x="7489562" y="5489155"/>
            <a:ext cx="937098" cy="126082"/>
          </a:xfrm>
          <a:prstGeom prst="rect">
            <a:avLst/>
          </a:prstGeom>
        </p:spPr>
        <p:txBody>
          <a:bodyPr vert="horz" wrap="square" lIns="0" tIns="0" rIns="0" bIns="0" rtlCol="0">
            <a:spAutoFit/>
          </a:bodyPr>
          <a:lstStyle/>
          <a:p>
            <a:pPr marL="0" marR="0">
              <a:lnSpc>
                <a:spcPts val="692"/>
              </a:lnSpc>
              <a:spcBef>
                <a:spcPts val="0"/>
              </a:spcBef>
              <a:spcAft>
                <a:spcPts val="0"/>
              </a:spcAft>
            </a:pPr>
            <a:r>
              <a:rPr sz="600" spc="10" dirty="0">
                <a:solidFill>
                  <a:srgbClr val="535557"/>
                </a:solidFill>
                <a:latin typeface="Arial"/>
                <a:cs typeface="Arial"/>
              </a:rPr>
              <a:t>Kudlocz,</a:t>
            </a:r>
            <a:r>
              <a:rPr sz="600" dirty="0">
                <a:solidFill>
                  <a:srgbClr val="535557"/>
                </a:solidFill>
                <a:latin typeface="Arial"/>
                <a:cs typeface="Arial"/>
              </a:rPr>
              <a:t> Dipl.-Ing. </a:t>
            </a:r>
            <a:r>
              <a:rPr sz="600" spc="11" dirty="0">
                <a:solidFill>
                  <a:srgbClr val="535557"/>
                </a:solidFill>
                <a:latin typeface="Arial"/>
                <a:cs typeface="Arial"/>
              </a:rPr>
              <a:t>(FH)</a:t>
            </a:r>
          </a:p>
        </p:txBody>
      </p:sp>
      <p:sp>
        <p:nvSpPr>
          <p:cNvPr id="55" name="object 55"/>
          <p:cNvSpPr txBox="1"/>
          <p:nvPr/>
        </p:nvSpPr>
        <p:spPr>
          <a:xfrm>
            <a:off x="4181215" y="5577281"/>
            <a:ext cx="538849" cy="126082"/>
          </a:xfrm>
          <a:prstGeom prst="rect">
            <a:avLst/>
          </a:prstGeom>
        </p:spPr>
        <p:txBody>
          <a:bodyPr vert="horz" wrap="square" lIns="0" tIns="0" rIns="0" bIns="0" rtlCol="0">
            <a:spAutoFit/>
          </a:bodyPr>
          <a:lstStyle/>
          <a:p>
            <a:pPr marL="0" marR="0">
              <a:lnSpc>
                <a:spcPts val="692"/>
              </a:lnSpc>
              <a:spcBef>
                <a:spcPts val="0"/>
              </a:spcBef>
              <a:spcAft>
                <a:spcPts val="0"/>
              </a:spcAft>
            </a:pPr>
            <a:r>
              <a:rPr sz="600" b="1" spc="12" dirty="0">
                <a:solidFill>
                  <a:srgbClr val="535557"/>
                </a:solidFill>
                <a:latin typeface="Arial"/>
                <a:cs typeface="Arial"/>
              </a:rPr>
              <a:t>Speaker</a:t>
            </a:r>
            <a:r>
              <a:rPr sz="600" b="1" dirty="0">
                <a:solidFill>
                  <a:srgbClr val="535557"/>
                </a:solidFill>
                <a:latin typeface="Arial"/>
                <a:cs typeface="Arial"/>
              </a:rPr>
              <a:t> </a:t>
            </a:r>
            <a:r>
              <a:rPr sz="600" dirty="0">
                <a:solidFill>
                  <a:srgbClr val="535557"/>
                </a:solidFill>
                <a:latin typeface="Arial"/>
                <a:cs typeface="Arial"/>
              </a:rPr>
              <a:t>Ulf</a:t>
            </a:r>
          </a:p>
        </p:txBody>
      </p:sp>
      <p:sp>
        <p:nvSpPr>
          <p:cNvPr id="56" name="object 56"/>
          <p:cNvSpPr txBox="1"/>
          <p:nvPr/>
        </p:nvSpPr>
        <p:spPr>
          <a:xfrm>
            <a:off x="4181063" y="5741038"/>
            <a:ext cx="937098" cy="126082"/>
          </a:xfrm>
          <a:prstGeom prst="rect">
            <a:avLst/>
          </a:prstGeom>
        </p:spPr>
        <p:txBody>
          <a:bodyPr vert="horz" wrap="square" lIns="0" tIns="0" rIns="0" bIns="0" rtlCol="0">
            <a:spAutoFit/>
          </a:bodyPr>
          <a:lstStyle/>
          <a:p>
            <a:pPr marL="0" marR="0">
              <a:lnSpc>
                <a:spcPts val="692"/>
              </a:lnSpc>
              <a:spcBef>
                <a:spcPts val="0"/>
              </a:spcBef>
              <a:spcAft>
                <a:spcPts val="0"/>
              </a:spcAft>
            </a:pPr>
            <a:r>
              <a:rPr sz="600" spc="10" dirty="0">
                <a:solidFill>
                  <a:srgbClr val="535557"/>
                </a:solidFill>
                <a:latin typeface="Arial"/>
                <a:cs typeface="Arial"/>
              </a:rPr>
              <a:t>Kudlocz,</a:t>
            </a:r>
            <a:r>
              <a:rPr sz="600" dirty="0">
                <a:solidFill>
                  <a:srgbClr val="535557"/>
                </a:solidFill>
                <a:latin typeface="Arial"/>
                <a:cs typeface="Arial"/>
              </a:rPr>
              <a:t> Dipl.-Ing. </a:t>
            </a:r>
            <a:r>
              <a:rPr sz="600" spc="11" dirty="0">
                <a:solidFill>
                  <a:srgbClr val="535557"/>
                </a:solidFill>
                <a:latin typeface="Arial"/>
                <a:cs typeface="Arial"/>
              </a:rPr>
              <a:t>(FH)</a:t>
            </a:r>
          </a:p>
        </p:txBody>
      </p:sp>
      <p:sp>
        <p:nvSpPr>
          <p:cNvPr id="57" name="object 57"/>
          <p:cNvSpPr txBox="1"/>
          <p:nvPr/>
        </p:nvSpPr>
        <p:spPr>
          <a:xfrm>
            <a:off x="7481619" y="5749874"/>
            <a:ext cx="540608" cy="182611"/>
          </a:xfrm>
          <a:prstGeom prst="rect">
            <a:avLst/>
          </a:prstGeom>
        </p:spPr>
        <p:txBody>
          <a:bodyPr vert="horz" wrap="square" lIns="0" tIns="0" rIns="0" bIns="0" rtlCol="0">
            <a:spAutoFit/>
          </a:bodyPr>
          <a:lstStyle/>
          <a:p>
            <a:pPr marL="0" marR="0">
              <a:lnSpc>
                <a:spcPts val="1137"/>
              </a:lnSpc>
              <a:spcBef>
                <a:spcPts val="0"/>
              </a:spcBef>
              <a:spcAft>
                <a:spcPts val="0"/>
              </a:spcAft>
            </a:pPr>
            <a:r>
              <a:rPr sz="1000" b="1" spc="11" dirty="0">
                <a:solidFill>
                  <a:srgbClr val="535557"/>
                </a:solidFill>
                <a:latin typeface="Arial"/>
                <a:cs typeface="Arial"/>
              </a:rPr>
              <a:t>Venue</a:t>
            </a:r>
          </a:p>
        </p:txBody>
      </p:sp>
      <p:sp>
        <p:nvSpPr>
          <p:cNvPr id="58" name="object 58"/>
          <p:cNvSpPr txBox="1"/>
          <p:nvPr/>
        </p:nvSpPr>
        <p:spPr>
          <a:xfrm>
            <a:off x="7489674" y="5920683"/>
            <a:ext cx="420779" cy="126082"/>
          </a:xfrm>
          <a:prstGeom prst="rect">
            <a:avLst/>
          </a:prstGeom>
        </p:spPr>
        <p:txBody>
          <a:bodyPr vert="horz" wrap="square" lIns="0" tIns="0" rIns="0" bIns="0" rtlCol="0">
            <a:spAutoFit/>
          </a:bodyPr>
          <a:lstStyle/>
          <a:p>
            <a:pPr marL="0" marR="0">
              <a:lnSpc>
                <a:spcPts val="692"/>
              </a:lnSpc>
              <a:spcBef>
                <a:spcPts val="0"/>
              </a:spcBef>
              <a:spcAft>
                <a:spcPts val="0"/>
              </a:spcAft>
            </a:pPr>
            <a:r>
              <a:rPr sz="600" dirty="0">
                <a:solidFill>
                  <a:srgbClr val="535557"/>
                </a:solidFill>
                <a:latin typeface="Arial"/>
                <a:cs typeface="Arial"/>
              </a:rPr>
              <a:t>Ettlingen</a:t>
            </a:r>
          </a:p>
        </p:txBody>
      </p:sp>
      <p:sp>
        <p:nvSpPr>
          <p:cNvPr id="59" name="object 59"/>
          <p:cNvSpPr txBox="1"/>
          <p:nvPr/>
        </p:nvSpPr>
        <p:spPr>
          <a:xfrm>
            <a:off x="4173120" y="6001757"/>
            <a:ext cx="540607" cy="182611"/>
          </a:xfrm>
          <a:prstGeom prst="rect">
            <a:avLst/>
          </a:prstGeom>
        </p:spPr>
        <p:txBody>
          <a:bodyPr vert="horz" wrap="square" lIns="0" tIns="0" rIns="0" bIns="0" rtlCol="0">
            <a:spAutoFit/>
          </a:bodyPr>
          <a:lstStyle/>
          <a:p>
            <a:pPr marL="0" marR="0">
              <a:lnSpc>
                <a:spcPts val="1137"/>
              </a:lnSpc>
              <a:spcBef>
                <a:spcPts val="0"/>
              </a:spcBef>
              <a:spcAft>
                <a:spcPts val="0"/>
              </a:spcAft>
            </a:pPr>
            <a:r>
              <a:rPr sz="1000" b="1" spc="11" dirty="0">
                <a:solidFill>
                  <a:srgbClr val="535557"/>
                </a:solidFill>
                <a:latin typeface="Arial"/>
                <a:cs typeface="Arial"/>
              </a:rPr>
              <a:t>Venue</a:t>
            </a:r>
          </a:p>
        </p:txBody>
      </p:sp>
      <p:sp>
        <p:nvSpPr>
          <p:cNvPr id="60" name="object 60"/>
          <p:cNvSpPr txBox="1"/>
          <p:nvPr/>
        </p:nvSpPr>
        <p:spPr>
          <a:xfrm>
            <a:off x="4181176" y="6172565"/>
            <a:ext cx="420779" cy="126082"/>
          </a:xfrm>
          <a:prstGeom prst="rect">
            <a:avLst/>
          </a:prstGeom>
        </p:spPr>
        <p:txBody>
          <a:bodyPr vert="horz" wrap="square" lIns="0" tIns="0" rIns="0" bIns="0" rtlCol="0">
            <a:spAutoFit/>
          </a:bodyPr>
          <a:lstStyle/>
          <a:p>
            <a:pPr marL="0" marR="0">
              <a:lnSpc>
                <a:spcPts val="692"/>
              </a:lnSpc>
              <a:spcBef>
                <a:spcPts val="0"/>
              </a:spcBef>
              <a:spcAft>
                <a:spcPts val="0"/>
              </a:spcAft>
            </a:pPr>
            <a:r>
              <a:rPr sz="600" dirty="0">
                <a:solidFill>
                  <a:srgbClr val="535557"/>
                </a:solidFill>
                <a:latin typeface="Arial"/>
                <a:cs typeface="Arial"/>
              </a:rPr>
              <a:t>Ettlingen</a:t>
            </a:r>
          </a:p>
        </p:txBody>
      </p:sp>
      <p:sp>
        <p:nvSpPr>
          <p:cNvPr id="61" name="object 57">
            <a:extLst>
              <a:ext uri="{FF2B5EF4-FFF2-40B4-BE49-F238E27FC236}">
                <a16:creationId xmlns:a16="http://schemas.microsoft.com/office/drawing/2014/main" id="{34552E55-BFFE-F87E-A03F-0CADD18745F3}"/>
              </a:ext>
            </a:extLst>
          </p:cNvPr>
          <p:cNvSpPr txBox="1"/>
          <p:nvPr/>
        </p:nvSpPr>
        <p:spPr>
          <a:xfrm>
            <a:off x="863924" y="3864381"/>
            <a:ext cx="1061804" cy="89768"/>
          </a:xfrm>
          <a:prstGeom prst="rect">
            <a:avLst/>
          </a:prstGeom>
        </p:spPr>
        <p:txBody>
          <a:bodyPr vert="horz" wrap="square" lIns="0" tIns="0" rIns="0" bIns="0" rtlCol="0">
            <a:spAutoFit/>
          </a:bodyPr>
          <a:lstStyle/>
          <a:p>
            <a:pPr marL="0" marR="0">
              <a:lnSpc>
                <a:spcPts val="705"/>
              </a:lnSpc>
              <a:spcBef>
                <a:spcPts val="0"/>
              </a:spcBef>
              <a:spcAft>
                <a:spcPts val="0"/>
              </a:spcAft>
            </a:pPr>
            <a:r>
              <a:rPr lang="de-DE" sz="650" dirty="0">
                <a:solidFill>
                  <a:srgbClr val="535557"/>
                </a:solidFill>
                <a:latin typeface="Arial"/>
                <a:cs typeface="Arial"/>
              </a:rPr>
              <a:t>On </a:t>
            </a:r>
            <a:r>
              <a:rPr lang="de-DE" sz="650" dirty="0" err="1">
                <a:solidFill>
                  <a:srgbClr val="535557"/>
                </a:solidFill>
                <a:latin typeface="Arial"/>
                <a:cs typeface="Arial"/>
              </a:rPr>
              <a:t>request</a:t>
            </a:r>
            <a:endParaRPr sz="650" spc="-10" dirty="0">
              <a:solidFill>
                <a:srgbClr val="535557"/>
              </a:solidFill>
              <a:latin typeface="Arial"/>
              <a:cs typeface="Arial"/>
            </a:endParaRPr>
          </a:p>
        </p:txBody>
      </p:sp>
      <p:sp>
        <p:nvSpPr>
          <p:cNvPr id="62" name="object 57">
            <a:extLst>
              <a:ext uri="{FF2B5EF4-FFF2-40B4-BE49-F238E27FC236}">
                <a16:creationId xmlns:a16="http://schemas.microsoft.com/office/drawing/2014/main" id="{216A51C4-0682-AB40-D4DA-54928AC5FE61}"/>
              </a:ext>
            </a:extLst>
          </p:cNvPr>
          <p:cNvSpPr txBox="1"/>
          <p:nvPr/>
        </p:nvSpPr>
        <p:spPr>
          <a:xfrm>
            <a:off x="4204523" y="4684703"/>
            <a:ext cx="1061804" cy="89768"/>
          </a:xfrm>
          <a:prstGeom prst="rect">
            <a:avLst/>
          </a:prstGeom>
        </p:spPr>
        <p:txBody>
          <a:bodyPr vert="horz" wrap="square" lIns="0" tIns="0" rIns="0" bIns="0" rtlCol="0">
            <a:spAutoFit/>
          </a:bodyPr>
          <a:lstStyle/>
          <a:p>
            <a:pPr marL="0" marR="0">
              <a:lnSpc>
                <a:spcPts val="705"/>
              </a:lnSpc>
              <a:spcBef>
                <a:spcPts val="0"/>
              </a:spcBef>
              <a:spcAft>
                <a:spcPts val="0"/>
              </a:spcAft>
            </a:pPr>
            <a:r>
              <a:rPr lang="de-DE" sz="650" dirty="0">
                <a:solidFill>
                  <a:srgbClr val="535557"/>
                </a:solidFill>
                <a:latin typeface="Arial"/>
                <a:cs typeface="Arial"/>
              </a:rPr>
              <a:t>On </a:t>
            </a:r>
            <a:r>
              <a:rPr lang="de-DE" sz="650" dirty="0" err="1">
                <a:solidFill>
                  <a:srgbClr val="535557"/>
                </a:solidFill>
                <a:latin typeface="Arial"/>
                <a:cs typeface="Arial"/>
              </a:rPr>
              <a:t>request</a:t>
            </a:r>
            <a:endParaRPr sz="650" spc="-10" dirty="0">
              <a:solidFill>
                <a:srgbClr val="535557"/>
              </a:solidFill>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0680700" cy="7556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40634" y="54262"/>
            <a:ext cx="1451617" cy="144691"/>
          </a:xfrm>
          <a:prstGeom prst="rect">
            <a:avLst/>
          </a:prstGeom>
        </p:spPr>
        <p:txBody>
          <a:bodyPr vert="horz" wrap="square" lIns="0" tIns="0" rIns="0" bIns="0" rtlCol="0">
            <a:spAutoFit/>
          </a:bodyPr>
          <a:lstStyle/>
          <a:p>
            <a:pPr marL="0" marR="0">
              <a:lnSpc>
                <a:spcPts val="839"/>
              </a:lnSpc>
              <a:spcBef>
                <a:spcPts val="0"/>
              </a:spcBef>
              <a:spcAft>
                <a:spcPts val="0"/>
              </a:spcAft>
            </a:pPr>
            <a:r>
              <a:rPr sz="750" dirty="0">
                <a:solidFill>
                  <a:srgbClr val="000000"/>
                </a:solidFill>
                <a:latin typeface="Arial"/>
                <a:cs typeface="Arial"/>
              </a:rPr>
              <a:t>Machine Translated by Google</a:t>
            </a:r>
          </a:p>
        </p:txBody>
      </p:sp>
      <p:sp>
        <p:nvSpPr>
          <p:cNvPr id="4" name="object 4"/>
          <p:cNvSpPr txBox="1"/>
          <p:nvPr/>
        </p:nvSpPr>
        <p:spPr>
          <a:xfrm>
            <a:off x="9409867" y="307944"/>
            <a:ext cx="881075" cy="121482"/>
          </a:xfrm>
          <a:prstGeom prst="rect">
            <a:avLst/>
          </a:prstGeom>
        </p:spPr>
        <p:txBody>
          <a:bodyPr vert="horz" wrap="square" lIns="0" tIns="0" rIns="0" bIns="0" rtlCol="0">
            <a:spAutoFit/>
          </a:bodyPr>
          <a:lstStyle/>
          <a:p>
            <a:pPr marL="0" marR="0">
              <a:lnSpc>
                <a:spcPts val="656"/>
              </a:lnSpc>
              <a:spcBef>
                <a:spcPts val="0"/>
              </a:spcBef>
              <a:spcAft>
                <a:spcPts val="0"/>
              </a:spcAft>
            </a:pPr>
            <a:r>
              <a:rPr sz="600" dirty="0">
                <a:solidFill>
                  <a:srgbClr val="FFFFFF"/>
                </a:solidFill>
                <a:latin typeface="Arial"/>
                <a:cs typeface="Arial"/>
              </a:rPr>
              <a:t>Control technology | 13</a:t>
            </a:r>
          </a:p>
        </p:txBody>
      </p:sp>
      <p:sp>
        <p:nvSpPr>
          <p:cNvPr id="5" name="object 5"/>
          <p:cNvSpPr txBox="1"/>
          <p:nvPr/>
        </p:nvSpPr>
        <p:spPr>
          <a:xfrm>
            <a:off x="3793606" y="788521"/>
            <a:ext cx="1865126" cy="432143"/>
          </a:xfrm>
          <a:prstGeom prst="rect">
            <a:avLst/>
          </a:prstGeom>
        </p:spPr>
        <p:txBody>
          <a:bodyPr vert="horz" wrap="square" lIns="0" tIns="0" rIns="0" bIns="0" rtlCol="0">
            <a:spAutoFit/>
          </a:bodyPr>
          <a:lstStyle/>
          <a:p>
            <a:pPr marL="0" marR="0">
              <a:lnSpc>
                <a:spcPts val="1303"/>
              </a:lnSpc>
              <a:spcBef>
                <a:spcPts val="0"/>
              </a:spcBef>
              <a:spcAft>
                <a:spcPts val="0"/>
              </a:spcAft>
            </a:pPr>
            <a:r>
              <a:rPr sz="1150" b="1" spc="10" dirty="0">
                <a:solidFill>
                  <a:srgbClr val="537898"/>
                </a:solidFill>
                <a:latin typeface="Arial"/>
                <a:cs typeface="Arial"/>
              </a:rPr>
              <a:t>ISMS</a:t>
            </a:r>
            <a:r>
              <a:rPr sz="1150" b="1" dirty="0">
                <a:solidFill>
                  <a:srgbClr val="537898"/>
                </a:solidFill>
                <a:latin typeface="Arial"/>
                <a:cs typeface="Arial"/>
              </a:rPr>
              <a:t> supplier audit for</a:t>
            </a:r>
          </a:p>
          <a:p>
            <a:pPr marL="0" marR="0">
              <a:lnSpc>
                <a:spcPts val="1303"/>
              </a:lnSpc>
              <a:spcBef>
                <a:spcPts val="495"/>
              </a:spcBef>
              <a:spcAft>
                <a:spcPts val="0"/>
              </a:spcAft>
            </a:pPr>
            <a:r>
              <a:rPr sz="1150" b="1" spc="10" dirty="0">
                <a:solidFill>
                  <a:srgbClr val="537898"/>
                </a:solidFill>
                <a:latin typeface="Arial"/>
                <a:cs typeface="Arial"/>
              </a:rPr>
              <a:t>Customers</a:t>
            </a:r>
            <a:r>
              <a:rPr sz="1150" b="1" dirty="0">
                <a:solidFill>
                  <a:srgbClr val="537898"/>
                </a:solidFill>
                <a:latin typeface="Arial"/>
                <a:cs typeface="Arial"/>
              </a:rPr>
              <a:t> </a:t>
            </a:r>
            <a:r>
              <a:rPr sz="1150" b="1" spc="10" dirty="0">
                <a:solidFill>
                  <a:srgbClr val="537898"/>
                </a:solidFill>
                <a:latin typeface="Arial"/>
                <a:cs typeface="Arial"/>
              </a:rPr>
              <a:t>and</a:t>
            </a:r>
            <a:r>
              <a:rPr sz="1150" b="1" dirty="0">
                <a:solidFill>
                  <a:srgbClr val="537898"/>
                </a:solidFill>
                <a:latin typeface="Arial"/>
                <a:cs typeface="Arial"/>
              </a:rPr>
              <a:t> partners</a:t>
            </a:r>
          </a:p>
        </p:txBody>
      </p:sp>
      <p:sp>
        <p:nvSpPr>
          <p:cNvPr id="6" name="object 6"/>
          <p:cNvSpPr txBox="1"/>
          <p:nvPr/>
        </p:nvSpPr>
        <p:spPr>
          <a:xfrm>
            <a:off x="481511" y="822440"/>
            <a:ext cx="1651103" cy="203648"/>
          </a:xfrm>
          <a:prstGeom prst="rect">
            <a:avLst/>
          </a:prstGeom>
        </p:spPr>
        <p:txBody>
          <a:bodyPr vert="horz" wrap="square" lIns="0" tIns="0" rIns="0" bIns="0" rtlCol="0">
            <a:spAutoFit/>
          </a:bodyPr>
          <a:lstStyle/>
          <a:p>
            <a:pPr marL="0" marR="0">
              <a:lnSpc>
                <a:spcPts val="1303"/>
              </a:lnSpc>
              <a:spcBef>
                <a:spcPts val="0"/>
              </a:spcBef>
              <a:spcAft>
                <a:spcPts val="0"/>
              </a:spcAft>
            </a:pPr>
            <a:r>
              <a:rPr sz="1150" b="1" dirty="0">
                <a:solidFill>
                  <a:srgbClr val="537898"/>
                </a:solidFill>
                <a:latin typeface="Arial"/>
                <a:cs typeface="Arial"/>
              </a:rPr>
              <a:t>Parameterization </a:t>
            </a:r>
            <a:r>
              <a:rPr sz="1150" b="1" spc="10" dirty="0">
                <a:solidFill>
                  <a:srgbClr val="537898"/>
                </a:solidFill>
                <a:latin typeface="Arial"/>
                <a:cs typeface="Arial"/>
              </a:rPr>
              <a:t>and</a:t>
            </a:r>
          </a:p>
        </p:txBody>
      </p:sp>
      <p:sp>
        <p:nvSpPr>
          <p:cNvPr id="7" name="object 7"/>
          <p:cNvSpPr txBox="1"/>
          <p:nvPr/>
        </p:nvSpPr>
        <p:spPr>
          <a:xfrm>
            <a:off x="481511" y="1050935"/>
            <a:ext cx="2437365" cy="203648"/>
          </a:xfrm>
          <a:prstGeom prst="rect">
            <a:avLst/>
          </a:prstGeom>
        </p:spPr>
        <p:txBody>
          <a:bodyPr vert="horz" wrap="square" lIns="0" tIns="0" rIns="0" bIns="0" rtlCol="0">
            <a:spAutoFit/>
          </a:bodyPr>
          <a:lstStyle/>
          <a:p>
            <a:pPr marL="0" marR="0">
              <a:lnSpc>
                <a:spcPts val="1303"/>
              </a:lnSpc>
              <a:spcBef>
                <a:spcPts val="0"/>
              </a:spcBef>
              <a:spcAft>
                <a:spcPts val="0"/>
              </a:spcAft>
            </a:pPr>
            <a:r>
              <a:rPr sz="1150" b="1" spc="10" dirty="0">
                <a:solidFill>
                  <a:srgbClr val="537898"/>
                </a:solidFill>
                <a:latin typeface="Arial"/>
                <a:cs typeface="Arial"/>
              </a:rPr>
              <a:t>Image</a:t>
            </a:r>
            <a:r>
              <a:rPr sz="1150" b="1" dirty="0">
                <a:solidFill>
                  <a:srgbClr val="537898"/>
                </a:solidFill>
                <a:latin typeface="Arial"/>
                <a:cs typeface="Arial"/>
              </a:rPr>
              <a:t> generation HIGH-LEIT</a:t>
            </a:r>
            <a:r>
              <a:rPr sz="1150" b="1" spc="10" dirty="0">
                <a:solidFill>
                  <a:srgbClr val="537898"/>
                </a:solidFill>
                <a:latin typeface="Arial"/>
                <a:cs typeface="Arial"/>
              </a:rPr>
              <a:t> </a:t>
            </a:r>
            <a:r>
              <a:rPr sz="1150" b="1" spc="11" dirty="0">
                <a:solidFill>
                  <a:srgbClr val="537898"/>
                </a:solidFill>
                <a:latin typeface="Arial"/>
                <a:cs typeface="Arial"/>
              </a:rPr>
              <a:t>XW</a:t>
            </a:r>
          </a:p>
        </p:txBody>
      </p:sp>
      <p:sp>
        <p:nvSpPr>
          <p:cNvPr id="8" name="object 8"/>
          <p:cNvSpPr txBox="1"/>
          <p:nvPr/>
        </p:nvSpPr>
        <p:spPr>
          <a:xfrm>
            <a:off x="830614" y="1617833"/>
            <a:ext cx="773256" cy="132704"/>
          </a:xfrm>
          <a:prstGeom prst="rect">
            <a:avLst/>
          </a:prstGeom>
        </p:spPr>
        <p:txBody>
          <a:bodyPr vert="horz" wrap="square" lIns="0" tIns="0" rIns="0" bIns="0" rtlCol="0">
            <a:spAutoFit/>
          </a:bodyPr>
          <a:lstStyle/>
          <a:p>
            <a:pPr marL="0" marR="0">
              <a:lnSpc>
                <a:spcPts val="744"/>
              </a:lnSpc>
              <a:spcBef>
                <a:spcPts val="0"/>
              </a:spcBef>
              <a:spcAft>
                <a:spcPts val="0"/>
              </a:spcAft>
            </a:pPr>
            <a:r>
              <a:rPr sz="650" b="1" dirty="0">
                <a:solidFill>
                  <a:srgbClr val="535557"/>
                </a:solidFill>
                <a:latin typeface="Arial"/>
                <a:cs typeface="Arial"/>
              </a:rPr>
              <a:t>Target audience</a:t>
            </a:r>
          </a:p>
        </p:txBody>
      </p:sp>
      <p:sp>
        <p:nvSpPr>
          <p:cNvPr id="9" name="object 9"/>
          <p:cNvSpPr txBox="1"/>
          <p:nvPr/>
        </p:nvSpPr>
        <p:spPr>
          <a:xfrm>
            <a:off x="4142708" y="1617833"/>
            <a:ext cx="773256" cy="132704"/>
          </a:xfrm>
          <a:prstGeom prst="rect">
            <a:avLst/>
          </a:prstGeom>
        </p:spPr>
        <p:txBody>
          <a:bodyPr vert="horz" wrap="square" lIns="0" tIns="0" rIns="0" bIns="0" rtlCol="0">
            <a:spAutoFit/>
          </a:bodyPr>
          <a:lstStyle/>
          <a:p>
            <a:pPr marL="0" marR="0">
              <a:lnSpc>
                <a:spcPts val="744"/>
              </a:lnSpc>
              <a:spcBef>
                <a:spcPts val="0"/>
              </a:spcBef>
              <a:spcAft>
                <a:spcPts val="0"/>
              </a:spcAft>
            </a:pPr>
            <a:r>
              <a:rPr sz="650" b="1" dirty="0">
                <a:solidFill>
                  <a:srgbClr val="535557"/>
                </a:solidFill>
                <a:latin typeface="Arial"/>
                <a:cs typeface="Arial"/>
              </a:rPr>
              <a:t>Target audience</a:t>
            </a:r>
          </a:p>
        </p:txBody>
      </p:sp>
      <p:sp>
        <p:nvSpPr>
          <p:cNvPr id="10" name="object 10"/>
          <p:cNvSpPr txBox="1"/>
          <p:nvPr/>
        </p:nvSpPr>
        <p:spPr>
          <a:xfrm>
            <a:off x="829066" y="1766840"/>
            <a:ext cx="2384058" cy="385146"/>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Administrators/system administrators who want to perform</a:t>
            </a:r>
          </a:p>
          <a:p>
            <a:pPr marL="5480" marR="0">
              <a:lnSpc>
                <a:spcPts val="733"/>
              </a:lnSpc>
              <a:spcBef>
                <a:spcPts val="265"/>
              </a:spcBef>
              <a:spcAft>
                <a:spcPts val="0"/>
              </a:spcAft>
            </a:pPr>
            <a:r>
              <a:rPr sz="650" dirty="0">
                <a:solidFill>
                  <a:srgbClr val="535557"/>
                </a:solidFill>
                <a:latin typeface="Arial"/>
                <a:cs typeface="Arial"/>
              </a:rPr>
              <a:t>initial or subsequent parameterization in HIGH-LEIT XW and</a:t>
            </a:r>
          </a:p>
          <a:p>
            <a:pPr marL="3425" marR="0">
              <a:lnSpc>
                <a:spcPts val="733"/>
              </a:lnSpc>
              <a:spcBef>
                <a:spcPts val="265"/>
              </a:spcBef>
              <a:spcAft>
                <a:spcPts val="0"/>
              </a:spcAft>
            </a:pPr>
            <a:r>
              <a:rPr sz="650" dirty="0">
                <a:solidFill>
                  <a:srgbClr val="535557"/>
                </a:solidFill>
                <a:latin typeface="Arial"/>
                <a:cs typeface="Arial"/>
              </a:rPr>
              <a:t>create image concepts, structures and elements.</a:t>
            </a:r>
          </a:p>
        </p:txBody>
      </p:sp>
      <p:sp>
        <p:nvSpPr>
          <p:cNvPr id="11" name="object 11"/>
          <p:cNvSpPr txBox="1"/>
          <p:nvPr/>
        </p:nvSpPr>
        <p:spPr>
          <a:xfrm>
            <a:off x="4148810" y="1766840"/>
            <a:ext cx="1162151" cy="131289"/>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Information Security Officer</a:t>
            </a:r>
          </a:p>
        </p:txBody>
      </p:sp>
      <p:sp>
        <p:nvSpPr>
          <p:cNvPr id="12" name="object 12"/>
          <p:cNvSpPr txBox="1"/>
          <p:nvPr/>
        </p:nvSpPr>
        <p:spPr>
          <a:xfrm>
            <a:off x="4140754" y="2022130"/>
            <a:ext cx="902439" cy="175189"/>
          </a:xfrm>
          <a:prstGeom prst="rect">
            <a:avLst/>
          </a:prstGeom>
        </p:spPr>
        <p:txBody>
          <a:bodyPr vert="horz" wrap="square" lIns="0" tIns="0" rIns="0" bIns="0" rtlCol="0">
            <a:spAutoFit/>
          </a:bodyPr>
          <a:lstStyle/>
          <a:p>
            <a:pPr marL="0" marR="0">
              <a:lnSpc>
                <a:spcPts val="1079"/>
              </a:lnSpc>
              <a:spcBef>
                <a:spcPts val="0"/>
              </a:spcBef>
              <a:spcAft>
                <a:spcPts val="0"/>
              </a:spcAft>
            </a:pPr>
            <a:r>
              <a:rPr sz="950" b="1" dirty="0">
                <a:solidFill>
                  <a:srgbClr val="535557"/>
                </a:solidFill>
                <a:latin typeface="Arial"/>
                <a:cs typeface="Arial"/>
              </a:rPr>
              <a:t>Requirement</a:t>
            </a:r>
          </a:p>
        </p:txBody>
      </p:sp>
      <p:sp>
        <p:nvSpPr>
          <p:cNvPr id="13" name="object 13"/>
          <p:cNvSpPr txBox="1"/>
          <p:nvPr/>
        </p:nvSpPr>
        <p:spPr>
          <a:xfrm>
            <a:off x="4144243" y="2194878"/>
            <a:ext cx="1053160" cy="120647"/>
          </a:xfrm>
          <a:prstGeom prst="rect">
            <a:avLst/>
          </a:prstGeom>
        </p:spPr>
        <p:txBody>
          <a:bodyPr vert="horz" wrap="square" lIns="0" tIns="0" rIns="0" bIns="0" rtlCol="0">
            <a:spAutoFit/>
          </a:bodyPr>
          <a:lstStyle/>
          <a:p>
            <a:pPr marL="0" marR="0">
              <a:lnSpc>
                <a:spcPts val="649"/>
              </a:lnSpc>
              <a:spcBef>
                <a:spcPts val="0"/>
              </a:spcBef>
              <a:spcAft>
                <a:spcPts val="0"/>
              </a:spcAft>
            </a:pPr>
            <a:r>
              <a:rPr sz="600" spc="-10" dirty="0">
                <a:solidFill>
                  <a:srgbClr val="535557"/>
                </a:solidFill>
                <a:latin typeface="Arial"/>
                <a:cs typeface="Arial"/>
              </a:rPr>
              <a:t>no</a:t>
            </a:r>
            <a:r>
              <a:rPr sz="600" dirty="0">
                <a:solidFill>
                  <a:srgbClr val="535557"/>
                </a:solidFill>
                <a:latin typeface="Arial"/>
                <a:cs typeface="Arial"/>
              </a:rPr>
              <a:t> prior </a:t>
            </a:r>
            <a:r>
              <a:rPr sz="600" spc="-10" dirty="0">
                <a:solidFill>
                  <a:srgbClr val="535557"/>
                </a:solidFill>
                <a:latin typeface="Arial"/>
                <a:cs typeface="Arial"/>
              </a:rPr>
              <a:t>knowledge</a:t>
            </a:r>
            <a:r>
              <a:rPr sz="600" dirty="0">
                <a:solidFill>
                  <a:srgbClr val="535557"/>
                </a:solidFill>
                <a:latin typeface="Arial"/>
                <a:cs typeface="Arial"/>
              </a:rPr>
              <a:t> required</a:t>
            </a:r>
          </a:p>
        </p:txBody>
      </p:sp>
      <p:sp>
        <p:nvSpPr>
          <p:cNvPr id="14" name="object 14"/>
          <p:cNvSpPr txBox="1"/>
          <p:nvPr/>
        </p:nvSpPr>
        <p:spPr>
          <a:xfrm>
            <a:off x="828660" y="2399955"/>
            <a:ext cx="902439" cy="175189"/>
          </a:xfrm>
          <a:prstGeom prst="rect">
            <a:avLst/>
          </a:prstGeom>
        </p:spPr>
        <p:txBody>
          <a:bodyPr vert="horz" wrap="square" lIns="0" tIns="0" rIns="0" bIns="0" rtlCol="0">
            <a:spAutoFit/>
          </a:bodyPr>
          <a:lstStyle/>
          <a:p>
            <a:pPr marL="0" marR="0">
              <a:lnSpc>
                <a:spcPts val="1079"/>
              </a:lnSpc>
              <a:spcBef>
                <a:spcPts val="0"/>
              </a:spcBef>
              <a:spcAft>
                <a:spcPts val="0"/>
              </a:spcAft>
            </a:pPr>
            <a:r>
              <a:rPr sz="950" b="1" dirty="0">
                <a:solidFill>
                  <a:srgbClr val="535557"/>
                </a:solidFill>
                <a:latin typeface="Arial"/>
                <a:cs typeface="Arial"/>
              </a:rPr>
              <a:t>Requirement</a:t>
            </a:r>
          </a:p>
        </p:txBody>
      </p:sp>
      <p:sp>
        <p:nvSpPr>
          <p:cNvPr id="15" name="object 15"/>
          <p:cNvSpPr txBox="1"/>
          <p:nvPr/>
        </p:nvSpPr>
        <p:spPr>
          <a:xfrm>
            <a:off x="4148848" y="2470006"/>
            <a:ext cx="514546" cy="131289"/>
          </a:xfrm>
          <a:prstGeom prst="rect">
            <a:avLst/>
          </a:prstGeom>
        </p:spPr>
        <p:txBody>
          <a:bodyPr vert="horz" wrap="square" lIns="0" tIns="0" rIns="0" bIns="0" rtlCol="0">
            <a:spAutoFit/>
          </a:bodyPr>
          <a:lstStyle/>
          <a:p>
            <a:pPr marL="0" marR="0">
              <a:lnSpc>
                <a:spcPts val="733"/>
              </a:lnSpc>
              <a:spcBef>
                <a:spcPts val="0"/>
              </a:spcBef>
              <a:spcAft>
                <a:spcPts val="0"/>
              </a:spcAft>
            </a:pPr>
            <a:r>
              <a:rPr sz="650" b="1" dirty="0">
                <a:solidFill>
                  <a:srgbClr val="535557"/>
                </a:solidFill>
                <a:latin typeface="Arial"/>
                <a:cs typeface="Arial"/>
              </a:rPr>
              <a:t>Modules </a:t>
            </a:r>
            <a:r>
              <a:rPr sz="650" dirty="0">
                <a:solidFill>
                  <a:srgbClr val="535557"/>
                </a:solidFill>
                <a:latin typeface="Arial"/>
                <a:cs typeface="Arial"/>
              </a:rPr>
              <a:t>•</a:t>
            </a:r>
          </a:p>
        </p:txBody>
      </p:sp>
      <p:sp>
        <p:nvSpPr>
          <p:cNvPr id="16" name="object 16"/>
          <p:cNvSpPr txBox="1"/>
          <p:nvPr/>
        </p:nvSpPr>
        <p:spPr>
          <a:xfrm>
            <a:off x="832149" y="2572703"/>
            <a:ext cx="1053159" cy="120647"/>
          </a:xfrm>
          <a:prstGeom prst="rect">
            <a:avLst/>
          </a:prstGeom>
        </p:spPr>
        <p:txBody>
          <a:bodyPr vert="horz" wrap="square" lIns="0" tIns="0" rIns="0" bIns="0" rtlCol="0">
            <a:spAutoFit/>
          </a:bodyPr>
          <a:lstStyle/>
          <a:p>
            <a:pPr marL="0" marR="0">
              <a:lnSpc>
                <a:spcPts val="649"/>
              </a:lnSpc>
              <a:spcBef>
                <a:spcPts val="0"/>
              </a:spcBef>
              <a:spcAft>
                <a:spcPts val="0"/>
              </a:spcAft>
            </a:pPr>
            <a:r>
              <a:rPr sz="600" spc="-10" dirty="0">
                <a:solidFill>
                  <a:srgbClr val="535557"/>
                </a:solidFill>
                <a:latin typeface="Arial"/>
                <a:cs typeface="Arial"/>
              </a:rPr>
              <a:t>no</a:t>
            </a:r>
            <a:r>
              <a:rPr sz="600" dirty="0">
                <a:solidFill>
                  <a:srgbClr val="535557"/>
                </a:solidFill>
                <a:latin typeface="Arial"/>
                <a:cs typeface="Arial"/>
              </a:rPr>
              <a:t> prior </a:t>
            </a:r>
            <a:r>
              <a:rPr sz="600" spc="-10" dirty="0">
                <a:solidFill>
                  <a:srgbClr val="535557"/>
                </a:solidFill>
                <a:latin typeface="Arial"/>
                <a:cs typeface="Arial"/>
              </a:rPr>
              <a:t>knowledge</a:t>
            </a:r>
            <a:r>
              <a:rPr sz="600" dirty="0">
                <a:solidFill>
                  <a:srgbClr val="535557"/>
                </a:solidFill>
                <a:latin typeface="Arial"/>
                <a:cs typeface="Arial"/>
              </a:rPr>
              <a:t> required</a:t>
            </a:r>
          </a:p>
        </p:txBody>
      </p:sp>
      <p:sp>
        <p:nvSpPr>
          <p:cNvPr id="17" name="object 17"/>
          <p:cNvSpPr txBox="1"/>
          <p:nvPr/>
        </p:nvSpPr>
        <p:spPr>
          <a:xfrm>
            <a:off x="4149952" y="2633764"/>
            <a:ext cx="1965161" cy="238910"/>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Central guidelines and specifications of the ISMS</a:t>
            </a:r>
          </a:p>
          <a:p>
            <a:pPr marL="105729" marR="0">
              <a:lnSpc>
                <a:spcPts val="733"/>
              </a:lnSpc>
              <a:spcBef>
                <a:spcPts val="163"/>
              </a:spcBef>
              <a:spcAft>
                <a:spcPts val="0"/>
              </a:spcAft>
            </a:pPr>
            <a:r>
              <a:rPr sz="650" dirty="0">
                <a:solidFill>
                  <a:srgbClr val="535557"/>
                </a:solidFill>
                <a:latin typeface="Arial"/>
                <a:cs typeface="Arial"/>
              </a:rPr>
              <a:t>according to</a:t>
            </a:r>
          </a:p>
        </p:txBody>
      </p:sp>
      <p:sp>
        <p:nvSpPr>
          <p:cNvPr id="18" name="object 18"/>
          <p:cNvSpPr txBox="1"/>
          <p:nvPr/>
        </p:nvSpPr>
        <p:spPr>
          <a:xfrm>
            <a:off x="836754" y="2847832"/>
            <a:ext cx="468167" cy="131289"/>
          </a:xfrm>
          <a:prstGeom prst="rect">
            <a:avLst/>
          </a:prstGeom>
        </p:spPr>
        <p:txBody>
          <a:bodyPr vert="horz" wrap="square" lIns="0" tIns="0" rIns="0" bIns="0" rtlCol="0">
            <a:spAutoFit/>
          </a:bodyPr>
          <a:lstStyle/>
          <a:p>
            <a:pPr marL="0" marR="0">
              <a:lnSpc>
                <a:spcPts val="733"/>
              </a:lnSpc>
              <a:spcBef>
                <a:spcPts val="0"/>
              </a:spcBef>
              <a:spcAft>
                <a:spcPts val="0"/>
              </a:spcAft>
            </a:pPr>
            <a:r>
              <a:rPr sz="650" b="1" dirty="0">
                <a:solidFill>
                  <a:srgbClr val="535557"/>
                </a:solidFill>
                <a:latin typeface="Arial"/>
                <a:cs typeface="Arial"/>
              </a:rPr>
              <a:t>Module </a:t>
            </a:r>
            <a:r>
              <a:rPr sz="650" dirty="0">
                <a:solidFill>
                  <a:srgbClr val="535557"/>
                </a:solidFill>
                <a:latin typeface="Arial"/>
                <a:cs typeface="Arial"/>
              </a:rPr>
              <a:t>•</a:t>
            </a:r>
          </a:p>
        </p:txBody>
      </p:sp>
      <p:sp>
        <p:nvSpPr>
          <p:cNvPr id="19" name="object 19"/>
          <p:cNvSpPr txBox="1"/>
          <p:nvPr/>
        </p:nvSpPr>
        <p:spPr>
          <a:xfrm>
            <a:off x="4149952" y="2905672"/>
            <a:ext cx="2147326" cy="258217"/>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ISO27001 • Handling of information security incidents,</a:t>
            </a:r>
          </a:p>
          <a:p>
            <a:pPr marL="106757" marR="0">
              <a:lnSpc>
                <a:spcPts val="733"/>
              </a:lnSpc>
              <a:spcBef>
                <a:spcPts val="265"/>
              </a:spcBef>
              <a:spcAft>
                <a:spcPts val="0"/>
              </a:spcAft>
            </a:pPr>
            <a:r>
              <a:rPr sz="650" dirty="0">
                <a:solidFill>
                  <a:srgbClr val="535557"/>
                </a:solidFill>
                <a:latin typeface="Arial"/>
                <a:cs typeface="Arial"/>
              </a:rPr>
              <a:t>Business Continuity</a:t>
            </a:r>
          </a:p>
        </p:txBody>
      </p:sp>
      <p:sp>
        <p:nvSpPr>
          <p:cNvPr id="20" name="object 20"/>
          <p:cNvSpPr txBox="1"/>
          <p:nvPr/>
        </p:nvSpPr>
        <p:spPr>
          <a:xfrm>
            <a:off x="837858" y="3011590"/>
            <a:ext cx="1371848" cy="238909"/>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Generation and structuring of the</a:t>
            </a:r>
          </a:p>
          <a:p>
            <a:pPr marL="102190" marR="0">
              <a:lnSpc>
                <a:spcPts val="733"/>
              </a:lnSpc>
              <a:spcBef>
                <a:spcPts val="163"/>
              </a:spcBef>
              <a:spcAft>
                <a:spcPts val="0"/>
              </a:spcAft>
            </a:pPr>
            <a:r>
              <a:rPr sz="650" dirty="0">
                <a:solidFill>
                  <a:srgbClr val="535557"/>
                </a:solidFill>
                <a:latin typeface="Arial"/>
                <a:cs typeface="Arial"/>
              </a:rPr>
              <a:t>Basic data model</a:t>
            </a:r>
          </a:p>
        </p:txBody>
      </p:sp>
      <p:sp>
        <p:nvSpPr>
          <p:cNvPr id="21" name="object 21"/>
          <p:cNvSpPr txBox="1"/>
          <p:nvPr/>
        </p:nvSpPr>
        <p:spPr>
          <a:xfrm>
            <a:off x="4149952" y="3177580"/>
            <a:ext cx="1646615" cy="258217"/>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 Building tour through server rooms and</a:t>
            </a:r>
          </a:p>
          <a:p>
            <a:pPr marL="105729" marR="0">
              <a:lnSpc>
                <a:spcPts val="733"/>
              </a:lnSpc>
              <a:spcBef>
                <a:spcPts val="265"/>
              </a:spcBef>
              <a:spcAft>
                <a:spcPts val="0"/>
              </a:spcAft>
            </a:pPr>
            <a:r>
              <a:rPr sz="650" dirty="0">
                <a:solidFill>
                  <a:srgbClr val="535557"/>
                </a:solidFill>
                <a:latin typeface="Arial"/>
                <a:cs typeface="Arial"/>
              </a:rPr>
              <a:t>relevant jobs</a:t>
            </a:r>
          </a:p>
        </p:txBody>
      </p:sp>
      <p:sp>
        <p:nvSpPr>
          <p:cNvPr id="22" name="object 22"/>
          <p:cNvSpPr txBox="1"/>
          <p:nvPr/>
        </p:nvSpPr>
        <p:spPr>
          <a:xfrm>
            <a:off x="837858" y="3283498"/>
            <a:ext cx="1972432" cy="131289"/>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 Creating plant images with ProBild • Developing</a:t>
            </a:r>
          </a:p>
        </p:txBody>
      </p:sp>
      <p:sp>
        <p:nvSpPr>
          <p:cNvPr id="23" name="object 23"/>
          <p:cNvSpPr txBox="1"/>
          <p:nvPr/>
        </p:nvSpPr>
        <p:spPr>
          <a:xfrm>
            <a:off x="837858" y="3428477"/>
            <a:ext cx="2871639" cy="131289"/>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image concepts and text hierarchies • Applying object-oriented generation</a:t>
            </a:r>
          </a:p>
        </p:txBody>
      </p:sp>
      <p:sp>
        <p:nvSpPr>
          <p:cNvPr id="24" name="object 24"/>
          <p:cNvSpPr txBox="1"/>
          <p:nvPr/>
        </p:nvSpPr>
        <p:spPr>
          <a:xfrm>
            <a:off x="4149952" y="3430180"/>
            <a:ext cx="1692897" cy="131289"/>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 Operational and communication security</a:t>
            </a:r>
          </a:p>
        </p:txBody>
      </p:sp>
      <p:sp>
        <p:nvSpPr>
          <p:cNvPr id="25" name="object 25"/>
          <p:cNvSpPr txBox="1"/>
          <p:nvPr/>
        </p:nvSpPr>
        <p:spPr>
          <a:xfrm>
            <a:off x="4149952" y="3594467"/>
            <a:ext cx="1559864" cy="276269"/>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 Security in development • Security in</a:t>
            </a:r>
          </a:p>
          <a:p>
            <a:pPr marL="0" marR="0">
              <a:lnSpc>
                <a:spcPts val="733"/>
              </a:lnSpc>
              <a:spcBef>
                <a:spcPts val="457"/>
              </a:spcBef>
              <a:spcAft>
                <a:spcPts val="0"/>
              </a:spcAft>
            </a:pPr>
            <a:r>
              <a:rPr sz="650" dirty="0">
                <a:solidFill>
                  <a:srgbClr val="535557"/>
                </a:solidFill>
                <a:latin typeface="Arial"/>
                <a:cs typeface="Arial"/>
              </a:rPr>
              <a:t>customer projects</a:t>
            </a:r>
          </a:p>
        </p:txBody>
      </p:sp>
      <p:sp>
        <p:nvSpPr>
          <p:cNvPr id="26" name="object 26"/>
          <p:cNvSpPr txBox="1"/>
          <p:nvPr/>
        </p:nvSpPr>
        <p:spPr>
          <a:xfrm>
            <a:off x="943245" y="3681673"/>
            <a:ext cx="1201260" cy="130553"/>
          </a:xfrm>
          <a:prstGeom prst="rect">
            <a:avLst/>
          </a:prstGeom>
        </p:spPr>
        <p:txBody>
          <a:bodyPr vert="horz" wrap="square" lIns="0" tIns="0" rIns="0" bIns="0" rtlCol="0">
            <a:spAutoFit/>
          </a:bodyPr>
          <a:lstStyle/>
          <a:p>
            <a:pPr marL="0" marR="0">
              <a:lnSpc>
                <a:spcPts val="727"/>
              </a:lnSpc>
              <a:spcBef>
                <a:spcPts val="0"/>
              </a:spcBef>
              <a:spcAft>
                <a:spcPts val="0"/>
              </a:spcAft>
            </a:pPr>
            <a:r>
              <a:rPr sz="650" dirty="0">
                <a:solidFill>
                  <a:srgbClr val="535557"/>
                </a:solidFill>
                <a:latin typeface="Arial"/>
                <a:cs typeface="Arial"/>
              </a:rPr>
              <a:t>and pattern image technique</a:t>
            </a:r>
          </a:p>
        </p:txBody>
      </p:sp>
      <p:sp>
        <p:nvSpPr>
          <p:cNvPr id="27" name="object 27"/>
          <p:cNvSpPr txBox="1"/>
          <p:nvPr/>
        </p:nvSpPr>
        <p:spPr>
          <a:xfrm>
            <a:off x="837858" y="3845365"/>
            <a:ext cx="1804325" cy="238910"/>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 Evaluation of archive data using event lists,</a:t>
            </a:r>
          </a:p>
          <a:p>
            <a:pPr marL="102190" marR="0">
              <a:lnSpc>
                <a:spcPts val="733"/>
              </a:lnSpc>
              <a:spcBef>
                <a:spcPts val="163"/>
              </a:spcBef>
              <a:spcAft>
                <a:spcPts val="0"/>
              </a:spcAft>
            </a:pPr>
            <a:r>
              <a:rPr sz="650" dirty="0">
                <a:solidFill>
                  <a:srgbClr val="535557"/>
                </a:solidFill>
                <a:latin typeface="Arial"/>
                <a:cs typeface="Arial"/>
              </a:rPr>
              <a:t>Graphics and logs</a:t>
            </a:r>
          </a:p>
        </p:txBody>
      </p:sp>
      <p:sp>
        <p:nvSpPr>
          <p:cNvPr id="28" name="object 28"/>
          <p:cNvSpPr txBox="1"/>
          <p:nvPr/>
        </p:nvSpPr>
        <p:spPr>
          <a:xfrm>
            <a:off x="4140056" y="4011759"/>
            <a:ext cx="534917" cy="118191"/>
          </a:xfrm>
          <a:prstGeom prst="rect">
            <a:avLst/>
          </a:prstGeom>
        </p:spPr>
        <p:txBody>
          <a:bodyPr vert="horz" wrap="square" lIns="0" tIns="0" rIns="0" bIns="0" rtlCol="0">
            <a:spAutoFit/>
          </a:bodyPr>
          <a:lstStyle/>
          <a:p>
            <a:pPr marL="0" marR="0">
              <a:lnSpc>
                <a:spcPts val="630"/>
              </a:lnSpc>
              <a:spcBef>
                <a:spcPts val="0"/>
              </a:spcBef>
              <a:spcAft>
                <a:spcPts val="0"/>
              </a:spcAft>
            </a:pPr>
            <a:r>
              <a:rPr sz="550" b="1" dirty="0">
                <a:solidFill>
                  <a:srgbClr val="535557"/>
                </a:solidFill>
                <a:latin typeface="Arial"/>
                <a:cs typeface="Arial"/>
              </a:rPr>
              <a:t>appointment</a:t>
            </a:r>
          </a:p>
        </p:txBody>
      </p:sp>
      <p:sp>
        <p:nvSpPr>
          <p:cNvPr id="29" name="object 29"/>
          <p:cNvSpPr txBox="1"/>
          <p:nvPr/>
        </p:nvSpPr>
        <p:spPr>
          <a:xfrm>
            <a:off x="837858" y="4117272"/>
            <a:ext cx="2306340" cy="421248"/>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 Defining users and access rights • Concept and structure</a:t>
            </a:r>
          </a:p>
          <a:p>
            <a:pPr marL="0" marR="0">
              <a:lnSpc>
                <a:spcPts val="733"/>
              </a:lnSpc>
              <a:spcBef>
                <a:spcPts val="457"/>
              </a:spcBef>
              <a:spcAft>
                <a:spcPts val="0"/>
              </a:spcAft>
            </a:pPr>
            <a:r>
              <a:rPr sz="650" dirty="0">
                <a:solidFill>
                  <a:srgbClr val="535557"/>
                </a:solidFill>
                <a:latin typeface="Arial"/>
                <a:cs typeface="Arial"/>
              </a:rPr>
              <a:t>of the alerting system • Generation of topological</a:t>
            </a:r>
          </a:p>
          <a:p>
            <a:pPr marL="0" marR="0">
              <a:lnSpc>
                <a:spcPts val="733"/>
              </a:lnSpc>
              <a:spcBef>
                <a:spcPts val="407"/>
              </a:spcBef>
              <a:spcAft>
                <a:spcPts val="0"/>
              </a:spcAft>
            </a:pPr>
            <a:r>
              <a:rPr sz="650" dirty="0">
                <a:solidFill>
                  <a:srgbClr val="535557"/>
                </a:solidFill>
                <a:latin typeface="Arial"/>
                <a:cs typeface="Arial"/>
              </a:rPr>
              <a:t>network elements</a:t>
            </a:r>
          </a:p>
        </p:txBody>
      </p:sp>
      <p:sp>
        <p:nvSpPr>
          <p:cNvPr id="30" name="object 30"/>
          <p:cNvSpPr txBox="1"/>
          <p:nvPr/>
        </p:nvSpPr>
        <p:spPr>
          <a:xfrm>
            <a:off x="4145613" y="4177113"/>
            <a:ext cx="600370" cy="101552"/>
          </a:xfrm>
          <a:prstGeom prst="rect">
            <a:avLst/>
          </a:prstGeom>
        </p:spPr>
        <p:txBody>
          <a:bodyPr vert="horz" wrap="square" lIns="0" tIns="0" rIns="0" bIns="0" rtlCol="0">
            <a:spAutoFit/>
          </a:bodyPr>
          <a:lstStyle/>
          <a:p>
            <a:pPr marL="0" marR="0">
              <a:lnSpc>
                <a:spcPts val="499"/>
              </a:lnSpc>
              <a:spcBef>
                <a:spcPts val="0"/>
              </a:spcBef>
              <a:spcAft>
                <a:spcPts val="0"/>
              </a:spcAft>
            </a:pPr>
            <a:r>
              <a:rPr sz="450" dirty="0">
                <a:solidFill>
                  <a:srgbClr val="535557"/>
                </a:solidFill>
                <a:latin typeface="Arial"/>
                <a:cs typeface="Arial"/>
              </a:rPr>
              <a:t>September 22, 2026</a:t>
            </a:r>
          </a:p>
        </p:txBody>
      </p:sp>
      <p:sp>
        <p:nvSpPr>
          <p:cNvPr id="31" name="object 31"/>
          <p:cNvSpPr txBox="1"/>
          <p:nvPr/>
        </p:nvSpPr>
        <p:spPr>
          <a:xfrm>
            <a:off x="4144243" y="4434876"/>
            <a:ext cx="332635" cy="177417"/>
          </a:xfrm>
          <a:prstGeom prst="rect">
            <a:avLst/>
          </a:prstGeom>
        </p:spPr>
        <p:txBody>
          <a:bodyPr vert="horz" wrap="square" lIns="0" tIns="0" rIns="0" bIns="0" rtlCol="0">
            <a:spAutoFit/>
          </a:bodyPr>
          <a:lstStyle/>
          <a:p>
            <a:pPr marL="0" marR="0">
              <a:lnSpc>
                <a:spcPts val="1096"/>
              </a:lnSpc>
              <a:spcBef>
                <a:spcPts val="0"/>
              </a:spcBef>
              <a:spcAft>
                <a:spcPts val="0"/>
              </a:spcAft>
            </a:pPr>
            <a:r>
              <a:rPr sz="1000" b="1" dirty="0">
                <a:solidFill>
                  <a:srgbClr val="535557"/>
                </a:solidFill>
                <a:latin typeface="Arial"/>
                <a:cs typeface="Arial"/>
              </a:rPr>
              <a:t>fee</a:t>
            </a:r>
          </a:p>
        </p:txBody>
      </p:sp>
      <p:sp>
        <p:nvSpPr>
          <p:cNvPr id="32" name="object 32"/>
          <p:cNvSpPr txBox="1"/>
          <p:nvPr/>
        </p:nvSpPr>
        <p:spPr>
          <a:xfrm>
            <a:off x="4146641" y="4639320"/>
            <a:ext cx="1101097" cy="262331"/>
          </a:xfrm>
          <a:prstGeom prst="rect">
            <a:avLst/>
          </a:prstGeom>
        </p:spPr>
        <p:txBody>
          <a:bodyPr vert="horz" wrap="square" lIns="0" tIns="0" rIns="0" bIns="0" rtlCol="0">
            <a:spAutoFit/>
          </a:bodyPr>
          <a:lstStyle/>
          <a:p>
            <a:pPr marL="2283" marR="0">
              <a:lnSpc>
                <a:spcPts val="733"/>
              </a:lnSpc>
              <a:spcBef>
                <a:spcPts val="0"/>
              </a:spcBef>
              <a:spcAft>
                <a:spcPts val="0"/>
              </a:spcAft>
            </a:pPr>
            <a:r>
              <a:rPr sz="650" dirty="0">
                <a:solidFill>
                  <a:srgbClr val="535557"/>
                </a:solidFill>
                <a:latin typeface="Arial"/>
                <a:cs typeface="Arial"/>
              </a:rPr>
              <a:t>€1,400</a:t>
            </a:r>
            <a:r>
              <a:rPr sz="650" spc="75" dirty="0">
                <a:solidFill>
                  <a:srgbClr val="535557"/>
                </a:solidFill>
                <a:latin typeface="Arial"/>
                <a:cs typeface="Arial"/>
              </a:rPr>
              <a:t> </a:t>
            </a:r>
            <a:r>
              <a:rPr sz="650" dirty="0">
                <a:solidFill>
                  <a:srgbClr val="535557"/>
                </a:solidFill>
                <a:latin typeface="Arial"/>
                <a:cs typeface="Arial"/>
              </a:rPr>
              <a:t>Seminar no. S332</a:t>
            </a:r>
          </a:p>
          <a:p>
            <a:pPr marL="0" marR="0">
              <a:lnSpc>
                <a:spcPts val="733"/>
              </a:lnSpc>
              <a:spcBef>
                <a:spcPts val="348"/>
              </a:spcBef>
              <a:spcAft>
                <a:spcPts val="0"/>
              </a:spcAft>
            </a:pPr>
            <a:r>
              <a:rPr sz="650" dirty="0">
                <a:solidFill>
                  <a:srgbClr val="535557"/>
                </a:solidFill>
                <a:latin typeface="Arial"/>
                <a:cs typeface="Arial"/>
              </a:rPr>
              <a:t>(1 seminar day)</a:t>
            </a:r>
          </a:p>
        </p:txBody>
      </p:sp>
      <p:sp>
        <p:nvSpPr>
          <p:cNvPr id="33" name="object 33"/>
          <p:cNvSpPr txBox="1"/>
          <p:nvPr/>
        </p:nvSpPr>
        <p:spPr>
          <a:xfrm>
            <a:off x="827962" y="4677450"/>
            <a:ext cx="534917" cy="118191"/>
          </a:xfrm>
          <a:prstGeom prst="rect">
            <a:avLst/>
          </a:prstGeom>
        </p:spPr>
        <p:txBody>
          <a:bodyPr vert="horz" wrap="square" lIns="0" tIns="0" rIns="0" bIns="0" rtlCol="0">
            <a:spAutoFit/>
          </a:bodyPr>
          <a:lstStyle/>
          <a:p>
            <a:pPr marL="0" marR="0">
              <a:lnSpc>
                <a:spcPts val="630"/>
              </a:lnSpc>
              <a:spcBef>
                <a:spcPts val="0"/>
              </a:spcBef>
              <a:spcAft>
                <a:spcPts val="0"/>
              </a:spcAft>
            </a:pPr>
            <a:r>
              <a:rPr sz="550" b="1" dirty="0">
                <a:solidFill>
                  <a:srgbClr val="535557"/>
                </a:solidFill>
                <a:latin typeface="Arial"/>
                <a:cs typeface="Arial"/>
              </a:rPr>
              <a:t>appointment</a:t>
            </a:r>
          </a:p>
        </p:txBody>
      </p:sp>
      <p:sp>
        <p:nvSpPr>
          <p:cNvPr id="34" name="object 34"/>
          <p:cNvSpPr txBox="1"/>
          <p:nvPr/>
        </p:nvSpPr>
        <p:spPr>
          <a:xfrm>
            <a:off x="833519" y="4826439"/>
            <a:ext cx="1052929" cy="121750"/>
          </a:xfrm>
          <a:prstGeom prst="rect">
            <a:avLst/>
          </a:prstGeom>
        </p:spPr>
        <p:txBody>
          <a:bodyPr vert="horz" wrap="square" lIns="0" tIns="0" rIns="0" bIns="0" rtlCol="0">
            <a:spAutoFit/>
          </a:bodyPr>
          <a:lstStyle/>
          <a:p>
            <a:pPr marL="0" marR="0">
              <a:lnSpc>
                <a:spcPts val="658"/>
              </a:lnSpc>
              <a:spcBef>
                <a:spcPts val="0"/>
              </a:spcBef>
              <a:spcAft>
                <a:spcPts val="0"/>
              </a:spcAft>
            </a:pPr>
            <a:r>
              <a:rPr sz="600" dirty="0">
                <a:solidFill>
                  <a:srgbClr val="535557"/>
                </a:solidFill>
                <a:latin typeface="Arial"/>
                <a:cs typeface="Arial"/>
              </a:rPr>
              <a:t>March 23 – March 27, 2026</a:t>
            </a:r>
          </a:p>
        </p:txBody>
      </p:sp>
      <p:sp>
        <p:nvSpPr>
          <p:cNvPr id="35" name="object 35"/>
          <p:cNvSpPr txBox="1"/>
          <p:nvPr/>
        </p:nvSpPr>
        <p:spPr>
          <a:xfrm>
            <a:off x="4148848" y="5023546"/>
            <a:ext cx="552317" cy="152907"/>
          </a:xfrm>
          <a:prstGeom prst="rect">
            <a:avLst/>
          </a:prstGeom>
        </p:spPr>
        <p:txBody>
          <a:bodyPr vert="horz" wrap="square" lIns="0" tIns="0" rIns="0" bIns="0" rtlCol="0">
            <a:spAutoFit/>
          </a:bodyPr>
          <a:lstStyle/>
          <a:p>
            <a:pPr marL="0" marR="0">
              <a:lnSpc>
                <a:spcPts val="903"/>
              </a:lnSpc>
              <a:spcBef>
                <a:spcPts val="0"/>
              </a:spcBef>
              <a:spcAft>
                <a:spcPts val="0"/>
              </a:spcAft>
            </a:pPr>
            <a:r>
              <a:rPr sz="800" b="1" dirty="0">
                <a:solidFill>
                  <a:srgbClr val="535557"/>
                </a:solidFill>
                <a:latin typeface="Arial"/>
                <a:cs typeface="Arial"/>
              </a:rPr>
              <a:t>Speaker</a:t>
            </a:r>
          </a:p>
        </p:txBody>
      </p:sp>
      <p:sp>
        <p:nvSpPr>
          <p:cNvPr id="36" name="object 36"/>
          <p:cNvSpPr txBox="1"/>
          <p:nvPr/>
        </p:nvSpPr>
        <p:spPr>
          <a:xfrm>
            <a:off x="832147" y="5100567"/>
            <a:ext cx="332635" cy="177417"/>
          </a:xfrm>
          <a:prstGeom prst="rect">
            <a:avLst/>
          </a:prstGeom>
        </p:spPr>
        <p:txBody>
          <a:bodyPr vert="horz" wrap="square" lIns="0" tIns="0" rIns="0" bIns="0" rtlCol="0">
            <a:spAutoFit/>
          </a:bodyPr>
          <a:lstStyle/>
          <a:p>
            <a:pPr marL="0" marR="0">
              <a:lnSpc>
                <a:spcPts val="1096"/>
              </a:lnSpc>
              <a:spcBef>
                <a:spcPts val="0"/>
              </a:spcBef>
              <a:spcAft>
                <a:spcPts val="0"/>
              </a:spcAft>
            </a:pPr>
            <a:r>
              <a:rPr sz="1000" b="1" dirty="0">
                <a:solidFill>
                  <a:srgbClr val="535557"/>
                </a:solidFill>
                <a:latin typeface="Arial"/>
                <a:cs typeface="Arial"/>
              </a:rPr>
              <a:t>fee</a:t>
            </a:r>
          </a:p>
        </p:txBody>
      </p:sp>
      <p:sp>
        <p:nvSpPr>
          <p:cNvPr id="37" name="object 37"/>
          <p:cNvSpPr txBox="1"/>
          <p:nvPr/>
        </p:nvSpPr>
        <p:spPr>
          <a:xfrm>
            <a:off x="4148810" y="5192935"/>
            <a:ext cx="763459" cy="131289"/>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Harald Herrmann</a:t>
            </a:r>
          </a:p>
        </p:txBody>
      </p:sp>
      <p:sp>
        <p:nvSpPr>
          <p:cNvPr id="38" name="object 38"/>
          <p:cNvSpPr txBox="1"/>
          <p:nvPr/>
        </p:nvSpPr>
        <p:spPr>
          <a:xfrm>
            <a:off x="832718" y="5305012"/>
            <a:ext cx="1098470" cy="262331"/>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€5,055</a:t>
            </a:r>
            <a:r>
              <a:rPr sz="650" spc="75" dirty="0">
                <a:solidFill>
                  <a:srgbClr val="535557"/>
                </a:solidFill>
                <a:latin typeface="Arial"/>
                <a:cs typeface="Arial"/>
              </a:rPr>
              <a:t> </a:t>
            </a:r>
            <a:r>
              <a:rPr sz="650" dirty="0">
                <a:solidFill>
                  <a:srgbClr val="535557"/>
                </a:solidFill>
                <a:latin typeface="Arial"/>
                <a:cs typeface="Arial"/>
              </a:rPr>
              <a:t>Seminar no. S308</a:t>
            </a:r>
          </a:p>
          <a:p>
            <a:pPr marL="1826" marR="0">
              <a:lnSpc>
                <a:spcPts val="733"/>
              </a:lnSpc>
              <a:spcBef>
                <a:spcPts val="348"/>
              </a:spcBef>
              <a:spcAft>
                <a:spcPts val="0"/>
              </a:spcAft>
            </a:pPr>
            <a:r>
              <a:rPr sz="650" dirty="0">
                <a:solidFill>
                  <a:srgbClr val="535557"/>
                </a:solidFill>
                <a:latin typeface="Arial"/>
                <a:cs typeface="Arial"/>
              </a:rPr>
              <a:t>(5 seminar days)</a:t>
            </a:r>
          </a:p>
        </p:txBody>
      </p:sp>
      <p:sp>
        <p:nvSpPr>
          <p:cNvPr id="39" name="object 39"/>
          <p:cNvSpPr txBox="1"/>
          <p:nvPr/>
        </p:nvSpPr>
        <p:spPr>
          <a:xfrm>
            <a:off x="4148810" y="5339170"/>
            <a:ext cx="1735273" cy="131289"/>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Peter Schwark, Dipl.-Inform. (FH)/Ing. (FH)</a:t>
            </a:r>
          </a:p>
        </p:txBody>
      </p:sp>
      <p:sp>
        <p:nvSpPr>
          <p:cNvPr id="40" name="object 40"/>
          <p:cNvSpPr txBox="1"/>
          <p:nvPr/>
        </p:nvSpPr>
        <p:spPr>
          <a:xfrm>
            <a:off x="4140754" y="5593468"/>
            <a:ext cx="526654" cy="177417"/>
          </a:xfrm>
          <a:prstGeom prst="rect">
            <a:avLst/>
          </a:prstGeom>
        </p:spPr>
        <p:txBody>
          <a:bodyPr vert="horz" wrap="square" lIns="0" tIns="0" rIns="0" bIns="0" rtlCol="0">
            <a:spAutoFit/>
          </a:bodyPr>
          <a:lstStyle/>
          <a:p>
            <a:pPr marL="0" marR="0">
              <a:lnSpc>
                <a:spcPts val="1096"/>
              </a:lnSpc>
              <a:spcBef>
                <a:spcPts val="0"/>
              </a:spcBef>
              <a:spcAft>
                <a:spcPts val="0"/>
              </a:spcAft>
            </a:pPr>
            <a:r>
              <a:rPr sz="1000" b="1" spc="-11" dirty="0">
                <a:solidFill>
                  <a:srgbClr val="535557"/>
                </a:solidFill>
                <a:latin typeface="Arial"/>
                <a:cs typeface="Arial"/>
              </a:rPr>
              <a:t>Venue</a:t>
            </a:r>
          </a:p>
        </p:txBody>
      </p:sp>
      <p:sp>
        <p:nvSpPr>
          <p:cNvPr id="41" name="object 41"/>
          <p:cNvSpPr txBox="1"/>
          <p:nvPr/>
        </p:nvSpPr>
        <p:spPr>
          <a:xfrm>
            <a:off x="836754" y="5680242"/>
            <a:ext cx="552317" cy="152907"/>
          </a:xfrm>
          <a:prstGeom prst="rect">
            <a:avLst/>
          </a:prstGeom>
        </p:spPr>
        <p:txBody>
          <a:bodyPr vert="horz" wrap="square" lIns="0" tIns="0" rIns="0" bIns="0" rtlCol="0">
            <a:spAutoFit/>
          </a:bodyPr>
          <a:lstStyle/>
          <a:p>
            <a:pPr marL="0" marR="0">
              <a:lnSpc>
                <a:spcPts val="903"/>
              </a:lnSpc>
              <a:spcBef>
                <a:spcPts val="0"/>
              </a:spcBef>
              <a:spcAft>
                <a:spcPts val="0"/>
              </a:spcAft>
            </a:pPr>
            <a:r>
              <a:rPr sz="800" b="1" dirty="0">
                <a:solidFill>
                  <a:srgbClr val="535557"/>
                </a:solidFill>
                <a:latin typeface="Arial"/>
                <a:cs typeface="Arial"/>
              </a:rPr>
              <a:t>Speaker</a:t>
            </a:r>
          </a:p>
        </p:txBody>
      </p:sp>
      <p:sp>
        <p:nvSpPr>
          <p:cNvPr id="42" name="object 42"/>
          <p:cNvSpPr txBox="1"/>
          <p:nvPr/>
        </p:nvSpPr>
        <p:spPr>
          <a:xfrm>
            <a:off x="4148810" y="5778707"/>
            <a:ext cx="448440" cy="131289"/>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Ettlingen</a:t>
            </a:r>
          </a:p>
        </p:txBody>
      </p:sp>
      <p:sp>
        <p:nvSpPr>
          <p:cNvPr id="43" name="object 43"/>
          <p:cNvSpPr txBox="1"/>
          <p:nvPr/>
        </p:nvSpPr>
        <p:spPr>
          <a:xfrm>
            <a:off x="836602" y="5868938"/>
            <a:ext cx="1136443" cy="131289"/>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Ulf Kudlocz, Dipl.-Ing. (FH)</a:t>
            </a:r>
          </a:p>
        </p:txBody>
      </p:sp>
      <p:sp>
        <p:nvSpPr>
          <p:cNvPr id="44" name="object 44"/>
          <p:cNvSpPr txBox="1"/>
          <p:nvPr/>
        </p:nvSpPr>
        <p:spPr>
          <a:xfrm>
            <a:off x="828659" y="6115226"/>
            <a:ext cx="526654" cy="177417"/>
          </a:xfrm>
          <a:prstGeom prst="rect">
            <a:avLst/>
          </a:prstGeom>
        </p:spPr>
        <p:txBody>
          <a:bodyPr vert="horz" wrap="square" lIns="0" tIns="0" rIns="0" bIns="0" rtlCol="0">
            <a:spAutoFit/>
          </a:bodyPr>
          <a:lstStyle/>
          <a:p>
            <a:pPr marL="0" marR="0">
              <a:lnSpc>
                <a:spcPts val="1096"/>
              </a:lnSpc>
              <a:spcBef>
                <a:spcPts val="0"/>
              </a:spcBef>
              <a:spcAft>
                <a:spcPts val="0"/>
              </a:spcAft>
            </a:pPr>
            <a:r>
              <a:rPr sz="1000" b="1" spc="-11" dirty="0">
                <a:solidFill>
                  <a:srgbClr val="535557"/>
                </a:solidFill>
                <a:latin typeface="Arial"/>
                <a:cs typeface="Arial"/>
              </a:rPr>
              <a:t>Venue</a:t>
            </a:r>
          </a:p>
        </p:txBody>
      </p:sp>
      <p:sp>
        <p:nvSpPr>
          <p:cNvPr id="45" name="object 45"/>
          <p:cNvSpPr txBox="1"/>
          <p:nvPr/>
        </p:nvSpPr>
        <p:spPr>
          <a:xfrm>
            <a:off x="836715" y="6300464"/>
            <a:ext cx="448440" cy="131289"/>
          </a:xfrm>
          <a:prstGeom prst="rect">
            <a:avLst/>
          </a:prstGeom>
        </p:spPr>
        <p:txBody>
          <a:bodyPr vert="horz" wrap="square" lIns="0" tIns="0" rIns="0" bIns="0" rtlCol="0">
            <a:spAutoFit/>
          </a:bodyPr>
          <a:lstStyle/>
          <a:p>
            <a:pPr marL="0" marR="0">
              <a:lnSpc>
                <a:spcPts val="733"/>
              </a:lnSpc>
              <a:spcBef>
                <a:spcPts val="0"/>
              </a:spcBef>
              <a:spcAft>
                <a:spcPts val="0"/>
              </a:spcAft>
            </a:pPr>
            <a:r>
              <a:rPr sz="650" dirty="0">
                <a:solidFill>
                  <a:srgbClr val="535557"/>
                </a:solidFill>
                <a:latin typeface="Arial"/>
                <a:cs typeface="Arial"/>
              </a:rPr>
              <a:t>Ettlingen</a:t>
            </a:r>
          </a:p>
        </p:txBody>
      </p:sp>
    </p:spTree>
  </p:cSld>
  <p:clrMapOvr>
    <a:masterClrMapping/>
  </p:clrMapOvr>
</p:sld>
</file>

<file path=ppt/theme/theme1.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4022</Words>
  <Application>Microsoft Office PowerPoint</Application>
  <PresentationFormat>Benutzerdefiniert</PresentationFormat>
  <Paragraphs>783</Paragraphs>
  <Slides>20</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20</vt:i4>
      </vt:variant>
    </vt:vector>
  </HeadingPairs>
  <TitlesOfParts>
    <vt:vector size="23" baseType="lpstr">
      <vt:lpstr>Calibri</vt:lpstr>
      <vt:lpstr>Arial</vt:lpstr>
      <vt:lpstr>Theme 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u72945</dc:creator>
  <cp:lastModifiedBy>Tröndle, Marie (VIVAVIS AG)</cp:lastModifiedBy>
  <cp:revision>5</cp:revision>
  <dcterms:modified xsi:type="dcterms:W3CDTF">2026-01-19T10:02:02Z</dcterms:modified>
</cp:coreProperties>
</file>